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4" r:id="rId1"/>
    <p:sldMasterId id="2147483874" r:id="rId2"/>
  </p:sldMasterIdLst>
  <p:notesMasterIdLst>
    <p:notesMasterId r:id="rId89"/>
  </p:notesMasterIdLst>
  <p:handoutMasterIdLst>
    <p:handoutMasterId r:id="rId90"/>
  </p:handoutMasterIdLst>
  <p:sldIdLst>
    <p:sldId id="256" r:id="rId3"/>
    <p:sldId id="647" r:id="rId4"/>
    <p:sldId id="615" r:id="rId5"/>
    <p:sldId id="646" r:id="rId6"/>
    <p:sldId id="633" r:id="rId7"/>
    <p:sldId id="699" r:id="rId8"/>
    <p:sldId id="700" r:id="rId9"/>
    <p:sldId id="701" r:id="rId10"/>
    <p:sldId id="702" r:id="rId11"/>
    <p:sldId id="703" r:id="rId12"/>
    <p:sldId id="704" r:id="rId13"/>
    <p:sldId id="705" r:id="rId14"/>
    <p:sldId id="687" r:id="rId15"/>
    <p:sldId id="635" r:id="rId16"/>
    <p:sldId id="690" r:id="rId17"/>
    <p:sldId id="655" r:id="rId18"/>
    <p:sldId id="693" r:id="rId19"/>
    <p:sldId id="694" r:id="rId20"/>
    <p:sldId id="696" r:id="rId21"/>
    <p:sldId id="616" r:id="rId22"/>
    <p:sldId id="683" r:id="rId23"/>
    <p:sldId id="697" r:id="rId24"/>
    <p:sldId id="684" r:id="rId25"/>
    <p:sldId id="698" r:id="rId26"/>
    <p:sldId id="686" r:id="rId27"/>
    <p:sldId id="639" r:id="rId28"/>
    <p:sldId id="642" r:id="rId29"/>
    <p:sldId id="640" r:id="rId30"/>
    <p:sldId id="691" r:id="rId31"/>
    <p:sldId id="692" r:id="rId32"/>
    <p:sldId id="641" r:id="rId33"/>
    <p:sldId id="555" r:id="rId34"/>
    <p:sldId id="688" r:id="rId35"/>
    <p:sldId id="679" r:id="rId36"/>
    <p:sldId id="620" r:id="rId37"/>
    <p:sldId id="652" r:id="rId38"/>
    <p:sldId id="653" r:id="rId39"/>
    <p:sldId id="654" r:id="rId40"/>
    <p:sldId id="643" r:id="rId41"/>
    <p:sldId id="621" r:id="rId42"/>
    <p:sldId id="614" r:id="rId43"/>
    <p:sldId id="645" r:id="rId44"/>
    <p:sldId id="650" r:id="rId45"/>
    <p:sldId id="648" r:id="rId46"/>
    <p:sldId id="610" r:id="rId47"/>
    <p:sldId id="625" r:id="rId48"/>
    <p:sldId id="605" r:id="rId49"/>
    <p:sldId id="544" r:id="rId50"/>
    <p:sldId id="626" r:id="rId51"/>
    <p:sldId id="558" r:id="rId52"/>
    <p:sldId id="618" r:id="rId53"/>
    <p:sldId id="604" r:id="rId54"/>
    <p:sldId id="649" r:id="rId55"/>
    <p:sldId id="554" r:id="rId56"/>
    <p:sldId id="543" r:id="rId57"/>
    <p:sldId id="592" r:id="rId58"/>
    <p:sldId id="632" r:id="rId59"/>
    <p:sldId id="597" r:id="rId60"/>
    <p:sldId id="559" r:id="rId61"/>
    <p:sldId id="552" r:id="rId62"/>
    <p:sldId id="560" r:id="rId63"/>
    <p:sldId id="561" r:id="rId64"/>
    <p:sldId id="562" r:id="rId65"/>
    <p:sldId id="563" r:id="rId66"/>
    <p:sldId id="656" r:id="rId67"/>
    <p:sldId id="657" r:id="rId68"/>
    <p:sldId id="658" r:id="rId69"/>
    <p:sldId id="659" r:id="rId70"/>
    <p:sldId id="660" r:id="rId71"/>
    <p:sldId id="661" r:id="rId72"/>
    <p:sldId id="662" r:id="rId73"/>
    <p:sldId id="663" r:id="rId74"/>
    <p:sldId id="664" r:id="rId75"/>
    <p:sldId id="665" r:id="rId76"/>
    <p:sldId id="666" r:id="rId77"/>
    <p:sldId id="667" r:id="rId78"/>
    <p:sldId id="668" r:id="rId79"/>
    <p:sldId id="669" r:id="rId80"/>
    <p:sldId id="671" r:id="rId81"/>
    <p:sldId id="672" r:id="rId82"/>
    <p:sldId id="673" r:id="rId83"/>
    <p:sldId id="674" r:id="rId84"/>
    <p:sldId id="675" r:id="rId85"/>
    <p:sldId id="676" r:id="rId86"/>
    <p:sldId id="598" r:id="rId87"/>
    <p:sldId id="564" r:id="rId88"/>
  </p:sldIdLst>
  <p:sldSz cx="9144000" cy="6858000" type="screen4x3"/>
  <p:notesSz cx="6950075" cy="92360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vokeUser" initials="E" lastIdx="8" clrIdx="0">
    <p:extLst/>
  </p:cmAuthor>
  <p:cmAuthor id="2" name="Windows User" initials="WU" lastIdx="12" clrIdx="1"/>
  <p:cmAuthor id="3" name="Charlie Cook" initials="CC" lastIdx="6"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14B"/>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816" autoAdjust="0"/>
    <p:restoredTop sz="93466" autoAdjust="0"/>
  </p:normalViewPr>
  <p:slideViewPr>
    <p:cSldViewPr snapToGrid="0" snapToObjects="1">
      <p:cViewPr varScale="1">
        <p:scale>
          <a:sx n="105" d="100"/>
          <a:sy n="105" d="100"/>
        </p:scale>
        <p:origin x="-1674" y="-90"/>
      </p:cViewPr>
      <p:guideLst>
        <p:guide orient="horz" pos="2160"/>
        <p:guide pos="2880"/>
      </p:guideLst>
    </p:cSldViewPr>
  </p:slideViewPr>
  <p:outlineViewPr>
    <p:cViewPr>
      <p:scale>
        <a:sx n="33" d="100"/>
        <a:sy n="33" d="100"/>
      </p:scale>
      <p:origin x="0" y="-5380"/>
    </p:cViewPr>
  </p:outlineViewPr>
  <p:notesTextViewPr>
    <p:cViewPr>
      <p:scale>
        <a:sx n="75" d="100"/>
        <a:sy n="75" d="100"/>
      </p:scale>
      <p:origin x="0" y="0"/>
    </p:cViewPr>
  </p:notesTextViewPr>
  <p:sorterViewPr>
    <p:cViewPr>
      <p:scale>
        <a:sx n="100" d="100"/>
        <a:sy n="100" d="100"/>
      </p:scale>
      <p:origin x="0" y="0"/>
    </p:cViewPr>
  </p:sorterViewPr>
  <p:notesViewPr>
    <p:cSldViewPr snapToGrid="0" snapToObjects="1">
      <p:cViewPr>
        <p:scale>
          <a:sx n="60" d="100"/>
          <a:sy n="60" d="100"/>
        </p:scale>
        <p:origin x="250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slide" Target="slides/slide82.xml"/><Relationship Id="rId89"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handoutMaster" Target="handoutMasters/handoutMaster1.xml"/><Relationship Id="rId95"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E1276E-061F-427F-BC62-16EDCD22AF8F}" type="doc">
      <dgm:prSet loTypeId="urn:microsoft.com/office/officeart/2005/8/layout/hList7" loCatId="list" qsTypeId="urn:microsoft.com/office/officeart/2005/8/quickstyle/simple5" qsCatId="simple" csTypeId="urn:microsoft.com/office/officeart/2005/8/colors/accent1_2" csCatId="accent1" phldr="1"/>
      <dgm:spPr/>
    </dgm:pt>
    <dgm:pt modelId="{7024387F-C03A-4726-8CE5-5F35A29139C5}">
      <dgm:prSet phldrT="[Text]" custT="1"/>
      <dgm:spPr/>
      <dgm:t>
        <a:bodyPr/>
        <a:lstStyle/>
        <a:p>
          <a:r>
            <a:rPr lang="en-US" sz="1050" b="1" dirty="0">
              <a:latin typeface="Calibri" panose="020F0502020204030204" pitchFamily="34" charset="0"/>
              <a:cs typeface="Georgia"/>
            </a:rPr>
            <a:t>JUL-SEP 2017</a:t>
          </a:r>
        </a:p>
      </dgm:t>
    </dgm:pt>
    <dgm:pt modelId="{B0A44F23-4021-4B40-83D0-B1F2DEEC9B6B}" type="parTrans" cxnId="{0C5B3363-D175-4CF7-9F4A-031DD4C20993}">
      <dgm:prSet/>
      <dgm:spPr/>
      <dgm:t>
        <a:bodyPr/>
        <a:lstStyle/>
        <a:p>
          <a:endParaRPr lang="en-US" sz="1050" b="1">
            <a:solidFill>
              <a:schemeClr val="tx1"/>
            </a:solidFill>
            <a:latin typeface="Calibri" panose="020F0502020204030204" pitchFamily="34" charset="0"/>
          </a:endParaRPr>
        </a:p>
      </dgm:t>
    </dgm:pt>
    <dgm:pt modelId="{34DE58B5-BAA3-4252-8563-E362458A6B6E}" type="sibTrans" cxnId="{0C5B3363-D175-4CF7-9F4A-031DD4C20993}">
      <dgm:prSet/>
      <dgm:spPr/>
      <dgm:t>
        <a:bodyPr/>
        <a:lstStyle/>
        <a:p>
          <a:endParaRPr lang="en-US" sz="1050" b="1">
            <a:solidFill>
              <a:schemeClr val="tx1"/>
            </a:solidFill>
            <a:latin typeface="Calibri" panose="020F0502020204030204" pitchFamily="34" charset="0"/>
          </a:endParaRPr>
        </a:p>
      </dgm:t>
    </dgm:pt>
    <dgm:pt modelId="{FBCE4517-729F-4DB4-9B92-011D796063B1}">
      <dgm:prSet custT="1"/>
      <dgm:spPr/>
      <dgm:t>
        <a:bodyPr/>
        <a:lstStyle/>
        <a:p>
          <a:r>
            <a:rPr lang="en-US" sz="1050" b="1">
              <a:latin typeface="Calibri" panose="020F0502020204030204" pitchFamily="34" charset="0"/>
              <a:cs typeface="Georgia"/>
            </a:rPr>
            <a:t>APR-JUN 2017</a:t>
          </a:r>
          <a:endParaRPr lang="en-US" sz="1050" b="1" dirty="0">
            <a:latin typeface="Calibri" panose="020F0502020204030204" pitchFamily="34" charset="0"/>
            <a:cs typeface="Georgia"/>
          </a:endParaRPr>
        </a:p>
      </dgm:t>
    </dgm:pt>
    <dgm:pt modelId="{2D2AA47C-C82C-46C5-819E-F75D5D65B132}" type="parTrans" cxnId="{8CE09890-B560-4627-97AE-9ABE5B8FAFC1}">
      <dgm:prSet/>
      <dgm:spPr/>
      <dgm:t>
        <a:bodyPr/>
        <a:lstStyle/>
        <a:p>
          <a:endParaRPr lang="en-US" sz="1050" b="1">
            <a:solidFill>
              <a:schemeClr val="tx1"/>
            </a:solidFill>
            <a:latin typeface="Calibri" panose="020F0502020204030204" pitchFamily="34" charset="0"/>
          </a:endParaRPr>
        </a:p>
      </dgm:t>
    </dgm:pt>
    <dgm:pt modelId="{2DD9E73A-3186-4BD2-9872-01ACDC497D71}" type="sibTrans" cxnId="{8CE09890-B560-4627-97AE-9ABE5B8FAFC1}">
      <dgm:prSet/>
      <dgm:spPr/>
      <dgm:t>
        <a:bodyPr/>
        <a:lstStyle/>
        <a:p>
          <a:endParaRPr lang="en-US" sz="1050" b="1">
            <a:solidFill>
              <a:schemeClr val="tx1"/>
            </a:solidFill>
            <a:latin typeface="Calibri" panose="020F0502020204030204" pitchFamily="34" charset="0"/>
          </a:endParaRPr>
        </a:p>
      </dgm:t>
    </dgm:pt>
    <dgm:pt modelId="{BF68EF5A-D64B-4292-B51A-02E041609725}">
      <dgm:prSet custT="1"/>
      <dgm:spPr/>
      <dgm:t>
        <a:bodyPr/>
        <a:lstStyle/>
        <a:p>
          <a:r>
            <a:rPr lang="en-US" sz="1050" b="1" dirty="0">
              <a:latin typeface="Calibri" panose="020F0502020204030204" pitchFamily="34" charset="0"/>
              <a:cs typeface="Georgia"/>
            </a:rPr>
            <a:t>OCT- DEC 2016</a:t>
          </a:r>
        </a:p>
      </dgm:t>
    </dgm:pt>
    <dgm:pt modelId="{3C406A4B-1D07-4178-A7A3-60B27527049D}" type="parTrans" cxnId="{620D47BD-DE0E-4C15-BB63-3E7750A49A13}">
      <dgm:prSet/>
      <dgm:spPr/>
      <dgm:t>
        <a:bodyPr/>
        <a:lstStyle/>
        <a:p>
          <a:endParaRPr lang="en-US" sz="1050" b="1">
            <a:solidFill>
              <a:schemeClr val="tx1"/>
            </a:solidFill>
            <a:latin typeface="Calibri" panose="020F0502020204030204" pitchFamily="34" charset="0"/>
          </a:endParaRPr>
        </a:p>
      </dgm:t>
    </dgm:pt>
    <dgm:pt modelId="{1C091FDA-B75E-4440-A690-FB6715C0F260}" type="sibTrans" cxnId="{620D47BD-DE0E-4C15-BB63-3E7750A49A13}">
      <dgm:prSet/>
      <dgm:spPr/>
      <dgm:t>
        <a:bodyPr/>
        <a:lstStyle/>
        <a:p>
          <a:endParaRPr lang="en-US" sz="1050" b="1">
            <a:solidFill>
              <a:schemeClr val="tx1"/>
            </a:solidFill>
            <a:latin typeface="Calibri" panose="020F0502020204030204" pitchFamily="34" charset="0"/>
          </a:endParaRPr>
        </a:p>
      </dgm:t>
    </dgm:pt>
    <dgm:pt modelId="{976F075F-7363-49F1-B90F-DFC1E504EEC1}">
      <dgm:prSet custT="1"/>
      <dgm:spPr/>
      <dgm:t>
        <a:bodyPr/>
        <a:lstStyle/>
        <a:p>
          <a:r>
            <a:rPr lang="en-US" sz="1050" b="1" dirty="0">
              <a:latin typeface="Calibri" panose="020F0502020204030204" pitchFamily="34" charset="0"/>
              <a:cs typeface="Georgia"/>
            </a:rPr>
            <a:t>JAN-MAR 2017</a:t>
          </a:r>
        </a:p>
      </dgm:t>
    </dgm:pt>
    <dgm:pt modelId="{016A64D4-C74D-48AD-8EE8-93CAE20963D5}" type="parTrans" cxnId="{50875ABB-9F03-4161-A46B-4CEA40CF57D3}">
      <dgm:prSet/>
      <dgm:spPr/>
      <dgm:t>
        <a:bodyPr/>
        <a:lstStyle/>
        <a:p>
          <a:endParaRPr lang="en-US" sz="1050" b="1">
            <a:solidFill>
              <a:schemeClr val="tx1"/>
            </a:solidFill>
            <a:latin typeface="Calibri" panose="020F0502020204030204" pitchFamily="34" charset="0"/>
          </a:endParaRPr>
        </a:p>
      </dgm:t>
    </dgm:pt>
    <dgm:pt modelId="{B2A6F46E-6787-4344-8756-083A9184A332}" type="sibTrans" cxnId="{50875ABB-9F03-4161-A46B-4CEA40CF57D3}">
      <dgm:prSet/>
      <dgm:spPr/>
      <dgm:t>
        <a:bodyPr/>
        <a:lstStyle/>
        <a:p>
          <a:endParaRPr lang="en-US" sz="1050" b="1">
            <a:solidFill>
              <a:schemeClr val="tx1"/>
            </a:solidFill>
            <a:latin typeface="Calibri" panose="020F0502020204030204" pitchFamily="34" charset="0"/>
          </a:endParaRPr>
        </a:p>
      </dgm:t>
    </dgm:pt>
    <dgm:pt modelId="{65F1D891-023D-44E7-A44E-41312C02F994}">
      <dgm:prSet custT="1"/>
      <dgm:spPr/>
      <dgm:t>
        <a:bodyPr/>
        <a:lstStyle/>
        <a:p>
          <a:r>
            <a:rPr lang="en-US" sz="1050" b="1" dirty="0">
              <a:latin typeface="Calibri" panose="020F0502020204030204" pitchFamily="34" charset="0"/>
              <a:cs typeface="Georgia"/>
            </a:rPr>
            <a:t>AUG-SEP 2016</a:t>
          </a:r>
        </a:p>
      </dgm:t>
    </dgm:pt>
    <dgm:pt modelId="{8BD2C04F-3952-4EBF-B54D-7A8101E1933C}" type="parTrans" cxnId="{D2802924-B019-4FBF-9498-49DA2C1CE546}">
      <dgm:prSet/>
      <dgm:spPr/>
      <dgm:t>
        <a:bodyPr/>
        <a:lstStyle/>
        <a:p>
          <a:endParaRPr lang="en-US"/>
        </a:p>
      </dgm:t>
    </dgm:pt>
    <dgm:pt modelId="{407A5049-C090-43EC-8DC7-7680B65B402F}" type="sibTrans" cxnId="{D2802924-B019-4FBF-9498-49DA2C1CE546}">
      <dgm:prSet/>
      <dgm:spPr/>
      <dgm:t>
        <a:bodyPr/>
        <a:lstStyle/>
        <a:p>
          <a:endParaRPr lang="en-US"/>
        </a:p>
      </dgm:t>
    </dgm:pt>
    <dgm:pt modelId="{3CAEFB21-DBC6-4646-8475-7AD404ED7D79}" type="pres">
      <dgm:prSet presAssocID="{54E1276E-061F-427F-BC62-16EDCD22AF8F}" presName="Name0" presStyleCnt="0">
        <dgm:presLayoutVars>
          <dgm:dir/>
          <dgm:resizeHandles val="exact"/>
        </dgm:presLayoutVars>
      </dgm:prSet>
      <dgm:spPr/>
    </dgm:pt>
    <dgm:pt modelId="{21DFF704-56C9-4A3A-91E6-14F0A63C0511}" type="pres">
      <dgm:prSet presAssocID="{54E1276E-061F-427F-BC62-16EDCD22AF8F}" presName="fgShape" presStyleLbl="fgShp" presStyleIdx="0" presStyleCnt="1"/>
      <dgm:spPr/>
    </dgm:pt>
    <dgm:pt modelId="{B05EDB47-EFC6-4222-826C-2602F952F30C}" type="pres">
      <dgm:prSet presAssocID="{54E1276E-061F-427F-BC62-16EDCD22AF8F}" presName="linComp" presStyleCnt="0"/>
      <dgm:spPr/>
    </dgm:pt>
    <dgm:pt modelId="{DBC3E735-3859-4EE6-A08B-3E8F59EDA8E7}" type="pres">
      <dgm:prSet presAssocID="{65F1D891-023D-44E7-A44E-41312C02F994}" presName="compNode" presStyleCnt="0"/>
      <dgm:spPr/>
    </dgm:pt>
    <dgm:pt modelId="{E51A21A0-2814-4D80-8807-69D47335C522}" type="pres">
      <dgm:prSet presAssocID="{65F1D891-023D-44E7-A44E-41312C02F994}" presName="bkgdShape" presStyleLbl="node1" presStyleIdx="0" presStyleCnt="5"/>
      <dgm:spPr/>
      <dgm:t>
        <a:bodyPr/>
        <a:lstStyle/>
        <a:p>
          <a:endParaRPr lang="en-US"/>
        </a:p>
      </dgm:t>
    </dgm:pt>
    <dgm:pt modelId="{FDE7A092-A9F1-4096-B061-D2AFD1B24EBD}" type="pres">
      <dgm:prSet presAssocID="{65F1D891-023D-44E7-A44E-41312C02F994}" presName="nodeTx" presStyleLbl="node1" presStyleIdx="0" presStyleCnt="5">
        <dgm:presLayoutVars>
          <dgm:bulletEnabled val="1"/>
        </dgm:presLayoutVars>
      </dgm:prSet>
      <dgm:spPr/>
      <dgm:t>
        <a:bodyPr/>
        <a:lstStyle/>
        <a:p>
          <a:endParaRPr lang="en-US"/>
        </a:p>
      </dgm:t>
    </dgm:pt>
    <dgm:pt modelId="{31CF963B-4228-40D7-8A43-37A574647D73}" type="pres">
      <dgm:prSet presAssocID="{65F1D891-023D-44E7-A44E-41312C02F994}" presName="invisiNode" presStyleLbl="node1" presStyleIdx="0" presStyleCnt="5"/>
      <dgm:spPr/>
    </dgm:pt>
    <dgm:pt modelId="{EE8A95D6-A11F-4B3F-9720-DF9758E9A0A6}" type="pres">
      <dgm:prSet presAssocID="{65F1D891-023D-44E7-A44E-41312C02F994}" presName="imagNode" presStyleLbl="fgImgPlace1" presStyleIdx="0" presStyleCnt="5"/>
      <dgm:spPr/>
    </dgm:pt>
    <dgm:pt modelId="{9BD649D0-3E92-4F75-AE83-5FD0A25C2E5F}" type="pres">
      <dgm:prSet presAssocID="{407A5049-C090-43EC-8DC7-7680B65B402F}" presName="sibTrans" presStyleLbl="sibTrans2D1" presStyleIdx="0" presStyleCnt="0"/>
      <dgm:spPr/>
      <dgm:t>
        <a:bodyPr/>
        <a:lstStyle/>
        <a:p>
          <a:endParaRPr lang="en-US"/>
        </a:p>
      </dgm:t>
    </dgm:pt>
    <dgm:pt modelId="{2FC8D8B4-33F5-450B-8084-230CAEDC00CF}" type="pres">
      <dgm:prSet presAssocID="{BF68EF5A-D64B-4292-B51A-02E041609725}" presName="compNode" presStyleCnt="0"/>
      <dgm:spPr/>
    </dgm:pt>
    <dgm:pt modelId="{4739F20D-711E-4899-9864-191D2816F948}" type="pres">
      <dgm:prSet presAssocID="{BF68EF5A-D64B-4292-B51A-02E041609725}" presName="bkgdShape" presStyleLbl="node1" presStyleIdx="1" presStyleCnt="5"/>
      <dgm:spPr/>
      <dgm:t>
        <a:bodyPr/>
        <a:lstStyle/>
        <a:p>
          <a:endParaRPr lang="en-US"/>
        </a:p>
      </dgm:t>
    </dgm:pt>
    <dgm:pt modelId="{C71B552B-6BE3-43BF-9D4A-0AD1BABE1DD6}" type="pres">
      <dgm:prSet presAssocID="{BF68EF5A-D64B-4292-B51A-02E041609725}" presName="nodeTx" presStyleLbl="node1" presStyleIdx="1" presStyleCnt="5">
        <dgm:presLayoutVars>
          <dgm:bulletEnabled val="1"/>
        </dgm:presLayoutVars>
      </dgm:prSet>
      <dgm:spPr/>
      <dgm:t>
        <a:bodyPr/>
        <a:lstStyle/>
        <a:p>
          <a:endParaRPr lang="en-US"/>
        </a:p>
      </dgm:t>
    </dgm:pt>
    <dgm:pt modelId="{8064F128-F3DB-46A4-8CB5-117E6329D500}" type="pres">
      <dgm:prSet presAssocID="{BF68EF5A-D64B-4292-B51A-02E041609725}" presName="invisiNode" presStyleLbl="node1" presStyleIdx="1" presStyleCnt="5"/>
      <dgm:spPr/>
    </dgm:pt>
    <dgm:pt modelId="{E6213FC9-D9B7-4074-AA79-ADA081D721BE}" type="pres">
      <dgm:prSet presAssocID="{BF68EF5A-D64B-4292-B51A-02E041609725}" presName="imagNode" presStyleLbl="fgImgPlace1" presStyleIdx="1" presStyleCnt="5"/>
      <dgm:spPr/>
    </dgm:pt>
    <dgm:pt modelId="{AD5BE3E7-B919-4FC1-A29A-8CF59993A2D1}" type="pres">
      <dgm:prSet presAssocID="{1C091FDA-B75E-4440-A690-FB6715C0F260}" presName="sibTrans" presStyleLbl="sibTrans2D1" presStyleIdx="0" presStyleCnt="0"/>
      <dgm:spPr/>
      <dgm:t>
        <a:bodyPr/>
        <a:lstStyle/>
        <a:p>
          <a:endParaRPr lang="en-US"/>
        </a:p>
      </dgm:t>
    </dgm:pt>
    <dgm:pt modelId="{3C43697A-37F7-430E-B84E-283C8607FCDB}" type="pres">
      <dgm:prSet presAssocID="{976F075F-7363-49F1-B90F-DFC1E504EEC1}" presName="compNode" presStyleCnt="0"/>
      <dgm:spPr/>
    </dgm:pt>
    <dgm:pt modelId="{80D5FFAC-0EB5-477F-B3EF-8529E4683A76}" type="pres">
      <dgm:prSet presAssocID="{976F075F-7363-49F1-B90F-DFC1E504EEC1}" presName="bkgdShape" presStyleLbl="node1" presStyleIdx="2" presStyleCnt="5"/>
      <dgm:spPr/>
      <dgm:t>
        <a:bodyPr/>
        <a:lstStyle/>
        <a:p>
          <a:endParaRPr lang="en-US"/>
        </a:p>
      </dgm:t>
    </dgm:pt>
    <dgm:pt modelId="{A64F2E26-6D15-4990-B59C-89FD3FBE23D9}" type="pres">
      <dgm:prSet presAssocID="{976F075F-7363-49F1-B90F-DFC1E504EEC1}" presName="nodeTx" presStyleLbl="node1" presStyleIdx="2" presStyleCnt="5">
        <dgm:presLayoutVars>
          <dgm:bulletEnabled val="1"/>
        </dgm:presLayoutVars>
      </dgm:prSet>
      <dgm:spPr/>
      <dgm:t>
        <a:bodyPr/>
        <a:lstStyle/>
        <a:p>
          <a:endParaRPr lang="en-US"/>
        </a:p>
      </dgm:t>
    </dgm:pt>
    <dgm:pt modelId="{416F5B5D-2FA9-4F3B-B36D-765C2C3015C9}" type="pres">
      <dgm:prSet presAssocID="{976F075F-7363-49F1-B90F-DFC1E504EEC1}" presName="invisiNode" presStyleLbl="node1" presStyleIdx="2" presStyleCnt="5"/>
      <dgm:spPr/>
    </dgm:pt>
    <dgm:pt modelId="{550FEA0F-FFED-4E9A-B625-2B0E48366995}" type="pres">
      <dgm:prSet presAssocID="{976F075F-7363-49F1-B90F-DFC1E504EEC1}" presName="imagNode" presStyleLbl="fgImgPlace1" presStyleIdx="2" presStyleCnt="5"/>
      <dgm:spPr/>
    </dgm:pt>
    <dgm:pt modelId="{4E2F3CB0-4ACA-4959-A8CC-1181C6EC00E9}" type="pres">
      <dgm:prSet presAssocID="{B2A6F46E-6787-4344-8756-083A9184A332}" presName="sibTrans" presStyleLbl="sibTrans2D1" presStyleIdx="0" presStyleCnt="0"/>
      <dgm:spPr/>
      <dgm:t>
        <a:bodyPr/>
        <a:lstStyle/>
        <a:p>
          <a:endParaRPr lang="en-US"/>
        </a:p>
      </dgm:t>
    </dgm:pt>
    <dgm:pt modelId="{2EC63840-44DC-472E-B35D-44ED1AD89FE7}" type="pres">
      <dgm:prSet presAssocID="{FBCE4517-729F-4DB4-9B92-011D796063B1}" presName="compNode" presStyleCnt="0"/>
      <dgm:spPr/>
    </dgm:pt>
    <dgm:pt modelId="{675D1A02-3D9A-4BD3-B331-4A278A540221}" type="pres">
      <dgm:prSet presAssocID="{FBCE4517-729F-4DB4-9B92-011D796063B1}" presName="bkgdShape" presStyleLbl="node1" presStyleIdx="3" presStyleCnt="5"/>
      <dgm:spPr/>
      <dgm:t>
        <a:bodyPr/>
        <a:lstStyle/>
        <a:p>
          <a:endParaRPr lang="en-US"/>
        </a:p>
      </dgm:t>
    </dgm:pt>
    <dgm:pt modelId="{C7139662-8684-4DE8-BF3A-DA893F0A9B20}" type="pres">
      <dgm:prSet presAssocID="{FBCE4517-729F-4DB4-9B92-011D796063B1}" presName="nodeTx" presStyleLbl="node1" presStyleIdx="3" presStyleCnt="5">
        <dgm:presLayoutVars>
          <dgm:bulletEnabled val="1"/>
        </dgm:presLayoutVars>
      </dgm:prSet>
      <dgm:spPr/>
      <dgm:t>
        <a:bodyPr/>
        <a:lstStyle/>
        <a:p>
          <a:endParaRPr lang="en-US"/>
        </a:p>
      </dgm:t>
    </dgm:pt>
    <dgm:pt modelId="{91FD3BC2-1F21-4107-93B6-AD4221E9AA6B}" type="pres">
      <dgm:prSet presAssocID="{FBCE4517-729F-4DB4-9B92-011D796063B1}" presName="invisiNode" presStyleLbl="node1" presStyleIdx="3" presStyleCnt="5"/>
      <dgm:spPr/>
    </dgm:pt>
    <dgm:pt modelId="{DD50C2B7-6313-4772-8475-C5CDBAEE5A69}" type="pres">
      <dgm:prSet presAssocID="{FBCE4517-729F-4DB4-9B92-011D796063B1}" presName="imagNode" presStyleLbl="fgImgPlace1" presStyleIdx="3" presStyleCnt="5"/>
      <dgm:spPr/>
    </dgm:pt>
    <dgm:pt modelId="{21C8793D-1AAC-4BB8-B04C-4C3C1FC6D4ED}" type="pres">
      <dgm:prSet presAssocID="{2DD9E73A-3186-4BD2-9872-01ACDC497D71}" presName="sibTrans" presStyleLbl="sibTrans2D1" presStyleIdx="0" presStyleCnt="0"/>
      <dgm:spPr/>
      <dgm:t>
        <a:bodyPr/>
        <a:lstStyle/>
        <a:p>
          <a:endParaRPr lang="en-US"/>
        </a:p>
      </dgm:t>
    </dgm:pt>
    <dgm:pt modelId="{4157C96A-6548-48FE-85A4-1D94E80E4CA1}" type="pres">
      <dgm:prSet presAssocID="{7024387F-C03A-4726-8CE5-5F35A29139C5}" presName="compNode" presStyleCnt="0"/>
      <dgm:spPr/>
    </dgm:pt>
    <dgm:pt modelId="{EFBB8F83-1FBB-49A9-AC57-69C1978B631F}" type="pres">
      <dgm:prSet presAssocID="{7024387F-C03A-4726-8CE5-5F35A29139C5}" presName="bkgdShape" presStyleLbl="node1" presStyleIdx="4" presStyleCnt="5" custLinFactNeighborX="95" custLinFactNeighborY="3065"/>
      <dgm:spPr/>
      <dgm:t>
        <a:bodyPr/>
        <a:lstStyle/>
        <a:p>
          <a:endParaRPr lang="en-US"/>
        </a:p>
      </dgm:t>
    </dgm:pt>
    <dgm:pt modelId="{F5B98C02-60E0-4A6C-BF40-ECA1510205AE}" type="pres">
      <dgm:prSet presAssocID="{7024387F-C03A-4726-8CE5-5F35A29139C5}" presName="nodeTx" presStyleLbl="node1" presStyleIdx="4" presStyleCnt="5">
        <dgm:presLayoutVars>
          <dgm:bulletEnabled val="1"/>
        </dgm:presLayoutVars>
      </dgm:prSet>
      <dgm:spPr/>
      <dgm:t>
        <a:bodyPr/>
        <a:lstStyle/>
        <a:p>
          <a:endParaRPr lang="en-US"/>
        </a:p>
      </dgm:t>
    </dgm:pt>
    <dgm:pt modelId="{76B47747-D47D-4D7E-95B5-1310F4020938}" type="pres">
      <dgm:prSet presAssocID="{7024387F-C03A-4726-8CE5-5F35A29139C5}" presName="invisiNode" presStyleLbl="node1" presStyleIdx="4" presStyleCnt="5"/>
      <dgm:spPr/>
    </dgm:pt>
    <dgm:pt modelId="{A734CAB2-E81B-4EE2-B08E-FC10B5416890}" type="pres">
      <dgm:prSet presAssocID="{7024387F-C03A-4726-8CE5-5F35A29139C5}" presName="imagNode" presStyleLbl="fgImgPlace1" presStyleIdx="4" presStyleCnt="5"/>
      <dgm:spPr/>
    </dgm:pt>
  </dgm:ptLst>
  <dgm:cxnLst>
    <dgm:cxn modelId="{D2802924-B019-4FBF-9498-49DA2C1CE546}" srcId="{54E1276E-061F-427F-BC62-16EDCD22AF8F}" destId="{65F1D891-023D-44E7-A44E-41312C02F994}" srcOrd="0" destOrd="0" parTransId="{8BD2C04F-3952-4EBF-B54D-7A8101E1933C}" sibTransId="{407A5049-C090-43EC-8DC7-7680B65B402F}"/>
    <dgm:cxn modelId="{DFE3D23B-67F5-4A8F-9119-672429D9B37C}" type="presOf" srcId="{2DD9E73A-3186-4BD2-9872-01ACDC497D71}" destId="{21C8793D-1AAC-4BB8-B04C-4C3C1FC6D4ED}" srcOrd="0" destOrd="0" presId="urn:microsoft.com/office/officeart/2005/8/layout/hList7"/>
    <dgm:cxn modelId="{D769FA13-B1C9-4AE3-9B6A-8EF99B25296B}" type="presOf" srcId="{1C091FDA-B75E-4440-A690-FB6715C0F260}" destId="{AD5BE3E7-B919-4FC1-A29A-8CF59993A2D1}" srcOrd="0" destOrd="0" presId="urn:microsoft.com/office/officeart/2005/8/layout/hList7"/>
    <dgm:cxn modelId="{A53721F5-1F00-4123-9903-DEE81BE8718B}" type="presOf" srcId="{BF68EF5A-D64B-4292-B51A-02E041609725}" destId="{C71B552B-6BE3-43BF-9D4A-0AD1BABE1DD6}" srcOrd="1" destOrd="0" presId="urn:microsoft.com/office/officeart/2005/8/layout/hList7"/>
    <dgm:cxn modelId="{A45E3DEC-F756-47F2-95E4-308865990D2A}" type="presOf" srcId="{B2A6F46E-6787-4344-8756-083A9184A332}" destId="{4E2F3CB0-4ACA-4959-A8CC-1181C6EC00E9}" srcOrd="0" destOrd="0" presId="urn:microsoft.com/office/officeart/2005/8/layout/hList7"/>
    <dgm:cxn modelId="{8CE09890-B560-4627-97AE-9ABE5B8FAFC1}" srcId="{54E1276E-061F-427F-BC62-16EDCD22AF8F}" destId="{FBCE4517-729F-4DB4-9B92-011D796063B1}" srcOrd="3" destOrd="0" parTransId="{2D2AA47C-C82C-46C5-819E-F75D5D65B132}" sibTransId="{2DD9E73A-3186-4BD2-9872-01ACDC497D71}"/>
    <dgm:cxn modelId="{C160E4E1-F555-47E3-9C0A-C19647E9A853}" type="presOf" srcId="{FBCE4517-729F-4DB4-9B92-011D796063B1}" destId="{675D1A02-3D9A-4BD3-B331-4A278A540221}" srcOrd="0" destOrd="0" presId="urn:microsoft.com/office/officeart/2005/8/layout/hList7"/>
    <dgm:cxn modelId="{768B1B21-47BB-4CEB-A1A0-2D88AC147F96}" type="presOf" srcId="{407A5049-C090-43EC-8DC7-7680B65B402F}" destId="{9BD649D0-3E92-4F75-AE83-5FD0A25C2E5F}" srcOrd="0" destOrd="0" presId="urn:microsoft.com/office/officeart/2005/8/layout/hList7"/>
    <dgm:cxn modelId="{15917737-DF22-47E7-A91C-EC6810E3766F}" type="presOf" srcId="{65F1D891-023D-44E7-A44E-41312C02F994}" destId="{E51A21A0-2814-4D80-8807-69D47335C522}" srcOrd="0" destOrd="0" presId="urn:microsoft.com/office/officeart/2005/8/layout/hList7"/>
    <dgm:cxn modelId="{0C5B3363-D175-4CF7-9F4A-031DD4C20993}" srcId="{54E1276E-061F-427F-BC62-16EDCD22AF8F}" destId="{7024387F-C03A-4726-8CE5-5F35A29139C5}" srcOrd="4" destOrd="0" parTransId="{B0A44F23-4021-4B40-83D0-B1F2DEEC9B6B}" sibTransId="{34DE58B5-BAA3-4252-8563-E362458A6B6E}"/>
    <dgm:cxn modelId="{FEB08158-1ED9-43A7-8CE4-71B03969AE23}" type="presOf" srcId="{FBCE4517-729F-4DB4-9B92-011D796063B1}" destId="{C7139662-8684-4DE8-BF3A-DA893F0A9B20}" srcOrd="1" destOrd="0" presId="urn:microsoft.com/office/officeart/2005/8/layout/hList7"/>
    <dgm:cxn modelId="{A09A50DC-F571-4771-881C-DBBF4BBFBF3C}" type="presOf" srcId="{976F075F-7363-49F1-B90F-DFC1E504EEC1}" destId="{80D5FFAC-0EB5-477F-B3EF-8529E4683A76}" srcOrd="0" destOrd="0" presId="urn:microsoft.com/office/officeart/2005/8/layout/hList7"/>
    <dgm:cxn modelId="{921A5954-D681-47DD-951B-5B7E059C3EB4}" type="presOf" srcId="{7024387F-C03A-4726-8CE5-5F35A29139C5}" destId="{EFBB8F83-1FBB-49A9-AC57-69C1978B631F}" srcOrd="0" destOrd="0" presId="urn:microsoft.com/office/officeart/2005/8/layout/hList7"/>
    <dgm:cxn modelId="{332A4E3C-5A95-4735-B79D-77A5885AAB68}" type="presOf" srcId="{976F075F-7363-49F1-B90F-DFC1E504EEC1}" destId="{A64F2E26-6D15-4990-B59C-89FD3FBE23D9}" srcOrd="1" destOrd="0" presId="urn:microsoft.com/office/officeart/2005/8/layout/hList7"/>
    <dgm:cxn modelId="{620D47BD-DE0E-4C15-BB63-3E7750A49A13}" srcId="{54E1276E-061F-427F-BC62-16EDCD22AF8F}" destId="{BF68EF5A-D64B-4292-B51A-02E041609725}" srcOrd="1" destOrd="0" parTransId="{3C406A4B-1D07-4178-A7A3-60B27527049D}" sibTransId="{1C091FDA-B75E-4440-A690-FB6715C0F260}"/>
    <dgm:cxn modelId="{50875ABB-9F03-4161-A46B-4CEA40CF57D3}" srcId="{54E1276E-061F-427F-BC62-16EDCD22AF8F}" destId="{976F075F-7363-49F1-B90F-DFC1E504EEC1}" srcOrd="2" destOrd="0" parTransId="{016A64D4-C74D-48AD-8EE8-93CAE20963D5}" sibTransId="{B2A6F46E-6787-4344-8756-083A9184A332}"/>
    <dgm:cxn modelId="{4D400677-760D-415A-AB22-DB87BACB0249}" type="presOf" srcId="{BF68EF5A-D64B-4292-B51A-02E041609725}" destId="{4739F20D-711E-4899-9864-191D2816F948}" srcOrd="0" destOrd="0" presId="urn:microsoft.com/office/officeart/2005/8/layout/hList7"/>
    <dgm:cxn modelId="{95FF79E2-7C98-4271-816F-78C231845974}" type="presOf" srcId="{65F1D891-023D-44E7-A44E-41312C02F994}" destId="{FDE7A092-A9F1-4096-B061-D2AFD1B24EBD}" srcOrd="1" destOrd="0" presId="urn:microsoft.com/office/officeart/2005/8/layout/hList7"/>
    <dgm:cxn modelId="{4BC3890D-2EBD-444E-9163-F33E31D1F826}" type="presOf" srcId="{54E1276E-061F-427F-BC62-16EDCD22AF8F}" destId="{3CAEFB21-DBC6-4646-8475-7AD404ED7D79}" srcOrd="0" destOrd="0" presId="urn:microsoft.com/office/officeart/2005/8/layout/hList7"/>
    <dgm:cxn modelId="{295B92B2-160F-47CB-B8E3-E2149E4C401B}" type="presOf" srcId="{7024387F-C03A-4726-8CE5-5F35A29139C5}" destId="{F5B98C02-60E0-4A6C-BF40-ECA1510205AE}" srcOrd="1" destOrd="0" presId="urn:microsoft.com/office/officeart/2005/8/layout/hList7"/>
    <dgm:cxn modelId="{018A35BB-6429-4AD4-9ECD-AA8993B11632}" type="presParOf" srcId="{3CAEFB21-DBC6-4646-8475-7AD404ED7D79}" destId="{21DFF704-56C9-4A3A-91E6-14F0A63C0511}" srcOrd="0" destOrd="0" presId="urn:microsoft.com/office/officeart/2005/8/layout/hList7"/>
    <dgm:cxn modelId="{EE6E80FB-25BA-481A-97DA-6ADCC64EF515}" type="presParOf" srcId="{3CAEFB21-DBC6-4646-8475-7AD404ED7D79}" destId="{B05EDB47-EFC6-4222-826C-2602F952F30C}" srcOrd="1" destOrd="0" presId="urn:microsoft.com/office/officeart/2005/8/layout/hList7"/>
    <dgm:cxn modelId="{DBB573E6-5517-4EEC-B90C-5F1C4C01875B}" type="presParOf" srcId="{B05EDB47-EFC6-4222-826C-2602F952F30C}" destId="{DBC3E735-3859-4EE6-A08B-3E8F59EDA8E7}" srcOrd="0" destOrd="0" presId="urn:microsoft.com/office/officeart/2005/8/layout/hList7"/>
    <dgm:cxn modelId="{8F035BCA-A3C7-423E-A3CE-2B1E1689B7A9}" type="presParOf" srcId="{DBC3E735-3859-4EE6-A08B-3E8F59EDA8E7}" destId="{E51A21A0-2814-4D80-8807-69D47335C522}" srcOrd="0" destOrd="0" presId="urn:microsoft.com/office/officeart/2005/8/layout/hList7"/>
    <dgm:cxn modelId="{CE542B74-A2C2-4310-9F67-45BFBDBCE6EF}" type="presParOf" srcId="{DBC3E735-3859-4EE6-A08B-3E8F59EDA8E7}" destId="{FDE7A092-A9F1-4096-B061-D2AFD1B24EBD}" srcOrd="1" destOrd="0" presId="urn:microsoft.com/office/officeart/2005/8/layout/hList7"/>
    <dgm:cxn modelId="{37AD34FC-B507-4800-8021-696E6C74D77F}" type="presParOf" srcId="{DBC3E735-3859-4EE6-A08B-3E8F59EDA8E7}" destId="{31CF963B-4228-40D7-8A43-37A574647D73}" srcOrd="2" destOrd="0" presId="urn:microsoft.com/office/officeart/2005/8/layout/hList7"/>
    <dgm:cxn modelId="{3F74B755-767F-4305-AE3A-582355750BA7}" type="presParOf" srcId="{DBC3E735-3859-4EE6-A08B-3E8F59EDA8E7}" destId="{EE8A95D6-A11F-4B3F-9720-DF9758E9A0A6}" srcOrd="3" destOrd="0" presId="urn:microsoft.com/office/officeart/2005/8/layout/hList7"/>
    <dgm:cxn modelId="{A87657E4-903D-4306-823D-75C2A74725C0}" type="presParOf" srcId="{B05EDB47-EFC6-4222-826C-2602F952F30C}" destId="{9BD649D0-3E92-4F75-AE83-5FD0A25C2E5F}" srcOrd="1" destOrd="0" presId="urn:microsoft.com/office/officeart/2005/8/layout/hList7"/>
    <dgm:cxn modelId="{5EAD91E3-3437-4F5F-8035-C10D90A1F194}" type="presParOf" srcId="{B05EDB47-EFC6-4222-826C-2602F952F30C}" destId="{2FC8D8B4-33F5-450B-8084-230CAEDC00CF}" srcOrd="2" destOrd="0" presId="urn:microsoft.com/office/officeart/2005/8/layout/hList7"/>
    <dgm:cxn modelId="{03E5DDCD-32A8-49EC-ACA9-87460E167E4C}" type="presParOf" srcId="{2FC8D8B4-33F5-450B-8084-230CAEDC00CF}" destId="{4739F20D-711E-4899-9864-191D2816F948}" srcOrd="0" destOrd="0" presId="urn:microsoft.com/office/officeart/2005/8/layout/hList7"/>
    <dgm:cxn modelId="{183CEF75-8DC6-4452-8169-0296A0F8A079}" type="presParOf" srcId="{2FC8D8B4-33F5-450B-8084-230CAEDC00CF}" destId="{C71B552B-6BE3-43BF-9D4A-0AD1BABE1DD6}" srcOrd="1" destOrd="0" presId="urn:microsoft.com/office/officeart/2005/8/layout/hList7"/>
    <dgm:cxn modelId="{3A271451-D991-4DAE-B49A-4D9718C7F46F}" type="presParOf" srcId="{2FC8D8B4-33F5-450B-8084-230CAEDC00CF}" destId="{8064F128-F3DB-46A4-8CB5-117E6329D500}" srcOrd="2" destOrd="0" presId="urn:microsoft.com/office/officeart/2005/8/layout/hList7"/>
    <dgm:cxn modelId="{B08315EA-BA21-49A7-AB9C-12898F70F4FC}" type="presParOf" srcId="{2FC8D8B4-33F5-450B-8084-230CAEDC00CF}" destId="{E6213FC9-D9B7-4074-AA79-ADA081D721BE}" srcOrd="3" destOrd="0" presId="urn:microsoft.com/office/officeart/2005/8/layout/hList7"/>
    <dgm:cxn modelId="{2D8629DC-C9A9-4405-9676-C6AAFE1C7C94}" type="presParOf" srcId="{B05EDB47-EFC6-4222-826C-2602F952F30C}" destId="{AD5BE3E7-B919-4FC1-A29A-8CF59993A2D1}" srcOrd="3" destOrd="0" presId="urn:microsoft.com/office/officeart/2005/8/layout/hList7"/>
    <dgm:cxn modelId="{894FCB1A-CB12-487C-BBC3-ACDA7634EA0E}" type="presParOf" srcId="{B05EDB47-EFC6-4222-826C-2602F952F30C}" destId="{3C43697A-37F7-430E-B84E-283C8607FCDB}" srcOrd="4" destOrd="0" presId="urn:microsoft.com/office/officeart/2005/8/layout/hList7"/>
    <dgm:cxn modelId="{693AE752-7013-46D2-A986-64555D1DDE8A}" type="presParOf" srcId="{3C43697A-37F7-430E-B84E-283C8607FCDB}" destId="{80D5FFAC-0EB5-477F-B3EF-8529E4683A76}" srcOrd="0" destOrd="0" presId="urn:microsoft.com/office/officeart/2005/8/layout/hList7"/>
    <dgm:cxn modelId="{73F0671B-5C81-4EC7-BCB8-C3D42C3B79F5}" type="presParOf" srcId="{3C43697A-37F7-430E-B84E-283C8607FCDB}" destId="{A64F2E26-6D15-4990-B59C-89FD3FBE23D9}" srcOrd="1" destOrd="0" presId="urn:microsoft.com/office/officeart/2005/8/layout/hList7"/>
    <dgm:cxn modelId="{1413597B-3885-4BB7-9ED7-B79E30F51227}" type="presParOf" srcId="{3C43697A-37F7-430E-B84E-283C8607FCDB}" destId="{416F5B5D-2FA9-4F3B-B36D-765C2C3015C9}" srcOrd="2" destOrd="0" presId="urn:microsoft.com/office/officeart/2005/8/layout/hList7"/>
    <dgm:cxn modelId="{555A4B8C-EA46-4D92-B047-F7698661F9A4}" type="presParOf" srcId="{3C43697A-37F7-430E-B84E-283C8607FCDB}" destId="{550FEA0F-FFED-4E9A-B625-2B0E48366995}" srcOrd="3" destOrd="0" presId="urn:microsoft.com/office/officeart/2005/8/layout/hList7"/>
    <dgm:cxn modelId="{AF06B704-96C9-4B52-BECF-C5B0E2A34886}" type="presParOf" srcId="{B05EDB47-EFC6-4222-826C-2602F952F30C}" destId="{4E2F3CB0-4ACA-4959-A8CC-1181C6EC00E9}" srcOrd="5" destOrd="0" presId="urn:microsoft.com/office/officeart/2005/8/layout/hList7"/>
    <dgm:cxn modelId="{7F72F432-76A2-47B5-AF9D-70375F056198}" type="presParOf" srcId="{B05EDB47-EFC6-4222-826C-2602F952F30C}" destId="{2EC63840-44DC-472E-B35D-44ED1AD89FE7}" srcOrd="6" destOrd="0" presId="urn:microsoft.com/office/officeart/2005/8/layout/hList7"/>
    <dgm:cxn modelId="{3D9BE2D2-96D0-442A-A8C0-4C08FD47C1C2}" type="presParOf" srcId="{2EC63840-44DC-472E-B35D-44ED1AD89FE7}" destId="{675D1A02-3D9A-4BD3-B331-4A278A540221}" srcOrd="0" destOrd="0" presId="urn:microsoft.com/office/officeart/2005/8/layout/hList7"/>
    <dgm:cxn modelId="{C2D187A8-55A8-454C-8703-01305A3544DA}" type="presParOf" srcId="{2EC63840-44DC-472E-B35D-44ED1AD89FE7}" destId="{C7139662-8684-4DE8-BF3A-DA893F0A9B20}" srcOrd="1" destOrd="0" presId="urn:microsoft.com/office/officeart/2005/8/layout/hList7"/>
    <dgm:cxn modelId="{404E3829-3D84-4D24-B7D3-B35BD5D3283B}" type="presParOf" srcId="{2EC63840-44DC-472E-B35D-44ED1AD89FE7}" destId="{91FD3BC2-1F21-4107-93B6-AD4221E9AA6B}" srcOrd="2" destOrd="0" presId="urn:microsoft.com/office/officeart/2005/8/layout/hList7"/>
    <dgm:cxn modelId="{53425466-1623-42A1-963B-B43569C341DC}" type="presParOf" srcId="{2EC63840-44DC-472E-B35D-44ED1AD89FE7}" destId="{DD50C2B7-6313-4772-8475-C5CDBAEE5A69}" srcOrd="3" destOrd="0" presId="urn:microsoft.com/office/officeart/2005/8/layout/hList7"/>
    <dgm:cxn modelId="{716FFECF-9D5F-4721-A944-C42FE65A758C}" type="presParOf" srcId="{B05EDB47-EFC6-4222-826C-2602F952F30C}" destId="{21C8793D-1AAC-4BB8-B04C-4C3C1FC6D4ED}" srcOrd="7" destOrd="0" presId="urn:microsoft.com/office/officeart/2005/8/layout/hList7"/>
    <dgm:cxn modelId="{BCA47A0D-38A5-434A-ADF6-BB4AE52CF96B}" type="presParOf" srcId="{B05EDB47-EFC6-4222-826C-2602F952F30C}" destId="{4157C96A-6548-48FE-85A4-1D94E80E4CA1}" srcOrd="8" destOrd="0" presId="urn:microsoft.com/office/officeart/2005/8/layout/hList7"/>
    <dgm:cxn modelId="{EF8ED310-0AD3-4F57-AF0A-64AE28F476D2}" type="presParOf" srcId="{4157C96A-6548-48FE-85A4-1D94E80E4CA1}" destId="{EFBB8F83-1FBB-49A9-AC57-69C1978B631F}" srcOrd="0" destOrd="0" presId="urn:microsoft.com/office/officeart/2005/8/layout/hList7"/>
    <dgm:cxn modelId="{82DE1F17-4D87-48B0-9F80-C089862355FB}" type="presParOf" srcId="{4157C96A-6548-48FE-85A4-1D94E80E4CA1}" destId="{F5B98C02-60E0-4A6C-BF40-ECA1510205AE}" srcOrd="1" destOrd="0" presId="urn:microsoft.com/office/officeart/2005/8/layout/hList7"/>
    <dgm:cxn modelId="{7D2B5CB6-9045-442E-BA43-1A4804B7B568}" type="presParOf" srcId="{4157C96A-6548-48FE-85A4-1D94E80E4CA1}" destId="{76B47747-D47D-4D7E-95B5-1310F4020938}" srcOrd="2" destOrd="0" presId="urn:microsoft.com/office/officeart/2005/8/layout/hList7"/>
    <dgm:cxn modelId="{DC6D89BD-B2B4-4E88-AA35-8F6D51B6720D}" type="presParOf" srcId="{4157C96A-6548-48FE-85A4-1D94E80E4CA1}" destId="{A734CAB2-E81B-4EE2-B08E-FC10B5416890}"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E08F392-3486-43EF-A179-E67438A9031D}" type="doc">
      <dgm:prSet loTypeId="urn:microsoft.com/office/officeart/2005/8/layout/orgChart1" loCatId="hierarchy" qsTypeId="urn:microsoft.com/office/officeart/2005/8/quickstyle/simple3" qsCatId="simple" csTypeId="urn:microsoft.com/office/officeart/2005/8/colors/accent1_2" csCatId="accent1" phldr="1"/>
      <dgm:spPr/>
      <dgm:t>
        <a:bodyPr/>
        <a:lstStyle/>
        <a:p>
          <a:endParaRPr lang="en-US"/>
        </a:p>
      </dgm:t>
    </dgm:pt>
    <dgm:pt modelId="{0A411B0D-1C6C-4D39-B3F5-178637983210}">
      <dgm:prSet phldrT="[Text]"/>
      <dgm:spPr/>
      <dgm:t>
        <a:bodyPr/>
        <a:lstStyle/>
        <a:p>
          <a:r>
            <a:rPr lang="en-US" dirty="0"/>
            <a:t>FHA Work</a:t>
          </a:r>
        </a:p>
      </dgm:t>
    </dgm:pt>
    <dgm:pt modelId="{8CF9283B-5E31-4BCB-AEEB-59487B178168}" type="parTrans" cxnId="{5E467CE3-FE99-4F22-B7B7-CB0941011029}">
      <dgm:prSet/>
      <dgm:spPr/>
      <dgm:t>
        <a:bodyPr/>
        <a:lstStyle/>
        <a:p>
          <a:endParaRPr lang="en-US"/>
        </a:p>
      </dgm:t>
    </dgm:pt>
    <dgm:pt modelId="{63C18A40-EB7B-47D9-93DB-EF4DAA09DD90}" type="sibTrans" cxnId="{5E467CE3-FE99-4F22-B7B7-CB0941011029}">
      <dgm:prSet/>
      <dgm:spPr/>
      <dgm:t>
        <a:bodyPr/>
        <a:lstStyle/>
        <a:p>
          <a:endParaRPr lang="en-US"/>
        </a:p>
      </dgm:t>
    </dgm:pt>
    <dgm:pt modelId="{C7BAAC37-3B55-4A7A-95D5-752E373604BB}">
      <dgm:prSet phldrT="[Text]"/>
      <dgm:spPr/>
      <dgm:t>
        <a:bodyPr/>
        <a:lstStyle/>
        <a:p>
          <a:r>
            <a:rPr lang="en-US" dirty="0"/>
            <a:t>Major Initiative</a:t>
          </a:r>
        </a:p>
        <a:p>
          <a:r>
            <a:rPr lang="en-US" dirty="0"/>
            <a:t>[TBD]</a:t>
          </a:r>
        </a:p>
      </dgm:t>
    </dgm:pt>
    <dgm:pt modelId="{EB93AA96-1F1D-49F7-AB5F-C38BB15F8071}" type="parTrans" cxnId="{87B5C46E-71FD-4AE1-BA4B-3D7B9E337D75}">
      <dgm:prSet/>
      <dgm:spPr/>
      <dgm:t>
        <a:bodyPr/>
        <a:lstStyle/>
        <a:p>
          <a:endParaRPr lang="en-US"/>
        </a:p>
      </dgm:t>
    </dgm:pt>
    <dgm:pt modelId="{635CAEAA-AF86-4E17-BADB-FD15A605CAD9}" type="sibTrans" cxnId="{87B5C46E-71FD-4AE1-BA4B-3D7B9E337D75}">
      <dgm:prSet/>
      <dgm:spPr/>
      <dgm:t>
        <a:bodyPr/>
        <a:lstStyle/>
        <a:p>
          <a:endParaRPr lang="en-US"/>
        </a:p>
      </dgm:t>
    </dgm:pt>
    <dgm:pt modelId="{24F4C4D6-C7DE-4AB7-B1F6-C77988D6239B}">
      <dgm:prSet phldrT="[Text]"/>
      <dgm:spPr/>
      <dgm:t>
        <a:bodyPr/>
        <a:lstStyle/>
        <a:p>
          <a:r>
            <a:rPr lang="en-US" dirty="0"/>
            <a:t>Charter</a:t>
          </a:r>
        </a:p>
      </dgm:t>
    </dgm:pt>
    <dgm:pt modelId="{BB47D4E1-8DF9-443B-8503-7942AF787E71}" type="parTrans" cxnId="{00C0FDE3-9D48-4F30-8211-7E511C704261}">
      <dgm:prSet/>
      <dgm:spPr/>
      <dgm:t>
        <a:bodyPr/>
        <a:lstStyle/>
        <a:p>
          <a:endParaRPr lang="en-US"/>
        </a:p>
      </dgm:t>
    </dgm:pt>
    <dgm:pt modelId="{01E39682-E0A8-49CB-B1C7-8FB9023313FA}" type="sibTrans" cxnId="{00C0FDE3-9D48-4F30-8211-7E511C704261}">
      <dgm:prSet/>
      <dgm:spPr/>
      <dgm:t>
        <a:bodyPr/>
        <a:lstStyle/>
        <a:p>
          <a:endParaRPr lang="en-US"/>
        </a:p>
      </dgm:t>
    </dgm:pt>
    <dgm:pt modelId="{919A5530-8324-41E0-AE9D-397C174E92D8}">
      <dgm:prSet phldrT="[Text]"/>
      <dgm:spPr/>
      <dgm:t>
        <a:bodyPr/>
        <a:lstStyle/>
        <a:p>
          <a:r>
            <a:rPr lang="en-US" dirty="0"/>
            <a:t>Analysis</a:t>
          </a:r>
        </a:p>
      </dgm:t>
    </dgm:pt>
    <dgm:pt modelId="{27CB6AFB-F976-4B82-ADEE-CFDA2349F647}" type="parTrans" cxnId="{76F446B8-26BF-4AB3-A67D-654632BDE530}">
      <dgm:prSet/>
      <dgm:spPr/>
      <dgm:t>
        <a:bodyPr/>
        <a:lstStyle/>
        <a:p>
          <a:endParaRPr lang="en-US"/>
        </a:p>
      </dgm:t>
    </dgm:pt>
    <dgm:pt modelId="{C3B75698-073D-4DBB-9783-8E0159BFEA84}" type="sibTrans" cxnId="{76F446B8-26BF-4AB3-A67D-654632BDE530}">
      <dgm:prSet/>
      <dgm:spPr/>
      <dgm:t>
        <a:bodyPr/>
        <a:lstStyle/>
        <a:p>
          <a:endParaRPr lang="en-US"/>
        </a:p>
      </dgm:t>
    </dgm:pt>
    <dgm:pt modelId="{46E6DE1D-4F42-4B03-B360-7D83FCBCCB71}">
      <dgm:prSet phldrT="[Text]"/>
      <dgm:spPr/>
      <dgm:t>
        <a:bodyPr/>
        <a:lstStyle/>
        <a:p>
          <a:r>
            <a:rPr lang="en-US" dirty="0"/>
            <a:t>Architecture</a:t>
          </a:r>
        </a:p>
      </dgm:t>
    </dgm:pt>
    <dgm:pt modelId="{41767293-132D-4D89-9E3E-2012500BA0B9}" type="parTrans" cxnId="{605D9DDD-D239-4EB9-963A-178951C6366A}">
      <dgm:prSet/>
      <dgm:spPr/>
      <dgm:t>
        <a:bodyPr/>
        <a:lstStyle/>
        <a:p>
          <a:endParaRPr lang="en-US"/>
        </a:p>
      </dgm:t>
    </dgm:pt>
    <dgm:pt modelId="{5E38993A-4C1E-4231-BF58-F75717810220}" type="sibTrans" cxnId="{605D9DDD-D239-4EB9-963A-178951C6366A}">
      <dgm:prSet/>
      <dgm:spPr/>
      <dgm:t>
        <a:bodyPr/>
        <a:lstStyle/>
        <a:p>
          <a:endParaRPr lang="en-US"/>
        </a:p>
      </dgm:t>
    </dgm:pt>
    <dgm:pt modelId="{4388DD62-2868-40F1-A4C1-12D30460C26B}">
      <dgm:prSet phldrT="[Text]"/>
      <dgm:spPr/>
      <dgm:t>
        <a:bodyPr/>
        <a:lstStyle/>
        <a:p>
          <a:r>
            <a:rPr lang="en-US" dirty="0"/>
            <a:t>Strategic &amp; Business</a:t>
          </a:r>
        </a:p>
      </dgm:t>
    </dgm:pt>
    <dgm:pt modelId="{805ACF25-EB36-4E36-8A02-52F9C6645455}" type="parTrans" cxnId="{A9A7A26D-FCCD-47F6-9FBC-431483284081}">
      <dgm:prSet/>
      <dgm:spPr/>
      <dgm:t>
        <a:bodyPr/>
        <a:lstStyle/>
        <a:p>
          <a:endParaRPr lang="en-US"/>
        </a:p>
      </dgm:t>
    </dgm:pt>
    <dgm:pt modelId="{2C19895C-E0C1-412A-B8B3-71686C35E79F}" type="sibTrans" cxnId="{A9A7A26D-FCCD-47F6-9FBC-431483284081}">
      <dgm:prSet/>
      <dgm:spPr/>
      <dgm:t>
        <a:bodyPr/>
        <a:lstStyle/>
        <a:p>
          <a:endParaRPr lang="en-US"/>
        </a:p>
      </dgm:t>
    </dgm:pt>
    <dgm:pt modelId="{C50C3442-BE75-47E4-A3C9-47C1AB2B9F96}">
      <dgm:prSet/>
      <dgm:spPr/>
      <dgm:t>
        <a:bodyPr/>
        <a:lstStyle/>
        <a:p>
          <a:r>
            <a:rPr lang="en-US" dirty="0"/>
            <a:t>FHA PMO</a:t>
          </a:r>
        </a:p>
      </dgm:t>
    </dgm:pt>
    <dgm:pt modelId="{94CE5799-C1A1-4089-8A88-23AA24BE5B15}" type="parTrans" cxnId="{4C5CED16-AE7A-45FC-BBC0-B5B08205B4EB}">
      <dgm:prSet/>
      <dgm:spPr/>
      <dgm:t>
        <a:bodyPr/>
        <a:lstStyle/>
        <a:p>
          <a:endParaRPr lang="en-US"/>
        </a:p>
      </dgm:t>
    </dgm:pt>
    <dgm:pt modelId="{C95DA688-EE93-42DB-9A8C-E8A62C4406EE}" type="sibTrans" cxnId="{4C5CED16-AE7A-45FC-BBC0-B5B08205B4EB}">
      <dgm:prSet/>
      <dgm:spPr/>
      <dgm:t>
        <a:bodyPr/>
        <a:lstStyle/>
        <a:p>
          <a:endParaRPr lang="en-US"/>
        </a:p>
      </dgm:t>
    </dgm:pt>
    <dgm:pt modelId="{B7764B90-3C5F-42D7-A4EF-1B9AF001D843}">
      <dgm:prSet/>
      <dgm:spPr/>
      <dgm:t>
        <a:bodyPr/>
        <a:lstStyle/>
        <a:p>
          <a:r>
            <a:rPr lang="en-US" dirty="0"/>
            <a:t>Application</a:t>
          </a:r>
        </a:p>
        <a:p>
          <a:r>
            <a:rPr lang="en-US" dirty="0"/>
            <a:t>&amp; Data</a:t>
          </a:r>
        </a:p>
      </dgm:t>
    </dgm:pt>
    <dgm:pt modelId="{E6F211DB-15D9-4CC2-9055-477C5B135960}" type="parTrans" cxnId="{2193A9D3-963A-4DEB-827B-FFF58FA09A33}">
      <dgm:prSet/>
      <dgm:spPr/>
      <dgm:t>
        <a:bodyPr/>
        <a:lstStyle/>
        <a:p>
          <a:endParaRPr lang="en-US"/>
        </a:p>
      </dgm:t>
    </dgm:pt>
    <dgm:pt modelId="{5FB098D3-DB8F-464D-80A2-0E9470D0B19F}" type="sibTrans" cxnId="{2193A9D3-963A-4DEB-827B-FFF58FA09A33}">
      <dgm:prSet/>
      <dgm:spPr/>
      <dgm:t>
        <a:bodyPr/>
        <a:lstStyle/>
        <a:p>
          <a:endParaRPr lang="en-US"/>
        </a:p>
      </dgm:t>
    </dgm:pt>
    <dgm:pt modelId="{442527D5-A718-4ABE-840F-9A91DF2307D8}">
      <dgm:prSet/>
      <dgm:spPr/>
      <dgm:t>
        <a:bodyPr/>
        <a:lstStyle/>
        <a:p>
          <a:r>
            <a:rPr lang="en-US" dirty="0"/>
            <a:t>Management</a:t>
          </a:r>
        </a:p>
      </dgm:t>
    </dgm:pt>
    <dgm:pt modelId="{D8D5BF96-8656-488D-AE5A-BA91B8E0C548}" type="parTrans" cxnId="{97BDB316-D43E-4F97-9E7A-80485D466A65}">
      <dgm:prSet/>
      <dgm:spPr/>
      <dgm:t>
        <a:bodyPr/>
        <a:lstStyle/>
        <a:p>
          <a:endParaRPr lang="en-US"/>
        </a:p>
      </dgm:t>
    </dgm:pt>
    <dgm:pt modelId="{34136E80-CF7D-4656-AB6E-650B72F7A185}" type="sibTrans" cxnId="{97BDB316-D43E-4F97-9E7A-80485D466A65}">
      <dgm:prSet/>
      <dgm:spPr/>
      <dgm:t>
        <a:bodyPr/>
        <a:lstStyle/>
        <a:p>
          <a:endParaRPr lang="en-US"/>
        </a:p>
      </dgm:t>
    </dgm:pt>
    <dgm:pt modelId="{4C8A5968-D948-4812-92A9-FCF195EDA4C9}">
      <dgm:prSet/>
      <dgm:spPr/>
      <dgm:t>
        <a:bodyPr/>
        <a:lstStyle/>
        <a:p>
          <a:r>
            <a:rPr lang="en-US" dirty="0"/>
            <a:t>Communication</a:t>
          </a:r>
        </a:p>
      </dgm:t>
    </dgm:pt>
    <dgm:pt modelId="{B8A01620-B533-4223-9847-C759D9E0B2C6}" type="parTrans" cxnId="{87F5400A-DE18-44EE-A6DF-BAFDEF7AC8DB}">
      <dgm:prSet/>
      <dgm:spPr/>
      <dgm:t>
        <a:bodyPr/>
        <a:lstStyle/>
        <a:p>
          <a:endParaRPr lang="en-US"/>
        </a:p>
      </dgm:t>
    </dgm:pt>
    <dgm:pt modelId="{848D3B18-3078-408B-9363-16BB0D7831DA}" type="sibTrans" cxnId="{87F5400A-DE18-44EE-A6DF-BAFDEF7AC8DB}">
      <dgm:prSet/>
      <dgm:spPr/>
      <dgm:t>
        <a:bodyPr/>
        <a:lstStyle/>
        <a:p>
          <a:endParaRPr lang="en-US"/>
        </a:p>
      </dgm:t>
    </dgm:pt>
    <dgm:pt modelId="{6CF62B8F-3736-40FD-92D8-D173E4856AA2}">
      <dgm:prSet/>
      <dgm:spPr/>
      <dgm:t>
        <a:bodyPr/>
        <a:lstStyle/>
        <a:p>
          <a:r>
            <a:rPr lang="en-US" dirty="0"/>
            <a:t>Stakeholder</a:t>
          </a:r>
        </a:p>
      </dgm:t>
    </dgm:pt>
    <dgm:pt modelId="{205262DA-DB79-4672-ABBB-02F2D30585D7}" type="parTrans" cxnId="{ECA3539B-D7AD-44C8-B858-48E6AFE19238}">
      <dgm:prSet/>
      <dgm:spPr/>
      <dgm:t>
        <a:bodyPr/>
        <a:lstStyle/>
        <a:p>
          <a:endParaRPr lang="en-US"/>
        </a:p>
      </dgm:t>
    </dgm:pt>
    <dgm:pt modelId="{E79B25BB-DC62-4120-B3DF-519BB3F854AA}" type="sibTrans" cxnId="{ECA3539B-D7AD-44C8-B858-48E6AFE19238}">
      <dgm:prSet/>
      <dgm:spPr/>
      <dgm:t>
        <a:bodyPr/>
        <a:lstStyle/>
        <a:p>
          <a:endParaRPr lang="en-US"/>
        </a:p>
      </dgm:t>
    </dgm:pt>
    <dgm:pt modelId="{A87AB525-F46E-4A07-A1A4-2D71C6B104F0}">
      <dgm:prSet/>
      <dgm:spPr/>
      <dgm:t>
        <a:bodyPr/>
        <a:lstStyle/>
        <a:p>
          <a:r>
            <a:rPr lang="en-US" dirty="0"/>
            <a:t>Influencers</a:t>
          </a:r>
        </a:p>
      </dgm:t>
    </dgm:pt>
    <dgm:pt modelId="{63A458BC-79A1-461D-8B86-42E89B1E7199}" type="parTrans" cxnId="{8D262B6C-92A3-4C13-826D-390BAC15E8C5}">
      <dgm:prSet/>
      <dgm:spPr/>
      <dgm:t>
        <a:bodyPr/>
        <a:lstStyle/>
        <a:p>
          <a:endParaRPr lang="en-US"/>
        </a:p>
      </dgm:t>
    </dgm:pt>
    <dgm:pt modelId="{A3369362-BACA-40CA-BC61-6570995CC233}" type="sibTrans" cxnId="{8D262B6C-92A3-4C13-826D-390BAC15E8C5}">
      <dgm:prSet/>
      <dgm:spPr/>
      <dgm:t>
        <a:bodyPr/>
        <a:lstStyle/>
        <a:p>
          <a:endParaRPr lang="en-US"/>
        </a:p>
      </dgm:t>
    </dgm:pt>
    <dgm:pt modelId="{DE2E1296-4A3C-4417-9856-E69041236FFD}">
      <dgm:prSet/>
      <dgm:spPr/>
      <dgm:t>
        <a:bodyPr/>
        <a:lstStyle/>
        <a:p>
          <a:r>
            <a:rPr lang="en-US" dirty="0"/>
            <a:t>Laws, </a:t>
          </a:r>
          <a:r>
            <a:rPr lang="en-US" dirty="0" err="1"/>
            <a:t>Regs</a:t>
          </a:r>
          <a:r>
            <a:rPr lang="en-US" dirty="0"/>
            <a:t>.,</a:t>
          </a:r>
        </a:p>
        <a:p>
          <a:r>
            <a:rPr lang="en-US" dirty="0"/>
            <a:t>&amp; Policies</a:t>
          </a:r>
        </a:p>
      </dgm:t>
    </dgm:pt>
    <dgm:pt modelId="{A8C1AD1A-0B9F-4F95-B5B9-74A71F530083}" type="parTrans" cxnId="{827DBAC0-9B85-404F-9C3D-3D022FFE13EE}">
      <dgm:prSet/>
      <dgm:spPr/>
      <dgm:t>
        <a:bodyPr/>
        <a:lstStyle/>
        <a:p>
          <a:endParaRPr lang="en-US"/>
        </a:p>
      </dgm:t>
    </dgm:pt>
    <dgm:pt modelId="{BD2CEE65-5BF2-4CD5-9BDA-AAD0B54461E3}" type="sibTrans" cxnId="{827DBAC0-9B85-404F-9C3D-3D022FFE13EE}">
      <dgm:prSet/>
      <dgm:spPr/>
      <dgm:t>
        <a:bodyPr/>
        <a:lstStyle/>
        <a:p>
          <a:endParaRPr lang="en-US"/>
        </a:p>
      </dgm:t>
    </dgm:pt>
    <dgm:pt modelId="{D50AF77E-8CFB-44D1-A2BC-6993B13E4DD8}">
      <dgm:prSet/>
      <dgm:spPr/>
      <dgm:t>
        <a:bodyPr/>
        <a:lstStyle/>
        <a:p>
          <a:r>
            <a:rPr lang="en-US" dirty="0"/>
            <a:t>Standards</a:t>
          </a:r>
        </a:p>
      </dgm:t>
    </dgm:pt>
    <dgm:pt modelId="{A5909508-D07C-4F79-9EB8-89B273F4EEAC}" type="parTrans" cxnId="{8DC4B4B7-D766-4F1C-B9D2-40D1125E39C8}">
      <dgm:prSet/>
      <dgm:spPr/>
      <dgm:t>
        <a:bodyPr/>
        <a:lstStyle/>
        <a:p>
          <a:endParaRPr lang="en-US"/>
        </a:p>
      </dgm:t>
    </dgm:pt>
    <dgm:pt modelId="{60F51644-C73C-4B72-8D81-9FB0DD6BE76A}" type="sibTrans" cxnId="{8DC4B4B7-D766-4F1C-B9D2-40D1125E39C8}">
      <dgm:prSet/>
      <dgm:spPr/>
      <dgm:t>
        <a:bodyPr/>
        <a:lstStyle/>
        <a:p>
          <a:endParaRPr lang="en-US"/>
        </a:p>
      </dgm:t>
    </dgm:pt>
    <dgm:pt modelId="{242211B2-6880-4BC9-89E5-7AA4D15FDC69}">
      <dgm:prSet/>
      <dgm:spPr/>
      <dgm:t>
        <a:bodyPr/>
        <a:lstStyle/>
        <a:p>
          <a:r>
            <a:rPr lang="en-US" dirty="0"/>
            <a:t>Architectural Tools</a:t>
          </a:r>
        </a:p>
      </dgm:t>
    </dgm:pt>
    <dgm:pt modelId="{DDD6C1D0-F45C-4E09-847F-234BF2F040D9}" type="parTrans" cxnId="{B0194070-BBFA-41D1-9960-3E346A567606}">
      <dgm:prSet/>
      <dgm:spPr/>
      <dgm:t>
        <a:bodyPr/>
        <a:lstStyle/>
        <a:p>
          <a:endParaRPr lang="en-US"/>
        </a:p>
      </dgm:t>
    </dgm:pt>
    <dgm:pt modelId="{F1030B03-D025-48DC-AB54-853CBF4B9469}" type="sibTrans" cxnId="{B0194070-BBFA-41D1-9960-3E346A567606}">
      <dgm:prSet/>
      <dgm:spPr/>
      <dgm:t>
        <a:bodyPr/>
        <a:lstStyle/>
        <a:p>
          <a:endParaRPr lang="en-US"/>
        </a:p>
      </dgm:t>
    </dgm:pt>
    <dgm:pt modelId="{83C1B46F-9A40-4A31-8513-A7150C9CDA02}">
      <dgm:prSet/>
      <dgm:spPr/>
      <dgm:t>
        <a:bodyPr/>
        <a:lstStyle/>
        <a:p>
          <a:r>
            <a:rPr lang="en-US" dirty="0"/>
            <a:t>High Value Outcomes</a:t>
          </a:r>
        </a:p>
      </dgm:t>
    </dgm:pt>
    <dgm:pt modelId="{21A9C8AE-84E9-407C-B0EA-0FAFA353E443}" type="parTrans" cxnId="{0A5E1AF4-F90F-41EF-8C5F-6BB80E5AF390}">
      <dgm:prSet/>
      <dgm:spPr/>
      <dgm:t>
        <a:bodyPr/>
        <a:lstStyle/>
        <a:p>
          <a:endParaRPr lang="en-US"/>
        </a:p>
      </dgm:t>
    </dgm:pt>
    <dgm:pt modelId="{17E3CDDE-CC34-4CA1-AF9E-EA631AF4791B}" type="sibTrans" cxnId="{0A5E1AF4-F90F-41EF-8C5F-6BB80E5AF390}">
      <dgm:prSet/>
      <dgm:spPr/>
      <dgm:t>
        <a:bodyPr/>
        <a:lstStyle/>
        <a:p>
          <a:endParaRPr lang="en-US"/>
        </a:p>
      </dgm:t>
    </dgm:pt>
    <dgm:pt modelId="{757882F2-FBCD-4EDD-A957-DF267201F91C}">
      <dgm:prSet/>
      <dgm:spPr/>
      <dgm:t>
        <a:bodyPr/>
        <a:lstStyle/>
        <a:p>
          <a:r>
            <a:rPr lang="en-US" dirty="0"/>
            <a:t>BRM</a:t>
          </a:r>
        </a:p>
      </dgm:t>
    </dgm:pt>
    <dgm:pt modelId="{C9109073-5D6D-4A61-9161-71DCD938307C}" type="parTrans" cxnId="{2137F41A-85EE-4038-A7E8-FD8FEA6912EC}">
      <dgm:prSet/>
      <dgm:spPr/>
      <dgm:t>
        <a:bodyPr/>
        <a:lstStyle/>
        <a:p>
          <a:endParaRPr lang="en-US"/>
        </a:p>
      </dgm:t>
    </dgm:pt>
    <dgm:pt modelId="{1E48D105-21A8-4DF5-97D0-0029ACBACE31}" type="sibTrans" cxnId="{2137F41A-85EE-4038-A7E8-FD8FEA6912EC}">
      <dgm:prSet/>
      <dgm:spPr/>
      <dgm:t>
        <a:bodyPr/>
        <a:lstStyle/>
        <a:p>
          <a:endParaRPr lang="en-US"/>
        </a:p>
      </dgm:t>
    </dgm:pt>
    <dgm:pt modelId="{15139DF5-5371-4990-BC6B-5938D7954944}">
      <dgm:prSet/>
      <dgm:spPr/>
      <dgm:t>
        <a:bodyPr/>
        <a:lstStyle/>
        <a:p>
          <a:r>
            <a:rPr lang="en-US" dirty="0"/>
            <a:t>Architectural Tools</a:t>
          </a:r>
        </a:p>
      </dgm:t>
    </dgm:pt>
    <dgm:pt modelId="{6F4CDB80-6DA5-4945-A2C5-47793A8B620A}" type="parTrans" cxnId="{D0BF1D72-FD1E-43FD-8504-B776E42389F6}">
      <dgm:prSet/>
      <dgm:spPr/>
      <dgm:t>
        <a:bodyPr/>
        <a:lstStyle/>
        <a:p>
          <a:endParaRPr lang="en-US"/>
        </a:p>
      </dgm:t>
    </dgm:pt>
    <dgm:pt modelId="{2E41FA18-6611-4E2A-BDFA-A94DF07A9A23}" type="sibTrans" cxnId="{D0BF1D72-FD1E-43FD-8504-B776E42389F6}">
      <dgm:prSet/>
      <dgm:spPr/>
      <dgm:t>
        <a:bodyPr/>
        <a:lstStyle/>
        <a:p>
          <a:endParaRPr lang="en-US"/>
        </a:p>
      </dgm:t>
    </dgm:pt>
    <dgm:pt modelId="{03612861-0D23-447A-A6B8-FAA754B05FD4}">
      <dgm:prSet/>
      <dgm:spPr/>
      <dgm:t>
        <a:bodyPr/>
        <a:lstStyle/>
        <a:p>
          <a:r>
            <a:rPr lang="en-US" dirty="0"/>
            <a:t>Interop Use Cases</a:t>
          </a:r>
        </a:p>
      </dgm:t>
    </dgm:pt>
    <dgm:pt modelId="{0DBB3FD4-CF79-4A0E-9F01-377B1B0333C9}" type="parTrans" cxnId="{5F71C098-D5B7-48EB-9CAA-D12C938A012B}">
      <dgm:prSet/>
      <dgm:spPr/>
      <dgm:t>
        <a:bodyPr/>
        <a:lstStyle/>
        <a:p>
          <a:endParaRPr lang="en-US"/>
        </a:p>
      </dgm:t>
    </dgm:pt>
    <dgm:pt modelId="{80AE666C-E940-4280-A3E0-E2C068E8EB7A}" type="sibTrans" cxnId="{5F71C098-D5B7-48EB-9CAA-D12C938A012B}">
      <dgm:prSet/>
      <dgm:spPr/>
      <dgm:t>
        <a:bodyPr/>
        <a:lstStyle/>
        <a:p>
          <a:endParaRPr lang="en-US"/>
        </a:p>
      </dgm:t>
    </dgm:pt>
    <dgm:pt modelId="{5EB46492-4DE0-4329-B460-621E772A3037}">
      <dgm:prSet/>
      <dgm:spPr/>
      <dgm:t>
        <a:bodyPr/>
        <a:lstStyle/>
        <a:p>
          <a:r>
            <a:rPr lang="en-US" dirty="0"/>
            <a:t>HcDir</a:t>
          </a:r>
        </a:p>
      </dgm:t>
    </dgm:pt>
    <dgm:pt modelId="{DF0236CC-548E-4E11-A5A5-078AAC31B4A0}" type="parTrans" cxnId="{D70F1076-C4EF-418B-A2FD-705E00CCA695}">
      <dgm:prSet/>
      <dgm:spPr/>
      <dgm:t>
        <a:bodyPr/>
        <a:lstStyle/>
        <a:p>
          <a:endParaRPr lang="en-US"/>
        </a:p>
      </dgm:t>
    </dgm:pt>
    <dgm:pt modelId="{8958544B-9CBA-47F3-9F5C-A3CA92E3A5A5}" type="sibTrans" cxnId="{D70F1076-C4EF-418B-A2FD-705E00CCA695}">
      <dgm:prSet/>
      <dgm:spPr/>
      <dgm:t>
        <a:bodyPr/>
        <a:lstStyle/>
        <a:p>
          <a:endParaRPr lang="en-US"/>
        </a:p>
      </dgm:t>
    </dgm:pt>
    <dgm:pt modelId="{36862BD0-EAEA-40BD-B90F-92E4F2986E33}">
      <dgm:prSet/>
      <dgm:spPr/>
      <dgm:t>
        <a:bodyPr/>
        <a:lstStyle/>
        <a:p>
          <a:r>
            <a:rPr lang="en-US" dirty="0"/>
            <a:t>Patient Matching</a:t>
          </a:r>
        </a:p>
      </dgm:t>
    </dgm:pt>
    <dgm:pt modelId="{010A4F07-8BEC-4FF3-AB23-256406F848EF}" type="parTrans" cxnId="{AFD86CF0-BE95-4536-9EBA-00F0B84A49F0}">
      <dgm:prSet/>
      <dgm:spPr/>
      <dgm:t>
        <a:bodyPr/>
        <a:lstStyle/>
        <a:p>
          <a:endParaRPr lang="en-US"/>
        </a:p>
      </dgm:t>
    </dgm:pt>
    <dgm:pt modelId="{92189CE1-020D-48CB-87F4-C6E6E034A703}" type="sibTrans" cxnId="{AFD86CF0-BE95-4536-9EBA-00F0B84A49F0}">
      <dgm:prSet/>
      <dgm:spPr/>
      <dgm:t>
        <a:bodyPr/>
        <a:lstStyle/>
        <a:p>
          <a:endParaRPr lang="en-US"/>
        </a:p>
      </dgm:t>
    </dgm:pt>
    <dgm:pt modelId="{17F818BE-E5A0-4EBB-AEB3-9D5ACDE221DB}">
      <dgm:prSet/>
      <dgm:spPr/>
      <dgm:t>
        <a:bodyPr/>
        <a:lstStyle/>
        <a:p>
          <a:r>
            <a:rPr lang="en-US" dirty="0"/>
            <a:t>IO Roadmap</a:t>
          </a:r>
        </a:p>
      </dgm:t>
    </dgm:pt>
    <dgm:pt modelId="{A3BE8926-A54C-4CE4-8B84-B1EC56C5E3D7}" type="parTrans" cxnId="{8225D57C-EF57-4D68-AB3C-E8C4CDB72CCF}">
      <dgm:prSet/>
      <dgm:spPr/>
      <dgm:t>
        <a:bodyPr/>
        <a:lstStyle/>
        <a:p>
          <a:endParaRPr lang="en-US"/>
        </a:p>
      </dgm:t>
    </dgm:pt>
    <dgm:pt modelId="{39C76E5A-8D8E-4B82-BB8F-14BFFDDB64BD}" type="sibTrans" cxnId="{8225D57C-EF57-4D68-AB3C-E8C4CDB72CCF}">
      <dgm:prSet/>
      <dgm:spPr/>
      <dgm:t>
        <a:bodyPr/>
        <a:lstStyle/>
        <a:p>
          <a:endParaRPr lang="en-US"/>
        </a:p>
      </dgm:t>
    </dgm:pt>
    <dgm:pt modelId="{4FCBCD1D-27B9-4BCB-9533-573986026C6F}">
      <dgm:prSet/>
      <dgm:spPr/>
      <dgm:t>
        <a:bodyPr/>
        <a:lstStyle/>
        <a:p>
          <a:r>
            <a:rPr lang="en-US" dirty="0"/>
            <a:t>Governance</a:t>
          </a:r>
        </a:p>
      </dgm:t>
    </dgm:pt>
    <dgm:pt modelId="{0BC2CE9B-2396-495D-9590-F81AF2AC1F62}" type="parTrans" cxnId="{783F0D34-A51D-40A3-A0DA-9FDE2FDAB652}">
      <dgm:prSet/>
      <dgm:spPr/>
      <dgm:t>
        <a:bodyPr/>
        <a:lstStyle/>
        <a:p>
          <a:endParaRPr lang="en-US"/>
        </a:p>
      </dgm:t>
    </dgm:pt>
    <dgm:pt modelId="{B4EEF906-EFE9-48F5-BE7A-2E7E7DAE94B6}" type="sibTrans" cxnId="{783F0D34-A51D-40A3-A0DA-9FDE2FDAB652}">
      <dgm:prSet/>
      <dgm:spPr/>
      <dgm:t>
        <a:bodyPr/>
        <a:lstStyle/>
        <a:p>
          <a:endParaRPr lang="en-US"/>
        </a:p>
      </dgm:t>
    </dgm:pt>
    <dgm:pt modelId="{6C920B9A-2E72-4AAA-B059-964FC2012CB6}">
      <dgm:prSet/>
      <dgm:spPr/>
      <dgm:t>
        <a:bodyPr/>
        <a:lstStyle/>
        <a:p>
          <a:r>
            <a:rPr lang="en-US" dirty="0"/>
            <a:t>CONOPS</a:t>
          </a:r>
        </a:p>
      </dgm:t>
    </dgm:pt>
    <dgm:pt modelId="{C76B23B3-9CCC-4140-B5FD-CA6E1E7BDD63}" type="parTrans" cxnId="{0469604E-194E-438F-A0DB-9DE061C07205}">
      <dgm:prSet/>
      <dgm:spPr/>
      <dgm:t>
        <a:bodyPr/>
        <a:lstStyle/>
        <a:p>
          <a:endParaRPr lang="en-US"/>
        </a:p>
      </dgm:t>
    </dgm:pt>
    <dgm:pt modelId="{35F2A94B-1C6C-4691-8DE8-91B138B01009}" type="sibTrans" cxnId="{0469604E-194E-438F-A0DB-9DE061C07205}">
      <dgm:prSet/>
      <dgm:spPr/>
      <dgm:t>
        <a:bodyPr/>
        <a:lstStyle/>
        <a:p>
          <a:endParaRPr lang="en-US"/>
        </a:p>
      </dgm:t>
    </dgm:pt>
    <dgm:pt modelId="{7C948031-FB1C-4D44-9B4F-F52236BE3379}">
      <dgm:prSet/>
      <dgm:spPr/>
      <dgm:t>
        <a:bodyPr/>
        <a:lstStyle/>
        <a:p>
          <a:r>
            <a:rPr lang="en-US" dirty="0"/>
            <a:t>Charters</a:t>
          </a:r>
        </a:p>
      </dgm:t>
    </dgm:pt>
    <dgm:pt modelId="{0DF2D431-BABB-4249-B474-989DAC385C5C}" type="parTrans" cxnId="{F56202BF-052C-4F55-B360-07A6C82D8AC2}">
      <dgm:prSet/>
      <dgm:spPr/>
      <dgm:t>
        <a:bodyPr/>
        <a:lstStyle/>
        <a:p>
          <a:endParaRPr lang="en-US"/>
        </a:p>
      </dgm:t>
    </dgm:pt>
    <dgm:pt modelId="{2D7EB185-DFC8-4590-83F3-BB6048F317E8}" type="sibTrans" cxnId="{F56202BF-052C-4F55-B360-07A6C82D8AC2}">
      <dgm:prSet/>
      <dgm:spPr/>
      <dgm:t>
        <a:bodyPr/>
        <a:lstStyle/>
        <a:p>
          <a:endParaRPr lang="en-US"/>
        </a:p>
      </dgm:t>
    </dgm:pt>
    <dgm:pt modelId="{38CA3FF5-07DC-4E2F-A587-2CB6636E0B6E}">
      <dgm:prSet/>
      <dgm:spPr/>
      <dgm:t>
        <a:bodyPr/>
        <a:lstStyle/>
        <a:p>
          <a:r>
            <a:rPr lang="en-US" dirty="0"/>
            <a:t>Transition Plan</a:t>
          </a:r>
        </a:p>
      </dgm:t>
    </dgm:pt>
    <dgm:pt modelId="{D60E2F35-5B0F-46A1-A504-0DF6AB154C58}" type="parTrans" cxnId="{4D82509D-3844-4C8D-9E6F-AD609963553E}">
      <dgm:prSet/>
      <dgm:spPr/>
      <dgm:t>
        <a:bodyPr/>
        <a:lstStyle/>
        <a:p>
          <a:endParaRPr lang="en-US"/>
        </a:p>
      </dgm:t>
    </dgm:pt>
    <dgm:pt modelId="{7C3D1F59-1F14-4618-998C-B824CBF6C48A}" type="sibTrans" cxnId="{4D82509D-3844-4C8D-9E6F-AD609963553E}">
      <dgm:prSet/>
      <dgm:spPr/>
      <dgm:t>
        <a:bodyPr/>
        <a:lstStyle/>
        <a:p>
          <a:endParaRPr lang="en-US"/>
        </a:p>
      </dgm:t>
    </dgm:pt>
    <dgm:pt modelId="{E22BEC5E-6702-49B9-AB86-6619B7D99DD8}">
      <dgm:prSet/>
      <dgm:spPr/>
      <dgm:t>
        <a:bodyPr/>
        <a:lstStyle/>
        <a:p>
          <a:r>
            <a:rPr lang="en-US" dirty="0"/>
            <a:t>Fiscal Planning</a:t>
          </a:r>
        </a:p>
      </dgm:t>
    </dgm:pt>
    <dgm:pt modelId="{70D48C93-8345-483E-8D84-D798D3DF2BA8}" type="parTrans" cxnId="{F2C221E0-DDBF-491C-9962-7DD38F9CB5CF}">
      <dgm:prSet/>
      <dgm:spPr/>
      <dgm:t>
        <a:bodyPr/>
        <a:lstStyle/>
        <a:p>
          <a:endParaRPr lang="en-US"/>
        </a:p>
      </dgm:t>
    </dgm:pt>
    <dgm:pt modelId="{13861183-6CE1-4336-A714-04A9D0FC46A0}" type="sibTrans" cxnId="{F2C221E0-DDBF-491C-9962-7DD38F9CB5CF}">
      <dgm:prSet/>
      <dgm:spPr/>
      <dgm:t>
        <a:bodyPr/>
        <a:lstStyle/>
        <a:p>
          <a:endParaRPr lang="en-US"/>
        </a:p>
      </dgm:t>
    </dgm:pt>
    <dgm:pt modelId="{DC287A6D-A675-49B9-A91B-99E085FEE63D}">
      <dgm:prSet/>
      <dgm:spPr/>
      <dgm:t>
        <a:bodyPr/>
        <a:lstStyle/>
        <a:p>
          <a:r>
            <a:rPr lang="en-US" dirty="0"/>
            <a:t>Stakeholder Engagement</a:t>
          </a:r>
        </a:p>
      </dgm:t>
    </dgm:pt>
    <dgm:pt modelId="{48E54BAE-42A3-42FD-8AA9-FA51B0B8E5DE}" type="parTrans" cxnId="{C460121A-B031-42F1-9648-B1A7D6991F19}">
      <dgm:prSet/>
      <dgm:spPr/>
      <dgm:t>
        <a:bodyPr/>
        <a:lstStyle/>
        <a:p>
          <a:endParaRPr lang="en-US"/>
        </a:p>
      </dgm:t>
    </dgm:pt>
    <dgm:pt modelId="{7749C5A5-EA52-43DE-8664-B10584D3CD90}" type="sibTrans" cxnId="{C460121A-B031-42F1-9648-B1A7D6991F19}">
      <dgm:prSet/>
      <dgm:spPr/>
      <dgm:t>
        <a:bodyPr/>
        <a:lstStyle/>
        <a:p>
          <a:endParaRPr lang="en-US"/>
        </a:p>
      </dgm:t>
    </dgm:pt>
    <dgm:pt modelId="{8AA3C59D-3E7C-4A19-AEDC-87579296F317}">
      <dgm:prSet/>
      <dgm:spPr/>
      <dgm:t>
        <a:bodyPr/>
        <a:lstStyle/>
        <a:p>
          <a:r>
            <a:rPr lang="en-US" dirty="0"/>
            <a:t>Speaking</a:t>
          </a:r>
        </a:p>
      </dgm:t>
    </dgm:pt>
    <dgm:pt modelId="{F6D8EE97-4F89-402A-BDFA-09A09BA4F801}" type="parTrans" cxnId="{F96D4C7B-660D-4171-A2B8-BEC4F7DF0EA1}">
      <dgm:prSet/>
      <dgm:spPr/>
      <dgm:t>
        <a:bodyPr/>
        <a:lstStyle/>
        <a:p>
          <a:endParaRPr lang="en-US"/>
        </a:p>
      </dgm:t>
    </dgm:pt>
    <dgm:pt modelId="{8ABECF8A-D4F8-4B4B-A3D0-7B195D061B2B}" type="sibTrans" cxnId="{F96D4C7B-660D-4171-A2B8-BEC4F7DF0EA1}">
      <dgm:prSet/>
      <dgm:spPr/>
      <dgm:t>
        <a:bodyPr/>
        <a:lstStyle/>
        <a:p>
          <a:endParaRPr lang="en-US"/>
        </a:p>
      </dgm:t>
    </dgm:pt>
    <dgm:pt modelId="{5160C448-619C-468A-AE93-CD76C2FCFEBF}">
      <dgm:prSet/>
      <dgm:spPr/>
      <dgm:t>
        <a:bodyPr/>
        <a:lstStyle/>
        <a:p>
          <a:r>
            <a:rPr lang="en-US" dirty="0"/>
            <a:t>HIMSS</a:t>
          </a:r>
        </a:p>
      </dgm:t>
    </dgm:pt>
    <dgm:pt modelId="{841528C1-6E08-4E79-89B3-D2AC406D2154}" type="parTrans" cxnId="{A03098B0-F743-4953-BA57-3FBA43BEB360}">
      <dgm:prSet/>
      <dgm:spPr/>
      <dgm:t>
        <a:bodyPr/>
        <a:lstStyle/>
        <a:p>
          <a:endParaRPr lang="en-US"/>
        </a:p>
      </dgm:t>
    </dgm:pt>
    <dgm:pt modelId="{93AD63F5-0DD4-4FC0-A8CF-912D0AAA2BDA}" type="sibTrans" cxnId="{A03098B0-F743-4953-BA57-3FBA43BEB360}">
      <dgm:prSet/>
      <dgm:spPr/>
      <dgm:t>
        <a:bodyPr/>
        <a:lstStyle/>
        <a:p>
          <a:endParaRPr lang="en-US"/>
        </a:p>
      </dgm:t>
    </dgm:pt>
    <dgm:pt modelId="{BC76A859-EDD9-4B21-A480-B876E8698A3F}">
      <dgm:prSet/>
      <dgm:spPr/>
      <dgm:t>
        <a:bodyPr/>
        <a:lstStyle/>
        <a:p>
          <a:r>
            <a:rPr lang="en-US" dirty="0"/>
            <a:t>Comm. Plan</a:t>
          </a:r>
        </a:p>
      </dgm:t>
    </dgm:pt>
    <dgm:pt modelId="{4D6FBB3D-AA8A-40E4-8EC7-A36DD7C4C50C}" type="parTrans" cxnId="{175F5426-E85D-43AA-902A-5338A38E0DA6}">
      <dgm:prSet/>
      <dgm:spPr/>
      <dgm:t>
        <a:bodyPr/>
        <a:lstStyle/>
        <a:p>
          <a:endParaRPr lang="en-US"/>
        </a:p>
      </dgm:t>
    </dgm:pt>
    <dgm:pt modelId="{4F3850C0-0427-4E68-8507-203CD7F5CDD3}" type="sibTrans" cxnId="{175F5426-E85D-43AA-902A-5338A38E0DA6}">
      <dgm:prSet/>
      <dgm:spPr/>
      <dgm:t>
        <a:bodyPr/>
        <a:lstStyle/>
        <a:p>
          <a:endParaRPr lang="en-US"/>
        </a:p>
      </dgm:t>
    </dgm:pt>
    <dgm:pt modelId="{C2319AEE-CF6A-48DD-AD98-7E2309984F23}">
      <dgm:prSet/>
      <dgm:spPr/>
      <dgm:t>
        <a:bodyPr/>
        <a:lstStyle/>
        <a:p>
          <a:r>
            <a:rPr lang="en-US" dirty="0"/>
            <a:t>UDI</a:t>
          </a:r>
        </a:p>
      </dgm:t>
    </dgm:pt>
    <dgm:pt modelId="{34B7A794-A99A-4518-91BE-51861A154343}" type="parTrans" cxnId="{F8245774-264A-42EF-8E2C-BE9ED3F5EA8C}">
      <dgm:prSet/>
      <dgm:spPr/>
      <dgm:t>
        <a:bodyPr/>
        <a:lstStyle/>
        <a:p>
          <a:endParaRPr lang="en-US"/>
        </a:p>
      </dgm:t>
    </dgm:pt>
    <dgm:pt modelId="{385F8850-F8C5-49E7-B417-06855169DE8F}" type="sibTrans" cxnId="{F8245774-264A-42EF-8E2C-BE9ED3F5EA8C}">
      <dgm:prSet/>
      <dgm:spPr/>
      <dgm:t>
        <a:bodyPr/>
        <a:lstStyle/>
        <a:p>
          <a:endParaRPr lang="en-US"/>
        </a:p>
      </dgm:t>
    </dgm:pt>
    <dgm:pt modelId="{2849149F-7FE2-4059-AEFB-D5DFABAFA017}">
      <dgm:prSet/>
      <dgm:spPr/>
      <dgm:t>
        <a:bodyPr/>
        <a:lstStyle/>
        <a:p>
          <a:r>
            <a:rPr lang="en-US" dirty="0"/>
            <a:t>VSAC</a:t>
          </a:r>
        </a:p>
      </dgm:t>
    </dgm:pt>
    <dgm:pt modelId="{A4DE3403-E474-4037-9E12-8368F0C15659}" type="parTrans" cxnId="{DFF7BF89-A5E0-4820-A3BB-9DF10404F454}">
      <dgm:prSet/>
      <dgm:spPr/>
      <dgm:t>
        <a:bodyPr/>
        <a:lstStyle/>
        <a:p>
          <a:endParaRPr lang="en-US"/>
        </a:p>
      </dgm:t>
    </dgm:pt>
    <dgm:pt modelId="{D0045F8A-FEB0-44B7-9AB3-2D0C2D3B6CEA}" type="sibTrans" cxnId="{DFF7BF89-A5E0-4820-A3BB-9DF10404F454}">
      <dgm:prSet/>
      <dgm:spPr/>
      <dgm:t>
        <a:bodyPr/>
        <a:lstStyle/>
        <a:p>
          <a:endParaRPr lang="en-US"/>
        </a:p>
      </dgm:t>
    </dgm:pt>
    <dgm:pt modelId="{FFD41EEA-FEB7-4DBC-9C9A-AD288ECBF1B5}">
      <dgm:prSet/>
      <dgm:spPr/>
      <dgm:t>
        <a:bodyPr/>
        <a:lstStyle/>
        <a:p>
          <a:r>
            <a:rPr lang="en-US" dirty="0"/>
            <a:t>Work Streams</a:t>
          </a:r>
        </a:p>
      </dgm:t>
    </dgm:pt>
    <dgm:pt modelId="{1480FE73-4C52-415D-9C8C-FEFB5C375375}" type="parTrans" cxnId="{BF3CBD6E-E6EA-460D-92EB-F507F372DFE2}">
      <dgm:prSet/>
      <dgm:spPr/>
      <dgm:t>
        <a:bodyPr/>
        <a:lstStyle/>
        <a:p>
          <a:endParaRPr lang="en-US"/>
        </a:p>
      </dgm:t>
    </dgm:pt>
    <dgm:pt modelId="{E95B82D5-AE86-437A-85D2-27464501B77F}" type="sibTrans" cxnId="{BF3CBD6E-E6EA-460D-92EB-F507F372DFE2}">
      <dgm:prSet/>
      <dgm:spPr/>
      <dgm:t>
        <a:bodyPr/>
        <a:lstStyle/>
        <a:p>
          <a:endParaRPr lang="en-US"/>
        </a:p>
      </dgm:t>
    </dgm:pt>
    <dgm:pt modelId="{F3B2E1A4-C393-44CB-8535-F4084FC34708}">
      <dgm:prSet/>
      <dgm:spPr/>
      <dgm:t>
        <a:bodyPr/>
        <a:lstStyle/>
        <a:p>
          <a:r>
            <a:rPr lang="en-US" dirty="0"/>
            <a:t>Technical &amp; Standards</a:t>
          </a:r>
        </a:p>
      </dgm:t>
    </dgm:pt>
    <dgm:pt modelId="{862BAB37-260A-4556-9D60-4CB29E8F33EE}" type="parTrans" cxnId="{FB7EBEAB-968A-4556-8D01-1A426A8C66C7}">
      <dgm:prSet/>
      <dgm:spPr/>
      <dgm:t>
        <a:bodyPr/>
        <a:lstStyle/>
        <a:p>
          <a:endParaRPr lang="en-US"/>
        </a:p>
      </dgm:t>
    </dgm:pt>
    <dgm:pt modelId="{6D035DE6-9CE8-496C-85A8-AD269776175F}" type="sibTrans" cxnId="{FB7EBEAB-968A-4556-8D01-1A426A8C66C7}">
      <dgm:prSet/>
      <dgm:spPr/>
      <dgm:t>
        <a:bodyPr/>
        <a:lstStyle/>
        <a:p>
          <a:endParaRPr lang="en-US"/>
        </a:p>
      </dgm:t>
    </dgm:pt>
    <dgm:pt modelId="{88078499-FAC2-49FA-82AD-9E1F028C442E}">
      <dgm:prSet/>
      <dgm:spPr/>
      <dgm:t>
        <a:bodyPr/>
        <a:lstStyle/>
        <a:p>
          <a:r>
            <a:rPr lang="en-US" dirty="0"/>
            <a:t>CONNECT</a:t>
          </a:r>
        </a:p>
      </dgm:t>
    </dgm:pt>
    <dgm:pt modelId="{698542ED-0950-4660-93C0-D726DA0CBFF4}" type="parTrans" cxnId="{E13291AD-4E68-411A-AC6E-B70BEC5717EF}">
      <dgm:prSet/>
      <dgm:spPr/>
      <dgm:t>
        <a:bodyPr/>
        <a:lstStyle/>
        <a:p>
          <a:endParaRPr lang="en-US"/>
        </a:p>
      </dgm:t>
    </dgm:pt>
    <dgm:pt modelId="{06D7F5EE-486B-4F49-904F-286B59CCEF57}" type="sibTrans" cxnId="{E13291AD-4E68-411A-AC6E-B70BEC5717EF}">
      <dgm:prSet/>
      <dgm:spPr/>
      <dgm:t>
        <a:bodyPr/>
        <a:lstStyle/>
        <a:p>
          <a:endParaRPr lang="en-US"/>
        </a:p>
      </dgm:t>
    </dgm:pt>
    <dgm:pt modelId="{3124E22C-B5D2-4B74-913C-33987981CFF4}">
      <dgm:prSet/>
      <dgm:spPr/>
      <dgm:t>
        <a:bodyPr/>
        <a:lstStyle/>
        <a:p>
          <a:r>
            <a:rPr lang="en-US" dirty="0"/>
            <a:t>Direct Exchange</a:t>
          </a:r>
        </a:p>
      </dgm:t>
    </dgm:pt>
    <dgm:pt modelId="{C674E43E-E240-4F3C-BEE1-77674531C96E}" type="parTrans" cxnId="{19862F71-9885-4C01-95B1-A74C04C297C0}">
      <dgm:prSet/>
      <dgm:spPr/>
      <dgm:t>
        <a:bodyPr/>
        <a:lstStyle/>
        <a:p>
          <a:endParaRPr lang="en-US"/>
        </a:p>
      </dgm:t>
    </dgm:pt>
    <dgm:pt modelId="{EF7DA5E5-99CC-4C97-8EBD-01DCB6839EA0}" type="sibTrans" cxnId="{19862F71-9885-4C01-95B1-A74C04C297C0}">
      <dgm:prSet/>
      <dgm:spPr/>
      <dgm:t>
        <a:bodyPr/>
        <a:lstStyle/>
        <a:p>
          <a:endParaRPr lang="en-US"/>
        </a:p>
      </dgm:t>
    </dgm:pt>
    <dgm:pt modelId="{E7D8BD00-9854-4A31-A925-C977AEA05FAA}">
      <dgm:prSet/>
      <dgm:spPr/>
      <dgm:t>
        <a:bodyPr/>
        <a:lstStyle/>
        <a:p>
          <a:r>
            <a:rPr lang="en-US" dirty="0"/>
            <a:t>IO Guidance </a:t>
          </a:r>
        </a:p>
        <a:p>
          <a:r>
            <a:rPr lang="en-US" dirty="0"/>
            <a:t>&amp; Standards</a:t>
          </a:r>
        </a:p>
      </dgm:t>
    </dgm:pt>
    <dgm:pt modelId="{E94FE21B-022B-480C-A789-DABE0E87FD4B}" type="parTrans" cxnId="{AA7E3CFB-70BE-4AA0-8ECC-869D21B5FFBA}">
      <dgm:prSet/>
      <dgm:spPr/>
      <dgm:t>
        <a:bodyPr/>
        <a:lstStyle/>
        <a:p>
          <a:endParaRPr lang="en-US"/>
        </a:p>
      </dgm:t>
    </dgm:pt>
    <dgm:pt modelId="{93123C6C-50CB-4907-B66E-8D9DEDB82C7C}" type="sibTrans" cxnId="{AA7E3CFB-70BE-4AA0-8ECC-869D21B5FFBA}">
      <dgm:prSet/>
      <dgm:spPr/>
      <dgm:t>
        <a:bodyPr/>
        <a:lstStyle/>
        <a:p>
          <a:endParaRPr lang="en-US"/>
        </a:p>
      </dgm:t>
    </dgm:pt>
    <dgm:pt modelId="{5B631AD2-BA7D-46F9-A89A-1AC754A219E7}">
      <dgm:prSet/>
      <dgm:spPr/>
      <dgm:t>
        <a:bodyPr/>
        <a:lstStyle/>
        <a:p>
          <a:r>
            <a:rPr lang="en-US" dirty="0"/>
            <a:t>Info Exchanges</a:t>
          </a:r>
        </a:p>
      </dgm:t>
    </dgm:pt>
    <dgm:pt modelId="{443DAAFF-C04A-4824-917A-99F18D8BE587}" type="parTrans" cxnId="{2071F50B-4FC3-48C9-BEF8-7859CE5AC487}">
      <dgm:prSet/>
      <dgm:spPr/>
      <dgm:t>
        <a:bodyPr/>
        <a:lstStyle/>
        <a:p>
          <a:endParaRPr lang="en-US"/>
        </a:p>
      </dgm:t>
    </dgm:pt>
    <dgm:pt modelId="{38571710-793F-4FFD-862E-BC76986421E4}" type="sibTrans" cxnId="{2071F50B-4FC3-48C9-BEF8-7859CE5AC487}">
      <dgm:prSet/>
      <dgm:spPr/>
      <dgm:t>
        <a:bodyPr/>
        <a:lstStyle/>
        <a:p>
          <a:endParaRPr lang="en-US"/>
        </a:p>
      </dgm:t>
    </dgm:pt>
    <dgm:pt modelId="{C60D91C5-EE8F-431A-A775-DDE27457421E}">
      <dgm:prSet/>
      <dgm:spPr/>
      <dgm:t>
        <a:bodyPr/>
        <a:lstStyle/>
        <a:p>
          <a:r>
            <a:rPr lang="en-US" dirty="0"/>
            <a:t>Interop Terminology</a:t>
          </a:r>
        </a:p>
      </dgm:t>
    </dgm:pt>
    <dgm:pt modelId="{249F3962-CDA8-4D61-8A2E-5B689A0E35CC}" type="parTrans" cxnId="{8DE0F044-3E91-4392-827A-4CA89EB4DA46}">
      <dgm:prSet/>
      <dgm:spPr/>
      <dgm:t>
        <a:bodyPr/>
        <a:lstStyle/>
        <a:p>
          <a:endParaRPr lang="en-US"/>
        </a:p>
      </dgm:t>
    </dgm:pt>
    <dgm:pt modelId="{A7A4D605-5F40-42DC-8376-C13A7B8A223B}" type="sibTrans" cxnId="{8DE0F044-3E91-4392-827A-4CA89EB4DA46}">
      <dgm:prSet/>
      <dgm:spPr/>
      <dgm:t>
        <a:bodyPr/>
        <a:lstStyle/>
        <a:p>
          <a:endParaRPr lang="en-US"/>
        </a:p>
      </dgm:t>
    </dgm:pt>
    <dgm:pt modelId="{E86995B7-7221-4026-9AB5-BAE1A1E05A9B}">
      <dgm:prSet/>
      <dgm:spPr/>
      <dgm:t>
        <a:bodyPr/>
        <a:lstStyle/>
        <a:p>
          <a:r>
            <a:rPr lang="en-US" dirty="0"/>
            <a:t>FHIM</a:t>
          </a:r>
        </a:p>
      </dgm:t>
    </dgm:pt>
    <dgm:pt modelId="{B5BE33D7-E650-42F6-B2E3-C86F3537BC99}" type="parTrans" cxnId="{5F989CFC-6B56-40B3-99D4-7F07A81102AC}">
      <dgm:prSet/>
      <dgm:spPr/>
      <dgm:t>
        <a:bodyPr/>
        <a:lstStyle/>
        <a:p>
          <a:endParaRPr lang="en-US"/>
        </a:p>
      </dgm:t>
    </dgm:pt>
    <dgm:pt modelId="{1128916B-4013-444C-90E5-CBB7C697DE78}" type="sibTrans" cxnId="{5F989CFC-6B56-40B3-99D4-7F07A81102AC}">
      <dgm:prSet/>
      <dgm:spPr/>
      <dgm:t>
        <a:bodyPr/>
        <a:lstStyle/>
        <a:p>
          <a:endParaRPr lang="en-US"/>
        </a:p>
      </dgm:t>
    </dgm:pt>
    <dgm:pt modelId="{063BABA5-6E61-4B49-8FE3-F8B0EBE03F80}">
      <dgm:prSet/>
      <dgm:spPr/>
      <dgm:t>
        <a:bodyPr/>
        <a:lstStyle/>
        <a:p>
          <a:r>
            <a:rPr lang="en-US" dirty="0"/>
            <a:t>SIGG</a:t>
          </a:r>
        </a:p>
      </dgm:t>
    </dgm:pt>
    <dgm:pt modelId="{3A526237-0AA4-4955-9503-FCAB4A53432D}" type="parTrans" cxnId="{410A9B9E-4CE5-4EB4-9BB1-237651F15719}">
      <dgm:prSet/>
      <dgm:spPr/>
      <dgm:t>
        <a:bodyPr/>
        <a:lstStyle/>
        <a:p>
          <a:endParaRPr lang="en-US"/>
        </a:p>
      </dgm:t>
    </dgm:pt>
    <dgm:pt modelId="{67044D67-6068-4AD7-BFCD-77F4B8A0BE48}" type="sibTrans" cxnId="{410A9B9E-4CE5-4EB4-9BB1-237651F15719}">
      <dgm:prSet/>
      <dgm:spPr/>
      <dgm:t>
        <a:bodyPr/>
        <a:lstStyle/>
        <a:p>
          <a:endParaRPr lang="en-US"/>
        </a:p>
      </dgm:t>
    </dgm:pt>
    <dgm:pt modelId="{6A66C9ED-A5F8-462B-96B9-916DE461528E}">
      <dgm:prSet/>
      <dgm:spPr/>
      <dgm:t>
        <a:bodyPr/>
        <a:lstStyle/>
        <a:p>
          <a:r>
            <a:rPr lang="en-US" dirty="0"/>
            <a:t>Strategic Arch. Prototypes</a:t>
          </a:r>
        </a:p>
      </dgm:t>
    </dgm:pt>
    <dgm:pt modelId="{C278F9E2-AC35-4B78-81CE-41993D24145C}" type="parTrans" cxnId="{20C051FD-448B-4004-B998-4C24058F9D5F}">
      <dgm:prSet/>
      <dgm:spPr/>
      <dgm:t>
        <a:bodyPr/>
        <a:lstStyle/>
        <a:p>
          <a:endParaRPr lang="en-US"/>
        </a:p>
      </dgm:t>
    </dgm:pt>
    <dgm:pt modelId="{530DCFB2-AF08-442F-9F13-517565FBF3D8}" type="sibTrans" cxnId="{20C051FD-448B-4004-B998-4C24058F9D5F}">
      <dgm:prSet/>
      <dgm:spPr/>
      <dgm:t>
        <a:bodyPr/>
        <a:lstStyle/>
        <a:p>
          <a:endParaRPr lang="en-US"/>
        </a:p>
      </dgm:t>
    </dgm:pt>
    <dgm:pt modelId="{FBB3CCA9-4E79-47F6-85A5-53DE0FE36C9E}" type="pres">
      <dgm:prSet presAssocID="{0E08F392-3486-43EF-A179-E67438A9031D}" presName="hierChild1" presStyleCnt="0">
        <dgm:presLayoutVars>
          <dgm:orgChart val="1"/>
          <dgm:chPref val="1"/>
          <dgm:dir/>
          <dgm:animOne val="branch"/>
          <dgm:animLvl val="lvl"/>
          <dgm:resizeHandles/>
        </dgm:presLayoutVars>
      </dgm:prSet>
      <dgm:spPr/>
      <dgm:t>
        <a:bodyPr/>
        <a:lstStyle/>
        <a:p>
          <a:endParaRPr lang="en-US"/>
        </a:p>
      </dgm:t>
    </dgm:pt>
    <dgm:pt modelId="{E91F6A0B-30FD-4F67-8ED5-3D3931308121}" type="pres">
      <dgm:prSet presAssocID="{0A411B0D-1C6C-4D39-B3F5-178637983210}" presName="hierRoot1" presStyleCnt="0">
        <dgm:presLayoutVars>
          <dgm:hierBranch val="init"/>
        </dgm:presLayoutVars>
      </dgm:prSet>
      <dgm:spPr/>
    </dgm:pt>
    <dgm:pt modelId="{9EECB803-B1B7-45FB-8B83-0E403DCC76F5}" type="pres">
      <dgm:prSet presAssocID="{0A411B0D-1C6C-4D39-B3F5-178637983210}" presName="rootComposite1" presStyleCnt="0"/>
      <dgm:spPr/>
    </dgm:pt>
    <dgm:pt modelId="{E994D6D8-B51A-456C-AC01-0BB28B5548BD}" type="pres">
      <dgm:prSet presAssocID="{0A411B0D-1C6C-4D39-B3F5-178637983210}" presName="rootText1" presStyleLbl="node0" presStyleIdx="0" presStyleCnt="1">
        <dgm:presLayoutVars>
          <dgm:chPref val="3"/>
        </dgm:presLayoutVars>
      </dgm:prSet>
      <dgm:spPr/>
      <dgm:t>
        <a:bodyPr/>
        <a:lstStyle/>
        <a:p>
          <a:endParaRPr lang="en-US"/>
        </a:p>
      </dgm:t>
    </dgm:pt>
    <dgm:pt modelId="{9D02F9AB-D275-42FB-9B55-392AF62F8AEC}" type="pres">
      <dgm:prSet presAssocID="{0A411B0D-1C6C-4D39-B3F5-178637983210}" presName="rootConnector1" presStyleLbl="node1" presStyleIdx="0" presStyleCnt="0"/>
      <dgm:spPr/>
      <dgm:t>
        <a:bodyPr/>
        <a:lstStyle/>
        <a:p>
          <a:endParaRPr lang="en-US"/>
        </a:p>
      </dgm:t>
    </dgm:pt>
    <dgm:pt modelId="{E006EF43-3E2B-42E5-B5FA-65BDC9AAEB1F}" type="pres">
      <dgm:prSet presAssocID="{0A411B0D-1C6C-4D39-B3F5-178637983210}" presName="hierChild2" presStyleCnt="0"/>
      <dgm:spPr/>
    </dgm:pt>
    <dgm:pt modelId="{43AF1243-8AB8-4497-AF56-E7067B0C63D3}" type="pres">
      <dgm:prSet presAssocID="{EB93AA96-1F1D-49F7-AB5F-C38BB15F8071}" presName="Name37" presStyleLbl="parChTrans1D2" presStyleIdx="0" presStyleCnt="3"/>
      <dgm:spPr/>
      <dgm:t>
        <a:bodyPr/>
        <a:lstStyle/>
        <a:p>
          <a:endParaRPr lang="en-US"/>
        </a:p>
      </dgm:t>
    </dgm:pt>
    <dgm:pt modelId="{688DBB90-CEC8-493D-A9AD-4868317636CE}" type="pres">
      <dgm:prSet presAssocID="{C7BAAC37-3B55-4A7A-95D5-752E373604BB}" presName="hierRoot2" presStyleCnt="0">
        <dgm:presLayoutVars>
          <dgm:hierBranch val="init"/>
        </dgm:presLayoutVars>
      </dgm:prSet>
      <dgm:spPr/>
    </dgm:pt>
    <dgm:pt modelId="{8EEC38CD-1F31-4607-8730-32BFA2D3950B}" type="pres">
      <dgm:prSet presAssocID="{C7BAAC37-3B55-4A7A-95D5-752E373604BB}" presName="rootComposite" presStyleCnt="0"/>
      <dgm:spPr/>
    </dgm:pt>
    <dgm:pt modelId="{4DDD4707-3AD1-47A6-923C-34BCD43890AF}" type="pres">
      <dgm:prSet presAssocID="{C7BAAC37-3B55-4A7A-95D5-752E373604BB}" presName="rootText" presStyleLbl="node2" presStyleIdx="0" presStyleCnt="3" custLinFactNeighborX="-97879">
        <dgm:presLayoutVars>
          <dgm:chPref val="3"/>
        </dgm:presLayoutVars>
      </dgm:prSet>
      <dgm:spPr/>
      <dgm:t>
        <a:bodyPr/>
        <a:lstStyle/>
        <a:p>
          <a:endParaRPr lang="en-US"/>
        </a:p>
      </dgm:t>
    </dgm:pt>
    <dgm:pt modelId="{992B7BD7-AA66-49BB-8679-E0C5F413E486}" type="pres">
      <dgm:prSet presAssocID="{C7BAAC37-3B55-4A7A-95D5-752E373604BB}" presName="rootConnector" presStyleLbl="node2" presStyleIdx="0" presStyleCnt="3"/>
      <dgm:spPr/>
      <dgm:t>
        <a:bodyPr/>
        <a:lstStyle/>
        <a:p>
          <a:endParaRPr lang="en-US"/>
        </a:p>
      </dgm:t>
    </dgm:pt>
    <dgm:pt modelId="{7E77FD39-F88C-4FBD-B463-B0C5CB1F1023}" type="pres">
      <dgm:prSet presAssocID="{C7BAAC37-3B55-4A7A-95D5-752E373604BB}" presName="hierChild4" presStyleCnt="0"/>
      <dgm:spPr/>
    </dgm:pt>
    <dgm:pt modelId="{6E718E61-DD91-4FC3-B2A2-081117919BDF}" type="pres">
      <dgm:prSet presAssocID="{BB47D4E1-8DF9-443B-8503-7942AF787E71}" presName="Name37" presStyleLbl="parChTrans1D3" presStyleIdx="0" presStyleCnt="7"/>
      <dgm:spPr/>
      <dgm:t>
        <a:bodyPr/>
        <a:lstStyle/>
        <a:p>
          <a:endParaRPr lang="en-US"/>
        </a:p>
      </dgm:t>
    </dgm:pt>
    <dgm:pt modelId="{E2B33ACE-4F66-4132-8D96-E4E6348C810E}" type="pres">
      <dgm:prSet presAssocID="{24F4C4D6-C7DE-4AB7-B1F6-C77988D6239B}" presName="hierRoot2" presStyleCnt="0">
        <dgm:presLayoutVars>
          <dgm:hierBranch val="init"/>
        </dgm:presLayoutVars>
      </dgm:prSet>
      <dgm:spPr/>
    </dgm:pt>
    <dgm:pt modelId="{D0369847-61B7-4641-9FF7-CF05512D4891}" type="pres">
      <dgm:prSet presAssocID="{24F4C4D6-C7DE-4AB7-B1F6-C77988D6239B}" presName="rootComposite" presStyleCnt="0"/>
      <dgm:spPr/>
    </dgm:pt>
    <dgm:pt modelId="{7BCD0868-5C1F-4C3E-AD96-19C3F2FAF45E}" type="pres">
      <dgm:prSet presAssocID="{24F4C4D6-C7DE-4AB7-B1F6-C77988D6239B}" presName="rootText" presStyleLbl="node3" presStyleIdx="0" presStyleCnt="7" custLinFactNeighborX="-97879">
        <dgm:presLayoutVars>
          <dgm:chPref val="3"/>
        </dgm:presLayoutVars>
      </dgm:prSet>
      <dgm:spPr/>
      <dgm:t>
        <a:bodyPr/>
        <a:lstStyle/>
        <a:p>
          <a:endParaRPr lang="en-US"/>
        </a:p>
      </dgm:t>
    </dgm:pt>
    <dgm:pt modelId="{A1BCF903-1CE8-4527-A54B-E427EE40F569}" type="pres">
      <dgm:prSet presAssocID="{24F4C4D6-C7DE-4AB7-B1F6-C77988D6239B}" presName="rootConnector" presStyleLbl="node3" presStyleIdx="0" presStyleCnt="7"/>
      <dgm:spPr/>
      <dgm:t>
        <a:bodyPr/>
        <a:lstStyle/>
        <a:p>
          <a:endParaRPr lang="en-US"/>
        </a:p>
      </dgm:t>
    </dgm:pt>
    <dgm:pt modelId="{3C19D59F-5A0E-46E8-8A18-BBD8484A7696}" type="pres">
      <dgm:prSet presAssocID="{24F4C4D6-C7DE-4AB7-B1F6-C77988D6239B}" presName="hierChild4" presStyleCnt="0"/>
      <dgm:spPr/>
    </dgm:pt>
    <dgm:pt modelId="{F511C36B-3429-40B9-9DC2-38B8ECCF5B44}" type="pres">
      <dgm:prSet presAssocID="{24F4C4D6-C7DE-4AB7-B1F6-C77988D6239B}" presName="hierChild5" presStyleCnt="0"/>
      <dgm:spPr/>
    </dgm:pt>
    <dgm:pt modelId="{3DA735D1-B0EB-445D-A951-1ACFF06D119C}" type="pres">
      <dgm:prSet presAssocID="{27CB6AFB-F976-4B82-ADEE-CFDA2349F647}" presName="Name37" presStyleLbl="parChTrans1D3" presStyleIdx="1" presStyleCnt="7"/>
      <dgm:spPr/>
      <dgm:t>
        <a:bodyPr/>
        <a:lstStyle/>
        <a:p>
          <a:endParaRPr lang="en-US"/>
        </a:p>
      </dgm:t>
    </dgm:pt>
    <dgm:pt modelId="{913CBCB7-8988-492D-917A-FA91C7289D27}" type="pres">
      <dgm:prSet presAssocID="{919A5530-8324-41E0-AE9D-397C174E92D8}" presName="hierRoot2" presStyleCnt="0">
        <dgm:presLayoutVars>
          <dgm:hierBranch val="init"/>
        </dgm:presLayoutVars>
      </dgm:prSet>
      <dgm:spPr/>
    </dgm:pt>
    <dgm:pt modelId="{5610406F-532D-485D-B2C2-0D679314819B}" type="pres">
      <dgm:prSet presAssocID="{919A5530-8324-41E0-AE9D-397C174E92D8}" presName="rootComposite" presStyleCnt="0"/>
      <dgm:spPr/>
    </dgm:pt>
    <dgm:pt modelId="{CBD54AB9-A82E-4823-9BDA-D7097E95489D}" type="pres">
      <dgm:prSet presAssocID="{919A5530-8324-41E0-AE9D-397C174E92D8}" presName="rootText" presStyleLbl="node3" presStyleIdx="1" presStyleCnt="7" custLinFactNeighborX="-97879">
        <dgm:presLayoutVars>
          <dgm:chPref val="3"/>
        </dgm:presLayoutVars>
      </dgm:prSet>
      <dgm:spPr/>
      <dgm:t>
        <a:bodyPr/>
        <a:lstStyle/>
        <a:p>
          <a:endParaRPr lang="en-US"/>
        </a:p>
      </dgm:t>
    </dgm:pt>
    <dgm:pt modelId="{198587C1-CFE2-49BB-8DBA-4BEF4E3803A4}" type="pres">
      <dgm:prSet presAssocID="{919A5530-8324-41E0-AE9D-397C174E92D8}" presName="rootConnector" presStyleLbl="node3" presStyleIdx="1" presStyleCnt="7"/>
      <dgm:spPr/>
      <dgm:t>
        <a:bodyPr/>
        <a:lstStyle/>
        <a:p>
          <a:endParaRPr lang="en-US"/>
        </a:p>
      </dgm:t>
    </dgm:pt>
    <dgm:pt modelId="{38DDEE0F-E7AF-4476-9471-A8151286E557}" type="pres">
      <dgm:prSet presAssocID="{919A5530-8324-41E0-AE9D-397C174E92D8}" presName="hierChild4" presStyleCnt="0"/>
      <dgm:spPr/>
    </dgm:pt>
    <dgm:pt modelId="{5E183935-1354-49CF-94FB-E4C74341EDEC}" type="pres">
      <dgm:prSet presAssocID="{205262DA-DB79-4672-ABBB-02F2D30585D7}" presName="Name37" presStyleLbl="parChTrans1D4" presStyleIdx="0" presStyleCnt="32"/>
      <dgm:spPr/>
      <dgm:t>
        <a:bodyPr/>
        <a:lstStyle/>
        <a:p>
          <a:endParaRPr lang="en-US"/>
        </a:p>
      </dgm:t>
    </dgm:pt>
    <dgm:pt modelId="{5A741A1E-8588-4111-B5E0-B603C4AEF40B}" type="pres">
      <dgm:prSet presAssocID="{6CF62B8F-3736-40FD-92D8-D173E4856AA2}" presName="hierRoot2" presStyleCnt="0">
        <dgm:presLayoutVars>
          <dgm:hierBranch val="init"/>
        </dgm:presLayoutVars>
      </dgm:prSet>
      <dgm:spPr/>
    </dgm:pt>
    <dgm:pt modelId="{DF3EB3D7-5392-403F-A640-E40DB7983454}" type="pres">
      <dgm:prSet presAssocID="{6CF62B8F-3736-40FD-92D8-D173E4856AA2}" presName="rootComposite" presStyleCnt="0"/>
      <dgm:spPr/>
    </dgm:pt>
    <dgm:pt modelId="{3F084D05-B280-4A2F-8FDF-3A6B2CC6B606}" type="pres">
      <dgm:prSet presAssocID="{6CF62B8F-3736-40FD-92D8-D173E4856AA2}" presName="rootText" presStyleLbl="node4" presStyleIdx="0" presStyleCnt="32" custLinFactNeighborX="-97879">
        <dgm:presLayoutVars>
          <dgm:chPref val="3"/>
        </dgm:presLayoutVars>
      </dgm:prSet>
      <dgm:spPr/>
      <dgm:t>
        <a:bodyPr/>
        <a:lstStyle/>
        <a:p>
          <a:endParaRPr lang="en-US"/>
        </a:p>
      </dgm:t>
    </dgm:pt>
    <dgm:pt modelId="{AC523408-8FCD-4D90-9BEC-98625379167A}" type="pres">
      <dgm:prSet presAssocID="{6CF62B8F-3736-40FD-92D8-D173E4856AA2}" presName="rootConnector" presStyleLbl="node4" presStyleIdx="0" presStyleCnt="32"/>
      <dgm:spPr/>
      <dgm:t>
        <a:bodyPr/>
        <a:lstStyle/>
        <a:p>
          <a:endParaRPr lang="en-US"/>
        </a:p>
      </dgm:t>
    </dgm:pt>
    <dgm:pt modelId="{FD29C755-D8CD-435A-9A03-9E5FE079CA92}" type="pres">
      <dgm:prSet presAssocID="{6CF62B8F-3736-40FD-92D8-D173E4856AA2}" presName="hierChild4" presStyleCnt="0"/>
      <dgm:spPr/>
    </dgm:pt>
    <dgm:pt modelId="{04E354FD-78C5-43DF-8FAC-BF0170AD92D8}" type="pres">
      <dgm:prSet presAssocID="{6CF62B8F-3736-40FD-92D8-D173E4856AA2}" presName="hierChild5" presStyleCnt="0"/>
      <dgm:spPr/>
    </dgm:pt>
    <dgm:pt modelId="{37497834-ADAA-4F25-B284-6EBD1964B02B}" type="pres">
      <dgm:prSet presAssocID="{63A458BC-79A1-461D-8B86-42E89B1E7199}" presName="Name37" presStyleLbl="parChTrans1D4" presStyleIdx="1" presStyleCnt="32"/>
      <dgm:spPr/>
      <dgm:t>
        <a:bodyPr/>
        <a:lstStyle/>
        <a:p>
          <a:endParaRPr lang="en-US"/>
        </a:p>
      </dgm:t>
    </dgm:pt>
    <dgm:pt modelId="{65D12CA5-6BCA-439D-ACEB-5276CD41A0C5}" type="pres">
      <dgm:prSet presAssocID="{A87AB525-F46E-4A07-A1A4-2D71C6B104F0}" presName="hierRoot2" presStyleCnt="0">
        <dgm:presLayoutVars>
          <dgm:hierBranch val="init"/>
        </dgm:presLayoutVars>
      </dgm:prSet>
      <dgm:spPr/>
    </dgm:pt>
    <dgm:pt modelId="{3F7F01C1-9DC6-48D5-B126-517A6DC2AAA9}" type="pres">
      <dgm:prSet presAssocID="{A87AB525-F46E-4A07-A1A4-2D71C6B104F0}" presName="rootComposite" presStyleCnt="0"/>
      <dgm:spPr/>
    </dgm:pt>
    <dgm:pt modelId="{9627B740-F851-4D1D-A388-E33F6D6CFEB1}" type="pres">
      <dgm:prSet presAssocID="{A87AB525-F46E-4A07-A1A4-2D71C6B104F0}" presName="rootText" presStyleLbl="node4" presStyleIdx="1" presStyleCnt="32" custLinFactNeighborX="-97879">
        <dgm:presLayoutVars>
          <dgm:chPref val="3"/>
        </dgm:presLayoutVars>
      </dgm:prSet>
      <dgm:spPr/>
      <dgm:t>
        <a:bodyPr/>
        <a:lstStyle/>
        <a:p>
          <a:endParaRPr lang="en-US"/>
        </a:p>
      </dgm:t>
    </dgm:pt>
    <dgm:pt modelId="{BECC627D-E7F7-4E74-AC6D-18BDE9705E31}" type="pres">
      <dgm:prSet presAssocID="{A87AB525-F46E-4A07-A1A4-2D71C6B104F0}" presName="rootConnector" presStyleLbl="node4" presStyleIdx="1" presStyleCnt="32"/>
      <dgm:spPr/>
      <dgm:t>
        <a:bodyPr/>
        <a:lstStyle/>
        <a:p>
          <a:endParaRPr lang="en-US"/>
        </a:p>
      </dgm:t>
    </dgm:pt>
    <dgm:pt modelId="{1CEC927C-428F-4A10-A06A-494DB47503C2}" type="pres">
      <dgm:prSet presAssocID="{A87AB525-F46E-4A07-A1A4-2D71C6B104F0}" presName="hierChild4" presStyleCnt="0"/>
      <dgm:spPr/>
    </dgm:pt>
    <dgm:pt modelId="{2176E0B2-7F17-41B1-A2E6-D12020F8BB70}" type="pres">
      <dgm:prSet presAssocID="{A87AB525-F46E-4A07-A1A4-2D71C6B104F0}" presName="hierChild5" presStyleCnt="0"/>
      <dgm:spPr/>
    </dgm:pt>
    <dgm:pt modelId="{05825D66-F826-46BA-B18D-C437EADD5035}" type="pres">
      <dgm:prSet presAssocID="{A8C1AD1A-0B9F-4F95-B5B9-74A71F530083}" presName="Name37" presStyleLbl="parChTrans1D4" presStyleIdx="2" presStyleCnt="32"/>
      <dgm:spPr/>
      <dgm:t>
        <a:bodyPr/>
        <a:lstStyle/>
        <a:p>
          <a:endParaRPr lang="en-US"/>
        </a:p>
      </dgm:t>
    </dgm:pt>
    <dgm:pt modelId="{1BC376A0-2D14-49B0-99EE-33ECAF84CFC2}" type="pres">
      <dgm:prSet presAssocID="{DE2E1296-4A3C-4417-9856-E69041236FFD}" presName="hierRoot2" presStyleCnt="0">
        <dgm:presLayoutVars>
          <dgm:hierBranch val="init"/>
        </dgm:presLayoutVars>
      </dgm:prSet>
      <dgm:spPr/>
    </dgm:pt>
    <dgm:pt modelId="{D9C89D73-D205-4F90-A74A-3EC98DC3C542}" type="pres">
      <dgm:prSet presAssocID="{DE2E1296-4A3C-4417-9856-E69041236FFD}" presName="rootComposite" presStyleCnt="0"/>
      <dgm:spPr/>
    </dgm:pt>
    <dgm:pt modelId="{22207522-F110-4ED2-BF7E-9BDDE5811136}" type="pres">
      <dgm:prSet presAssocID="{DE2E1296-4A3C-4417-9856-E69041236FFD}" presName="rootText" presStyleLbl="node4" presStyleIdx="2" presStyleCnt="32" custLinFactNeighborX="-97879">
        <dgm:presLayoutVars>
          <dgm:chPref val="3"/>
        </dgm:presLayoutVars>
      </dgm:prSet>
      <dgm:spPr/>
      <dgm:t>
        <a:bodyPr/>
        <a:lstStyle/>
        <a:p>
          <a:endParaRPr lang="en-US"/>
        </a:p>
      </dgm:t>
    </dgm:pt>
    <dgm:pt modelId="{A5240FB6-2BE5-442C-9328-CC35919AEF38}" type="pres">
      <dgm:prSet presAssocID="{DE2E1296-4A3C-4417-9856-E69041236FFD}" presName="rootConnector" presStyleLbl="node4" presStyleIdx="2" presStyleCnt="32"/>
      <dgm:spPr/>
      <dgm:t>
        <a:bodyPr/>
        <a:lstStyle/>
        <a:p>
          <a:endParaRPr lang="en-US"/>
        </a:p>
      </dgm:t>
    </dgm:pt>
    <dgm:pt modelId="{EC92CF45-F929-4269-AE18-10DA16CCC03B}" type="pres">
      <dgm:prSet presAssocID="{DE2E1296-4A3C-4417-9856-E69041236FFD}" presName="hierChild4" presStyleCnt="0"/>
      <dgm:spPr/>
    </dgm:pt>
    <dgm:pt modelId="{90A18E2F-9EA8-4105-AF22-C6BAD1C93471}" type="pres">
      <dgm:prSet presAssocID="{DE2E1296-4A3C-4417-9856-E69041236FFD}" presName="hierChild5" presStyleCnt="0"/>
      <dgm:spPr/>
    </dgm:pt>
    <dgm:pt modelId="{44DC343B-1590-440F-8391-59C6E003F187}" type="pres">
      <dgm:prSet presAssocID="{A5909508-D07C-4F79-9EB8-89B273F4EEAC}" presName="Name37" presStyleLbl="parChTrans1D4" presStyleIdx="3" presStyleCnt="32"/>
      <dgm:spPr/>
      <dgm:t>
        <a:bodyPr/>
        <a:lstStyle/>
        <a:p>
          <a:endParaRPr lang="en-US"/>
        </a:p>
      </dgm:t>
    </dgm:pt>
    <dgm:pt modelId="{1334C899-A7F1-457E-91EA-9930932BEC68}" type="pres">
      <dgm:prSet presAssocID="{D50AF77E-8CFB-44D1-A2BC-6993B13E4DD8}" presName="hierRoot2" presStyleCnt="0">
        <dgm:presLayoutVars>
          <dgm:hierBranch val="init"/>
        </dgm:presLayoutVars>
      </dgm:prSet>
      <dgm:spPr/>
    </dgm:pt>
    <dgm:pt modelId="{9AC53D86-DDE7-48FF-9AF0-A7B6522305DC}" type="pres">
      <dgm:prSet presAssocID="{D50AF77E-8CFB-44D1-A2BC-6993B13E4DD8}" presName="rootComposite" presStyleCnt="0"/>
      <dgm:spPr/>
    </dgm:pt>
    <dgm:pt modelId="{A23DAFC2-E811-4559-AD10-65CC88F71CE8}" type="pres">
      <dgm:prSet presAssocID="{D50AF77E-8CFB-44D1-A2BC-6993B13E4DD8}" presName="rootText" presStyleLbl="node4" presStyleIdx="3" presStyleCnt="32" custLinFactNeighborX="-97879">
        <dgm:presLayoutVars>
          <dgm:chPref val="3"/>
        </dgm:presLayoutVars>
      </dgm:prSet>
      <dgm:spPr/>
      <dgm:t>
        <a:bodyPr/>
        <a:lstStyle/>
        <a:p>
          <a:endParaRPr lang="en-US"/>
        </a:p>
      </dgm:t>
    </dgm:pt>
    <dgm:pt modelId="{6AAF5CAD-C4F5-4B02-8771-2BB88C0AB805}" type="pres">
      <dgm:prSet presAssocID="{D50AF77E-8CFB-44D1-A2BC-6993B13E4DD8}" presName="rootConnector" presStyleLbl="node4" presStyleIdx="3" presStyleCnt="32"/>
      <dgm:spPr/>
      <dgm:t>
        <a:bodyPr/>
        <a:lstStyle/>
        <a:p>
          <a:endParaRPr lang="en-US"/>
        </a:p>
      </dgm:t>
    </dgm:pt>
    <dgm:pt modelId="{55A3B864-1B7C-4FC7-ADB1-14B7B873F530}" type="pres">
      <dgm:prSet presAssocID="{D50AF77E-8CFB-44D1-A2BC-6993B13E4DD8}" presName="hierChild4" presStyleCnt="0"/>
      <dgm:spPr/>
    </dgm:pt>
    <dgm:pt modelId="{DDD1A5E1-8FA4-46C6-ABE4-681D3C68D37D}" type="pres">
      <dgm:prSet presAssocID="{D50AF77E-8CFB-44D1-A2BC-6993B13E4DD8}" presName="hierChild5" presStyleCnt="0"/>
      <dgm:spPr/>
    </dgm:pt>
    <dgm:pt modelId="{F53C653D-BCDE-4EF4-BC26-AF72F3E4A10F}" type="pres">
      <dgm:prSet presAssocID="{DDD6C1D0-F45C-4E09-847F-234BF2F040D9}" presName="Name37" presStyleLbl="parChTrans1D4" presStyleIdx="4" presStyleCnt="32"/>
      <dgm:spPr/>
      <dgm:t>
        <a:bodyPr/>
        <a:lstStyle/>
        <a:p>
          <a:endParaRPr lang="en-US"/>
        </a:p>
      </dgm:t>
    </dgm:pt>
    <dgm:pt modelId="{1A539111-799E-43C2-932C-04CE522108B2}" type="pres">
      <dgm:prSet presAssocID="{242211B2-6880-4BC9-89E5-7AA4D15FDC69}" presName="hierRoot2" presStyleCnt="0">
        <dgm:presLayoutVars>
          <dgm:hierBranch val="init"/>
        </dgm:presLayoutVars>
      </dgm:prSet>
      <dgm:spPr/>
    </dgm:pt>
    <dgm:pt modelId="{02BFF609-9B10-4594-906C-0EE167D3D915}" type="pres">
      <dgm:prSet presAssocID="{242211B2-6880-4BC9-89E5-7AA4D15FDC69}" presName="rootComposite" presStyleCnt="0"/>
      <dgm:spPr/>
    </dgm:pt>
    <dgm:pt modelId="{D902CDC0-589F-4055-AC10-F377D6448FCB}" type="pres">
      <dgm:prSet presAssocID="{242211B2-6880-4BC9-89E5-7AA4D15FDC69}" presName="rootText" presStyleLbl="node4" presStyleIdx="4" presStyleCnt="32" custLinFactNeighborX="-97879">
        <dgm:presLayoutVars>
          <dgm:chPref val="3"/>
        </dgm:presLayoutVars>
      </dgm:prSet>
      <dgm:spPr/>
      <dgm:t>
        <a:bodyPr/>
        <a:lstStyle/>
        <a:p>
          <a:endParaRPr lang="en-US"/>
        </a:p>
      </dgm:t>
    </dgm:pt>
    <dgm:pt modelId="{7AFDA907-A856-48E6-AAE6-5FDDBF1E13D4}" type="pres">
      <dgm:prSet presAssocID="{242211B2-6880-4BC9-89E5-7AA4D15FDC69}" presName="rootConnector" presStyleLbl="node4" presStyleIdx="4" presStyleCnt="32"/>
      <dgm:spPr/>
      <dgm:t>
        <a:bodyPr/>
        <a:lstStyle/>
        <a:p>
          <a:endParaRPr lang="en-US"/>
        </a:p>
      </dgm:t>
    </dgm:pt>
    <dgm:pt modelId="{C35B1DE4-E741-4286-8588-E97BD8B24158}" type="pres">
      <dgm:prSet presAssocID="{242211B2-6880-4BC9-89E5-7AA4D15FDC69}" presName="hierChild4" presStyleCnt="0"/>
      <dgm:spPr/>
    </dgm:pt>
    <dgm:pt modelId="{C33B8BAC-D1CA-47F2-83FE-2C22E07132FA}" type="pres">
      <dgm:prSet presAssocID="{242211B2-6880-4BC9-89E5-7AA4D15FDC69}" presName="hierChild5" presStyleCnt="0"/>
      <dgm:spPr/>
    </dgm:pt>
    <dgm:pt modelId="{3161DC08-1CF2-4531-A1E9-55F20E0F7282}" type="pres">
      <dgm:prSet presAssocID="{21A9C8AE-84E9-407C-B0EA-0FAFA353E443}" presName="Name37" presStyleLbl="parChTrans1D4" presStyleIdx="5" presStyleCnt="32"/>
      <dgm:spPr/>
      <dgm:t>
        <a:bodyPr/>
        <a:lstStyle/>
        <a:p>
          <a:endParaRPr lang="en-US"/>
        </a:p>
      </dgm:t>
    </dgm:pt>
    <dgm:pt modelId="{EA7B64C3-004B-4C1F-B928-E0BE1351F042}" type="pres">
      <dgm:prSet presAssocID="{83C1B46F-9A40-4A31-8513-A7150C9CDA02}" presName="hierRoot2" presStyleCnt="0">
        <dgm:presLayoutVars>
          <dgm:hierBranch val="init"/>
        </dgm:presLayoutVars>
      </dgm:prSet>
      <dgm:spPr/>
    </dgm:pt>
    <dgm:pt modelId="{8BD16629-011E-4833-9A17-79ED682E3AF3}" type="pres">
      <dgm:prSet presAssocID="{83C1B46F-9A40-4A31-8513-A7150C9CDA02}" presName="rootComposite" presStyleCnt="0"/>
      <dgm:spPr/>
    </dgm:pt>
    <dgm:pt modelId="{04B8B164-A104-4263-9A9F-2433D3095D6A}" type="pres">
      <dgm:prSet presAssocID="{83C1B46F-9A40-4A31-8513-A7150C9CDA02}" presName="rootText" presStyleLbl="node4" presStyleIdx="5" presStyleCnt="32" custLinFactNeighborX="-97879">
        <dgm:presLayoutVars>
          <dgm:chPref val="3"/>
        </dgm:presLayoutVars>
      </dgm:prSet>
      <dgm:spPr/>
      <dgm:t>
        <a:bodyPr/>
        <a:lstStyle/>
        <a:p>
          <a:endParaRPr lang="en-US"/>
        </a:p>
      </dgm:t>
    </dgm:pt>
    <dgm:pt modelId="{D6D74CDD-DD36-40F1-9864-8E724E8B279C}" type="pres">
      <dgm:prSet presAssocID="{83C1B46F-9A40-4A31-8513-A7150C9CDA02}" presName="rootConnector" presStyleLbl="node4" presStyleIdx="5" presStyleCnt="32"/>
      <dgm:spPr/>
      <dgm:t>
        <a:bodyPr/>
        <a:lstStyle/>
        <a:p>
          <a:endParaRPr lang="en-US"/>
        </a:p>
      </dgm:t>
    </dgm:pt>
    <dgm:pt modelId="{2155EFC4-2407-46E0-8BD4-132E7459E54A}" type="pres">
      <dgm:prSet presAssocID="{83C1B46F-9A40-4A31-8513-A7150C9CDA02}" presName="hierChild4" presStyleCnt="0"/>
      <dgm:spPr/>
    </dgm:pt>
    <dgm:pt modelId="{F6A86445-4ABC-4CCE-BCA7-2B930CDE5043}" type="pres">
      <dgm:prSet presAssocID="{83C1B46F-9A40-4A31-8513-A7150C9CDA02}" presName="hierChild5" presStyleCnt="0"/>
      <dgm:spPr/>
    </dgm:pt>
    <dgm:pt modelId="{7177EEC3-2E61-4E80-A99E-FA566716F13C}" type="pres">
      <dgm:prSet presAssocID="{919A5530-8324-41E0-AE9D-397C174E92D8}" presName="hierChild5" presStyleCnt="0"/>
      <dgm:spPr/>
    </dgm:pt>
    <dgm:pt modelId="{C4760EBC-1A7A-428C-9583-8F460C41E5F3}" type="pres">
      <dgm:prSet presAssocID="{C7BAAC37-3B55-4A7A-95D5-752E373604BB}" presName="hierChild5" presStyleCnt="0"/>
      <dgm:spPr/>
    </dgm:pt>
    <dgm:pt modelId="{97D79CE3-A02B-4BB0-93D6-58B9F0B03F6B}" type="pres">
      <dgm:prSet presAssocID="{41767293-132D-4D89-9E3E-2012500BA0B9}" presName="Name37" presStyleLbl="parChTrans1D2" presStyleIdx="1" presStyleCnt="3"/>
      <dgm:spPr/>
      <dgm:t>
        <a:bodyPr/>
        <a:lstStyle/>
        <a:p>
          <a:endParaRPr lang="en-US"/>
        </a:p>
      </dgm:t>
    </dgm:pt>
    <dgm:pt modelId="{B04BFA61-626A-43E3-969F-612F2E2A3F09}" type="pres">
      <dgm:prSet presAssocID="{46E6DE1D-4F42-4B03-B360-7D83FCBCCB71}" presName="hierRoot2" presStyleCnt="0">
        <dgm:presLayoutVars>
          <dgm:hierBranch val="init"/>
        </dgm:presLayoutVars>
      </dgm:prSet>
      <dgm:spPr/>
    </dgm:pt>
    <dgm:pt modelId="{A86D1FB7-F06B-447D-8426-56D1965C0FA6}" type="pres">
      <dgm:prSet presAssocID="{46E6DE1D-4F42-4B03-B360-7D83FCBCCB71}" presName="rootComposite" presStyleCnt="0"/>
      <dgm:spPr/>
    </dgm:pt>
    <dgm:pt modelId="{32314FFB-5E6B-4215-B4AA-F2656480CBFC}" type="pres">
      <dgm:prSet presAssocID="{46E6DE1D-4F42-4B03-B360-7D83FCBCCB71}" presName="rootText" presStyleLbl="node2" presStyleIdx="1" presStyleCnt="3">
        <dgm:presLayoutVars>
          <dgm:chPref val="3"/>
        </dgm:presLayoutVars>
      </dgm:prSet>
      <dgm:spPr/>
      <dgm:t>
        <a:bodyPr/>
        <a:lstStyle/>
        <a:p>
          <a:endParaRPr lang="en-US"/>
        </a:p>
      </dgm:t>
    </dgm:pt>
    <dgm:pt modelId="{170CCC4D-284E-4D87-8D01-A61D7F418A59}" type="pres">
      <dgm:prSet presAssocID="{46E6DE1D-4F42-4B03-B360-7D83FCBCCB71}" presName="rootConnector" presStyleLbl="node2" presStyleIdx="1" presStyleCnt="3"/>
      <dgm:spPr/>
      <dgm:t>
        <a:bodyPr/>
        <a:lstStyle/>
        <a:p>
          <a:endParaRPr lang="en-US"/>
        </a:p>
      </dgm:t>
    </dgm:pt>
    <dgm:pt modelId="{2C4DBDFA-8579-43AC-B6AD-6FD6A204EA3B}" type="pres">
      <dgm:prSet presAssocID="{46E6DE1D-4F42-4B03-B360-7D83FCBCCB71}" presName="hierChild4" presStyleCnt="0"/>
      <dgm:spPr/>
    </dgm:pt>
    <dgm:pt modelId="{942655DF-55A1-4412-BDEA-EA2BDE1B45E9}" type="pres">
      <dgm:prSet presAssocID="{805ACF25-EB36-4E36-8A02-52F9C6645455}" presName="Name37" presStyleLbl="parChTrans1D3" presStyleIdx="2" presStyleCnt="7"/>
      <dgm:spPr/>
      <dgm:t>
        <a:bodyPr/>
        <a:lstStyle/>
        <a:p>
          <a:endParaRPr lang="en-US"/>
        </a:p>
      </dgm:t>
    </dgm:pt>
    <dgm:pt modelId="{040EB0AA-A701-48E5-9246-83314A5A5753}" type="pres">
      <dgm:prSet presAssocID="{4388DD62-2868-40F1-A4C1-12D30460C26B}" presName="hierRoot2" presStyleCnt="0">
        <dgm:presLayoutVars>
          <dgm:hierBranch val="init"/>
        </dgm:presLayoutVars>
      </dgm:prSet>
      <dgm:spPr/>
    </dgm:pt>
    <dgm:pt modelId="{07A81D71-E563-46CC-A7F0-06C1B0E76B40}" type="pres">
      <dgm:prSet presAssocID="{4388DD62-2868-40F1-A4C1-12D30460C26B}" presName="rootComposite" presStyleCnt="0"/>
      <dgm:spPr/>
    </dgm:pt>
    <dgm:pt modelId="{F1C5E8C8-84E1-4754-B71E-BFAA272DD4D8}" type="pres">
      <dgm:prSet presAssocID="{4388DD62-2868-40F1-A4C1-12D30460C26B}" presName="rootText" presStyleLbl="node3" presStyleIdx="2" presStyleCnt="7">
        <dgm:presLayoutVars>
          <dgm:chPref val="3"/>
        </dgm:presLayoutVars>
      </dgm:prSet>
      <dgm:spPr/>
      <dgm:t>
        <a:bodyPr/>
        <a:lstStyle/>
        <a:p>
          <a:endParaRPr lang="en-US"/>
        </a:p>
      </dgm:t>
    </dgm:pt>
    <dgm:pt modelId="{DBFB4B70-4F59-42F0-ADF1-5AE7D2A1039E}" type="pres">
      <dgm:prSet presAssocID="{4388DD62-2868-40F1-A4C1-12D30460C26B}" presName="rootConnector" presStyleLbl="node3" presStyleIdx="2" presStyleCnt="7"/>
      <dgm:spPr/>
      <dgm:t>
        <a:bodyPr/>
        <a:lstStyle/>
        <a:p>
          <a:endParaRPr lang="en-US"/>
        </a:p>
      </dgm:t>
    </dgm:pt>
    <dgm:pt modelId="{427A5F79-AD53-486D-9369-00AE77268AE9}" type="pres">
      <dgm:prSet presAssocID="{4388DD62-2868-40F1-A4C1-12D30460C26B}" presName="hierChild4" presStyleCnt="0"/>
      <dgm:spPr/>
    </dgm:pt>
    <dgm:pt modelId="{94CDCA6F-3D18-45E7-B7D2-41F15B708B13}" type="pres">
      <dgm:prSet presAssocID="{C9109073-5D6D-4A61-9161-71DCD938307C}" presName="Name37" presStyleLbl="parChTrans1D4" presStyleIdx="6" presStyleCnt="32"/>
      <dgm:spPr/>
      <dgm:t>
        <a:bodyPr/>
        <a:lstStyle/>
        <a:p>
          <a:endParaRPr lang="en-US"/>
        </a:p>
      </dgm:t>
    </dgm:pt>
    <dgm:pt modelId="{6725E9FD-3A03-4E68-A624-7512675F84CD}" type="pres">
      <dgm:prSet presAssocID="{757882F2-FBCD-4EDD-A957-DF267201F91C}" presName="hierRoot2" presStyleCnt="0">
        <dgm:presLayoutVars>
          <dgm:hierBranch val="init"/>
        </dgm:presLayoutVars>
      </dgm:prSet>
      <dgm:spPr/>
    </dgm:pt>
    <dgm:pt modelId="{B05A6E53-D066-4FD3-B507-AFF999F3AE2F}" type="pres">
      <dgm:prSet presAssocID="{757882F2-FBCD-4EDD-A957-DF267201F91C}" presName="rootComposite" presStyleCnt="0"/>
      <dgm:spPr/>
    </dgm:pt>
    <dgm:pt modelId="{D51EB0CF-DA0C-451A-8C36-5DD5C9C891A9}" type="pres">
      <dgm:prSet presAssocID="{757882F2-FBCD-4EDD-A957-DF267201F91C}" presName="rootText" presStyleLbl="node4" presStyleIdx="6" presStyleCnt="32">
        <dgm:presLayoutVars>
          <dgm:chPref val="3"/>
        </dgm:presLayoutVars>
      </dgm:prSet>
      <dgm:spPr/>
      <dgm:t>
        <a:bodyPr/>
        <a:lstStyle/>
        <a:p>
          <a:endParaRPr lang="en-US"/>
        </a:p>
      </dgm:t>
    </dgm:pt>
    <dgm:pt modelId="{1C896825-5086-488C-BA00-67A076C27458}" type="pres">
      <dgm:prSet presAssocID="{757882F2-FBCD-4EDD-A957-DF267201F91C}" presName="rootConnector" presStyleLbl="node4" presStyleIdx="6" presStyleCnt="32"/>
      <dgm:spPr/>
      <dgm:t>
        <a:bodyPr/>
        <a:lstStyle/>
        <a:p>
          <a:endParaRPr lang="en-US"/>
        </a:p>
      </dgm:t>
    </dgm:pt>
    <dgm:pt modelId="{09E5686F-DAF3-4A41-B89F-70AA97812378}" type="pres">
      <dgm:prSet presAssocID="{757882F2-FBCD-4EDD-A957-DF267201F91C}" presName="hierChild4" presStyleCnt="0"/>
      <dgm:spPr/>
    </dgm:pt>
    <dgm:pt modelId="{9B4C3A3F-01C4-4A7F-842F-1E3E9462ACDA}" type="pres">
      <dgm:prSet presAssocID="{757882F2-FBCD-4EDD-A957-DF267201F91C}" presName="hierChild5" presStyleCnt="0"/>
      <dgm:spPr/>
    </dgm:pt>
    <dgm:pt modelId="{5ABF2A73-07EC-4A72-AF70-F14579420BFC}" type="pres">
      <dgm:prSet presAssocID="{A3BE8926-A54C-4CE4-8B84-B1EC56C5E3D7}" presName="Name37" presStyleLbl="parChTrans1D4" presStyleIdx="7" presStyleCnt="32"/>
      <dgm:spPr/>
      <dgm:t>
        <a:bodyPr/>
        <a:lstStyle/>
        <a:p>
          <a:endParaRPr lang="en-US"/>
        </a:p>
      </dgm:t>
    </dgm:pt>
    <dgm:pt modelId="{7AC272C3-FF6D-4AA5-AA3D-1324D02AABCC}" type="pres">
      <dgm:prSet presAssocID="{17F818BE-E5A0-4EBB-AEB3-9D5ACDE221DB}" presName="hierRoot2" presStyleCnt="0">
        <dgm:presLayoutVars>
          <dgm:hierBranch val="init"/>
        </dgm:presLayoutVars>
      </dgm:prSet>
      <dgm:spPr/>
    </dgm:pt>
    <dgm:pt modelId="{2E3920E9-D3AA-4813-9962-158E68257925}" type="pres">
      <dgm:prSet presAssocID="{17F818BE-E5A0-4EBB-AEB3-9D5ACDE221DB}" presName="rootComposite" presStyleCnt="0"/>
      <dgm:spPr/>
    </dgm:pt>
    <dgm:pt modelId="{F215C89C-4E30-4C46-AFAE-30A567AF9F10}" type="pres">
      <dgm:prSet presAssocID="{17F818BE-E5A0-4EBB-AEB3-9D5ACDE221DB}" presName="rootText" presStyleLbl="node4" presStyleIdx="7" presStyleCnt="32">
        <dgm:presLayoutVars>
          <dgm:chPref val="3"/>
        </dgm:presLayoutVars>
      </dgm:prSet>
      <dgm:spPr/>
      <dgm:t>
        <a:bodyPr/>
        <a:lstStyle/>
        <a:p>
          <a:endParaRPr lang="en-US"/>
        </a:p>
      </dgm:t>
    </dgm:pt>
    <dgm:pt modelId="{5DD7369C-236A-45DD-B923-86170EBA11DA}" type="pres">
      <dgm:prSet presAssocID="{17F818BE-E5A0-4EBB-AEB3-9D5ACDE221DB}" presName="rootConnector" presStyleLbl="node4" presStyleIdx="7" presStyleCnt="32"/>
      <dgm:spPr/>
      <dgm:t>
        <a:bodyPr/>
        <a:lstStyle/>
        <a:p>
          <a:endParaRPr lang="en-US"/>
        </a:p>
      </dgm:t>
    </dgm:pt>
    <dgm:pt modelId="{EB1E1B5B-F308-49EE-A1C7-84F338DEA5AE}" type="pres">
      <dgm:prSet presAssocID="{17F818BE-E5A0-4EBB-AEB3-9D5ACDE221DB}" presName="hierChild4" presStyleCnt="0"/>
      <dgm:spPr/>
    </dgm:pt>
    <dgm:pt modelId="{2B9107BB-7D3D-4770-B1AC-47935193D0F5}" type="pres">
      <dgm:prSet presAssocID="{17F818BE-E5A0-4EBB-AEB3-9D5ACDE221DB}" presName="hierChild5" presStyleCnt="0"/>
      <dgm:spPr/>
    </dgm:pt>
    <dgm:pt modelId="{2D4D1CA8-6B5C-4973-A0F6-5861DA54A2AF}" type="pres">
      <dgm:prSet presAssocID="{C278F9E2-AC35-4B78-81CE-41993D24145C}" presName="Name37" presStyleLbl="parChTrans1D4" presStyleIdx="8" presStyleCnt="32"/>
      <dgm:spPr/>
      <dgm:t>
        <a:bodyPr/>
        <a:lstStyle/>
        <a:p>
          <a:endParaRPr lang="en-US"/>
        </a:p>
      </dgm:t>
    </dgm:pt>
    <dgm:pt modelId="{CD4188C8-637A-4C6D-B654-351A4985D674}" type="pres">
      <dgm:prSet presAssocID="{6A66C9ED-A5F8-462B-96B9-916DE461528E}" presName="hierRoot2" presStyleCnt="0">
        <dgm:presLayoutVars>
          <dgm:hierBranch val="init"/>
        </dgm:presLayoutVars>
      </dgm:prSet>
      <dgm:spPr/>
    </dgm:pt>
    <dgm:pt modelId="{78DC21B5-B502-403B-A29F-5AD5949E503D}" type="pres">
      <dgm:prSet presAssocID="{6A66C9ED-A5F8-462B-96B9-916DE461528E}" presName="rootComposite" presStyleCnt="0"/>
      <dgm:spPr/>
    </dgm:pt>
    <dgm:pt modelId="{B1AA71A1-1482-4B07-9AB9-9454805C4E10}" type="pres">
      <dgm:prSet presAssocID="{6A66C9ED-A5F8-462B-96B9-916DE461528E}" presName="rootText" presStyleLbl="node4" presStyleIdx="8" presStyleCnt="32">
        <dgm:presLayoutVars>
          <dgm:chPref val="3"/>
        </dgm:presLayoutVars>
      </dgm:prSet>
      <dgm:spPr/>
      <dgm:t>
        <a:bodyPr/>
        <a:lstStyle/>
        <a:p>
          <a:endParaRPr lang="en-US"/>
        </a:p>
      </dgm:t>
    </dgm:pt>
    <dgm:pt modelId="{775014CE-DD79-42BE-A85D-F3BD27A1EFA3}" type="pres">
      <dgm:prSet presAssocID="{6A66C9ED-A5F8-462B-96B9-916DE461528E}" presName="rootConnector" presStyleLbl="node4" presStyleIdx="8" presStyleCnt="32"/>
      <dgm:spPr/>
      <dgm:t>
        <a:bodyPr/>
        <a:lstStyle/>
        <a:p>
          <a:endParaRPr lang="en-US"/>
        </a:p>
      </dgm:t>
    </dgm:pt>
    <dgm:pt modelId="{2B37F36D-D56F-4F63-8C3B-C7D290B8ED15}" type="pres">
      <dgm:prSet presAssocID="{6A66C9ED-A5F8-462B-96B9-916DE461528E}" presName="hierChild4" presStyleCnt="0"/>
      <dgm:spPr/>
    </dgm:pt>
    <dgm:pt modelId="{5A1043EB-907E-4F7B-88DA-C60A955EFD87}" type="pres">
      <dgm:prSet presAssocID="{6A66C9ED-A5F8-462B-96B9-916DE461528E}" presName="hierChild5" presStyleCnt="0"/>
      <dgm:spPr/>
    </dgm:pt>
    <dgm:pt modelId="{029B1F0A-1B3E-4DEC-832F-1DFC8ADDFB5C}" type="pres">
      <dgm:prSet presAssocID="{1480FE73-4C52-415D-9C8C-FEFB5C375375}" presName="Name37" presStyleLbl="parChTrans1D4" presStyleIdx="9" presStyleCnt="32"/>
      <dgm:spPr/>
      <dgm:t>
        <a:bodyPr/>
        <a:lstStyle/>
        <a:p>
          <a:endParaRPr lang="en-US"/>
        </a:p>
      </dgm:t>
    </dgm:pt>
    <dgm:pt modelId="{573B1283-AAF0-42D4-A63C-589C793BDB44}" type="pres">
      <dgm:prSet presAssocID="{FFD41EEA-FEB7-4DBC-9C9A-AD288ECBF1B5}" presName="hierRoot2" presStyleCnt="0">
        <dgm:presLayoutVars>
          <dgm:hierBranch val="init"/>
        </dgm:presLayoutVars>
      </dgm:prSet>
      <dgm:spPr/>
    </dgm:pt>
    <dgm:pt modelId="{91EC8D0F-5FED-40E4-8C8C-9AF83EF55783}" type="pres">
      <dgm:prSet presAssocID="{FFD41EEA-FEB7-4DBC-9C9A-AD288ECBF1B5}" presName="rootComposite" presStyleCnt="0"/>
      <dgm:spPr/>
    </dgm:pt>
    <dgm:pt modelId="{8D969FDE-C518-4C62-BCF2-BBEA6B8392C6}" type="pres">
      <dgm:prSet presAssocID="{FFD41EEA-FEB7-4DBC-9C9A-AD288ECBF1B5}" presName="rootText" presStyleLbl="node4" presStyleIdx="9" presStyleCnt="32">
        <dgm:presLayoutVars>
          <dgm:chPref val="3"/>
        </dgm:presLayoutVars>
      </dgm:prSet>
      <dgm:spPr/>
      <dgm:t>
        <a:bodyPr/>
        <a:lstStyle/>
        <a:p>
          <a:endParaRPr lang="en-US"/>
        </a:p>
      </dgm:t>
    </dgm:pt>
    <dgm:pt modelId="{9E082F8C-7A58-4487-9AC4-A091AFEE0435}" type="pres">
      <dgm:prSet presAssocID="{FFD41EEA-FEB7-4DBC-9C9A-AD288ECBF1B5}" presName="rootConnector" presStyleLbl="node4" presStyleIdx="9" presStyleCnt="32"/>
      <dgm:spPr/>
      <dgm:t>
        <a:bodyPr/>
        <a:lstStyle/>
        <a:p>
          <a:endParaRPr lang="en-US"/>
        </a:p>
      </dgm:t>
    </dgm:pt>
    <dgm:pt modelId="{0A7CC2FD-E879-449B-953B-309712C787C9}" type="pres">
      <dgm:prSet presAssocID="{FFD41EEA-FEB7-4DBC-9C9A-AD288ECBF1B5}" presName="hierChild4" presStyleCnt="0"/>
      <dgm:spPr/>
    </dgm:pt>
    <dgm:pt modelId="{B1E6DD08-93AD-4F30-A8DE-8D41E1A0111D}" type="pres">
      <dgm:prSet presAssocID="{FFD41EEA-FEB7-4DBC-9C9A-AD288ECBF1B5}" presName="hierChild5" presStyleCnt="0"/>
      <dgm:spPr/>
    </dgm:pt>
    <dgm:pt modelId="{2A536473-C14E-423C-9C6D-E88F86E2AD6F}" type="pres">
      <dgm:prSet presAssocID="{6F4CDB80-6DA5-4945-A2C5-47793A8B620A}" presName="Name37" presStyleLbl="parChTrans1D4" presStyleIdx="10" presStyleCnt="32"/>
      <dgm:spPr/>
      <dgm:t>
        <a:bodyPr/>
        <a:lstStyle/>
        <a:p>
          <a:endParaRPr lang="en-US"/>
        </a:p>
      </dgm:t>
    </dgm:pt>
    <dgm:pt modelId="{E1C2AA8C-C32A-42AB-B6FE-80E825B59D6A}" type="pres">
      <dgm:prSet presAssocID="{15139DF5-5371-4990-BC6B-5938D7954944}" presName="hierRoot2" presStyleCnt="0">
        <dgm:presLayoutVars>
          <dgm:hierBranch val="init"/>
        </dgm:presLayoutVars>
      </dgm:prSet>
      <dgm:spPr/>
    </dgm:pt>
    <dgm:pt modelId="{4C0AE004-522F-40DE-A85B-29B29C08E1EF}" type="pres">
      <dgm:prSet presAssocID="{15139DF5-5371-4990-BC6B-5938D7954944}" presName="rootComposite" presStyleCnt="0"/>
      <dgm:spPr/>
    </dgm:pt>
    <dgm:pt modelId="{ADBB721C-1ACA-4028-A243-7E9262F4B0BB}" type="pres">
      <dgm:prSet presAssocID="{15139DF5-5371-4990-BC6B-5938D7954944}" presName="rootText" presStyleLbl="node4" presStyleIdx="10" presStyleCnt="32">
        <dgm:presLayoutVars>
          <dgm:chPref val="3"/>
        </dgm:presLayoutVars>
      </dgm:prSet>
      <dgm:spPr/>
      <dgm:t>
        <a:bodyPr/>
        <a:lstStyle/>
        <a:p>
          <a:endParaRPr lang="en-US"/>
        </a:p>
      </dgm:t>
    </dgm:pt>
    <dgm:pt modelId="{53FDE210-409B-446D-982A-6898B6B3A312}" type="pres">
      <dgm:prSet presAssocID="{15139DF5-5371-4990-BC6B-5938D7954944}" presName="rootConnector" presStyleLbl="node4" presStyleIdx="10" presStyleCnt="32"/>
      <dgm:spPr/>
      <dgm:t>
        <a:bodyPr/>
        <a:lstStyle/>
        <a:p>
          <a:endParaRPr lang="en-US"/>
        </a:p>
      </dgm:t>
    </dgm:pt>
    <dgm:pt modelId="{739C3CB8-7923-4C64-AE77-5CD019EF54F3}" type="pres">
      <dgm:prSet presAssocID="{15139DF5-5371-4990-BC6B-5938D7954944}" presName="hierChild4" presStyleCnt="0"/>
      <dgm:spPr/>
    </dgm:pt>
    <dgm:pt modelId="{1E150253-CB1A-48FE-B94D-6C59134E9BA0}" type="pres">
      <dgm:prSet presAssocID="{15139DF5-5371-4990-BC6B-5938D7954944}" presName="hierChild5" presStyleCnt="0"/>
      <dgm:spPr/>
    </dgm:pt>
    <dgm:pt modelId="{B51A1EF8-FB38-47FA-92B8-4FB37D49E865}" type="pres">
      <dgm:prSet presAssocID="{4388DD62-2868-40F1-A4C1-12D30460C26B}" presName="hierChild5" presStyleCnt="0"/>
      <dgm:spPr/>
    </dgm:pt>
    <dgm:pt modelId="{09A7DBA7-FDA8-4099-9828-6FC8E2C465D1}" type="pres">
      <dgm:prSet presAssocID="{E6F211DB-15D9-4CC2-9055-477C5B135960}" presName="Name37" presStyleLbl="parChTrans1D3" presStyleIdx="3" presStyleCnt="7"/>
      <dgm:spPr/>
      <dgm:t>
        <a:bodyPr/>
        <a:lstStyle/>
        <a:p>
          <a:endParaRPr lang="en-US"/>
        </a:p>
      </dgm:t>
    </dgm:pt>
    <dgm:pt modelId="{F50FB328-C6A7-4BDF-A159-2D5916D0A87E}" type="pres">
      <dgm:prSet presAssocID="{B7764B90-3C5F-42D7-A4EF-1B9AF001D843}" presName="hierRoot2" presStyleCnt="0">
        <dgm:presLayoutVars>
          <dgm:hierBranch val="init"/>
        </dgm:presLayoutVars>
      </dgm:prSet>
      <dgm:spPr/>
    </dgm:pt>
    <dgm:pt modelId="{437B0EDB-514A-4BC8-9961-441630A2B045}" type="pres">
      <dgm:prSet presAssocID="{B7764B90-3C5F-42D7-A4EF-1B9AF001D843}" presName="rootComposite" presStyleCnt="0"/>
      <dgm:spPr/>
    </dgm:pt>
    <dgm:pt modelId="{3403CD3C-D0B4-4E48-AE2F-3250648A1978}" type="pres">
      <dgm:prSet presAssocID="{B7764B90-3C5F-42D7-A4EF-1B9AF001D843}" presName="rootText" presStyleLbl="node3" presStyleIdx="3" presStyleCnt="7">
        <dgm:presLayoutVars>
          <dgm:chPref val="3"/>
        </dgm:presLayoutVars>
      </dgm:prSet>
      <dgm:spPr/>
      <dgm:t>
        <a:bodyPr/>
        <a:lstStyle/>
        <a:p>
          <a:endParaRPr lang="en-US"/>
        </a:p>
      </dgm:t>
    </dgm:pt>
    <dgm:pt modelId="{A94E5723-4F12-460A-A687-4F4D6F13E89A}" type="pres">
      <dgm:prSet presAssocID="{B7764B90-3C5F-42D7-A4EF-1B9AF001D843}" presName="rootConnector" presStyleLbl="node3" presStyleIdx="3" presStyleCnt="7"/>
      <dgm:spPr/>
      <dgm:t>
        <a:bodyPr/>
        <a:lstStyle/>
        <a:p>
          <a:endParaRPr lang="en-US"/>
        </a:p>
      </dgm:t>
    </dgm:pt>
    <dgm:pt modelId="{DC51DB19-378B-4178-8D39-318A83325830}" type="pres">
      <dgm:prSet presAssocID="{B7764B90-3C5F-42D7-A4EF-1B9AF001D843}" presName="hierChild4" presStyleCnt="0"/>
      <dgm:spPr/>
    </dgm:pt>
    <dgm:pt modelId="{CD78A997-4AB8-4ED6-BBAB-334F8F40590E}" type="pres">
      <dgm:prSet presAssocID="{0DBB3FD4-CF79-4A0E-9F01-377B1B0333C9}" presName="Name37" presStyleLbl="parChTrans1D4" presStyleIdx="11" presStyleCnt="32"/>
      <dgm:spPr/>
      <dgm:t>
        <a:bodyPr/>
        <a:lstStyle/>
        <a:p>
          <a:endParaRPr lang="en-US"/>
        </a:p>
      </dgm:t>
    </dgm:pt>
    <dgm:pt modelId="{118EC3D3-51F4-4E95-88E6-7636CF16BC7A}" type="pres">
      <dgm:prSet presAssocID="{03612861-0D23-447A-A6B8-FAA754B05FD4}" presName="hierRoot2" presStyleCnt="0">
        <dgm:presLayoutVars>
          <dgm:hierBranch val="init"/>
        </dgm:presLayoutVars>
      </dgm:prSet>
      <dgm:spPr/>
    </dgm:pt>
    <dgm:pt modelId="{BBE7F0C9-C3AC-4ADB-A201-3A91FFD76836}" type="pres">
      <dgm:prSet presAssocID="{03612861-0D23-447A-A6B8-FAA754B05FD4}" presName="rootComposite" presStyleCnt="0"/>
      <dgm:spPr/>
    </dgm:pt>
    <dgm:pt modelId="{4AF1751C-6B3D-4DA1-B75B-5767F88DBF60}" type="pres">
      <dgm:prSet presAssocID="{03612861-0D23-447A-A6B8-FAA754B05FD4}" presName="rootText" presStyleLbl="node4" presStyleIdx="11" presStyleCnt="32">
        <dgm:presLayoutVars>
          <dgm:chPref val="3"/>
        </dgm:presLayoutVars>
      </dgm:prSet>
      <dgm:spPr/>
      <dgm:t>
        <a:bodyPr/>
        <a:lstStyle/>
        <a:p>
          <a:endParaRPr lang="en-US"/>
        </a:p>
      </dgm:t>
    </dgm:pt>
    <dgm:pt modelId="{364F26B9-89BD-4256-8F53-1FD6186777B2}" type="pres">
      <dgm:prSet presAssocID="{03612861-0D23-447A-A6B8-FAA754B05FD4}" presName="rootConnector" presStyleLbl="node4" presStyleIdx="11" presStyleCnt="32"/>
      <dgm:spPr/>
      <dgm:t>
        <a:bodyPr/>
        <a:lstStyle/>
        <a:p>
          <a:endParaRPr lang="en-US"/>
        </a:p>
      </dgm:t>
    </dgm:pt>
    <dgm:pt modelId="{BD1F12FF-97B8-459A-9534-87FA07E5FEEA}" type="pres">
      <dgm:prSet presAssocID="{03612861-0D23-447A-A6B8-FAA754B05FD4}" presName="hierChild4" presStyleCnt="0"/>
      <dgm:spPr/>
    </dgm:pt>
    <dgm:pt modelId="{FD771907-5817-419F-89DA-5EFBA593BB8B}" type="pres">
      <dgm:prSet presAssocID="{03612861-0D23-447A-A6B8-FAA754B05FD4}" presName="hierChild5" presStyleCnt="0"/>
      <dgm:spPr/>
    </dgm:pt>
    <dgm:pt modelId="{94DF96E4-852C-47A8-A61C-6E1E0194222F}" type="pres">
      <dgm:prSet presAssocID="{249F3962-CDA8-4D61-8A2E-5B689A0E35CC}" presName="Name37" presStyleLbl="parChTrans1D4" presStyleIdx="12" presStyleCnt="32"/>
      <dgm:spPr/>
      <dgm:t>
        <a:bodyPr/>
        <a:lstStyle/>
        <a:p>
          <a:endParaRPr lang="en-US"/>
        </a:p>
      </dgm:t>
    </dgm:pt>
    <dgm:pt modelId="{11A6CE37-FBF2-41D0-9533-5FA50C02809D}" type="pres">
      <dgm:prSet presAssocID="{C60D91C5-EE8F-431A-A775-DDE27457421E}" presName="hierRoot2" presStyleCnt="0">
        <dgm:presLayoutVars>
          <dgm:hierBranch val="init"/>
        </dgm:presLayoutVars>
      </dgm:prSet>
      <dgm:spPr/>
    </dgm:pt>
    <dgm:pt modelId="{584559EE-7136-4341-B0A1-8978774C974F}" type="pres">
      <dgm:prSet presAssocID="{C60D91C5-EE8F-431A-A775-DDE27457421E}" presName="rootComposite" presStyleCnt="0"/>
      <dgm:spPr/>
    </dgm:pt>
    <dgm:pt modelId="{EED8EC43-9732-4EEC-B947-63D1925754E0}" type="pres">
      <dgm:prSet presAssocID="{C60D91C5-EE8F-431A-A775-DDE27457421E}" presName="rootText" presStyleLbl="node4" presStyleIdx="12" presStyleCnt="32">
        <dgm:presLayoutVars>
          <dgm:chPref val="3"/>
        </dgm:presLayoutVars>
      </dgm:prSet>
      <dgm:spPr/>
      <dgm:t>
        <a:bodyPr/>
        <a:lstStyle/>
        <a:p>
          <a:endParaRPr lang="en-US"/>
        </a:p>
      </dgm:t>
    </dgm:pt>
    <dgm:pt modelId="{F83F38C2-70A2-42F0-BE1B-2F7A232974EA}" type="pres">
      <dgm:prSet presAssocID="{C60D91C5-EE8F-431A-A775-DDE27457421E}" presName="rootConnector" presStyleLbl="node4" presStyleIdx="12" presStyleCnt="32"/>
      <dgm:spPr/>
      <dgm:t>
        <a:bodyPr/>
        <a:lstStyle/>
        <a:p>
          <a:endParaRPr lang="en-US"/>
        </a:p>
      </dgm:t>
    </dgm:pt>
    <dgm:pt modelId="{486BB667-A4E6-4D9A-B049-CD6F276E9F62}" type="pres">
      <dgm:prSet presAssocID="{C60D91C5-EE8F-431A-A775-DDE27457421E}" presName="hierChild4" presStyleCnt="0"/>
      <dgm:spPr/>
    </dgm:pt>
    <dgm:pt modelId="{65B3BF88-635E-4FB6-A58A-63BC4841B5D0}" type="pres">
      <dgm:prSet presAssocID="{C60D91C5-EE8F-431A-A775-DDE27457421E}" presName="hierChild5" presStyleCnt="0"/>
      <dgm:spPr/>
    </dgm:pt>
    <dgm:pt modelId="{936C7890-6B92-42F4-95B4-2E676F387697}" type="pres">
      <dgm:prSet presAssocID="{B5BE33D7-E650-42F6-B2E3-C86F3537BC99}" presName="Name37" presStyleLbl="parChTrans1D4" presStyleIdx="13" presStyleCnt="32"/>
      <dgm:spPr/>
      <dgm:t>
        <a:bodyPr/>
        <a:lstStyle/>
        <a:p>
          <a:endParaRPr lang="en-US"/>
        </a:p>
      </dgm:t>
    </dgm:pt>
    <dgm:pt modelId="{5B5285D7-6D56-4BB1-886E-8C43DF8B9824}" type="pres">
      <dgm:prSet presAssocID="{E86995B7-7221-4026-9AB5-BAE1A1E05A9B}" presName="hierRoot2" presStyleCnt="0">
        <dgm:presLayoutVars>
          <dgm:hierBranch val="init"/>
        </dgm:presLayoutVars>
      </dgm:prSet>
      <dgm:spPr/>
    </dgm:pt>
    <dgm:pt modelId="{20F6C713-2649-4A9A-9F81-F2C905E58723}" type="pres">
      <dgm:prSet presAssocID="{E86995B7-7221-4026-9AB5-BAE1A1E05A9B}" presName="rootComposite" presStyleCnt="0"/>
      <dgm:spPr/>
    </dgm:pt>
    <dgm:pt modelId="{C51C08E3-D667-4FD8-BD92-FF09954EF404}" type="pres">
      <dgm:prSet presAssocID="{E86995B7-7221-4026-9AB5-BAE1A1E05A9B}" presName="rootText" presStyleLbl="node4" presStyleIdx="13" presStyleCnt="32">
        <dgm:presLayoutVars>
          <dgm:chPref val="3"/>
        </dgm:presLayoutVars>
      </dgm:prSet>
      <dgm:spPr/>
      <dgm:t>
        <a:bodyPr/>
        <a:lstStyle/>
        <a:p>
          <a:endParaRPr lang="en-US"/>
        </a:p>
      </dgm:t>
    </dgm:pt>
    <dgm:pt modelId="{312E9B43-AE36-434A-B37A-6AFC4512DA43}" type="pres">
      <dgm:prSet presAssocID="{E86995B7-7221-4026-9AB5-BAE1A1E05A9B}" presName="rootConnector" presStyleLbl="node4" presStyleIdx="13" presStyleCnt="32"/>
      <dgm:spPr/>
      <dgm:t>
        <a:bodyPr/>
        <a:lstStyle/>
        <a:p>
          <a:endParaRPr lang="en-US"/>
        </a:p>
      </dgm:t>
    </dgm:pt>
    <dgm:pt modelId="{073EA9FD-CC98-4E38-865D-BF71A030CE69}" type="pres">
      <dgm:prSet presAssocID="{E86995B7-7221-4026-9AB5-BAE1A1E05A9B}" presName="hierChild4" presStyleCnt="0"/>
      <dgm:spPr/>
    </dgm:pt>
    <dgm:pt modelId="{BC8897A1-E4D1-45E5-8176-1E1F4AEC4A7A}" type="pres">
      <dgm:prSet presAssocID="{E86995B7-7221-4026-9AB5-BAE1A1E05A9B}" presName="hierChild5" presStyleCnt="0"/>
      <dgm:spPr/>
    </dgm:pt>
    <dgm:pt modelId="{AF1A95D7-30B1-4968-8ECE-802CB8D2FBB8}" type="pres">
      <dgm:prSet presAssocID="{3A526237-0AA4-4955-9503-FCAB4A53432D}" presName="Name37" presStyleLbl="parChTrans1D4" presStyleIdx="14" presStyleCnt="32"/>
      <dgm:spPr/>
      <dgm:t>
        <a:bodyPr/>
        <a:lstStyle/>
        <a:p>
          <a:endParaRPr lang="en-US"/>
        </a:p>
      </dgm:t>
    </dgm:pt>
    <dgm:pt modelId="{D78E6AB4-E184-4642-82BB-5672EF8600FA}" type="pres">
      <dgm:prSet presAssocID="{063BABA5-6E61-4B49-8FE3-F8B0EBE03F80}" presName="hierRoot2" presStyleCnt="0">
        <dgm:presLayoutVars>
          <dgm:hierBranch val="init"/>
        </dgm:presLayoutVars>
      </dgm:prSet>
      <dgm:spPr/>
    </dgm:pt>
    <dgm:pt modelId="{105EE6B1-267B-494A-A1C7-830C0017C96C}" type="pres">
      <dgm:prSet presAssocID="{063BABA5-6E61-4B49-8FE3-F8B0EBE03F80}" presName="rootComposite" presStyleCnt="0"/>
      <dgm:spPr/>
    </dgm:pt>
    <dgm:pt modelId="{4C093483-1909-4F91-B440-6605E63F577E}" type="pres">
      <dgm:prSet presAssocID="{063BABA5-6E61-4B49-8FE3-F8B0EBE03F80}" presName="rootText" presStyleLbl="node4" presStyleIdx="14" presStyleCnt="32">
        <dgm:presLayoutVars>
          <dgm:chPref val="3"/>
        </dgm:presLayoutVars>
      </dgm:prSet>
      <dgm:spPr/>
      <dgm:t>
        <a:bodyPr/>
        <a:lstStyle/>
        <a:p>
          <a:endParaRPr lang="en-US"/>
        </a:p>
      </dgm:t>
    </dgm:pt>
    <dgm:pt modelId="{32CEF9C9-A088-4607-B76B-43C8684251EB}" type="pres">
      <dgm:prSet presAssocID="{063BABA5-6E61-4B49-8FE3-F8B0EBE03F80}" presName="rootConnector" presStyleLbl="node4" presStyleIdx="14" presStyleCnt="32"/>
      <dgm:spPr/>
      <dgm:t>
        <a:bodyPr/>
        <a:lstStyle/>
        <a:p>
          <a:endParaRPr lang="en-US"/>
        </a:p>
      </dgm:t>
    </dgm:pt>
    <dgm:pt modelId="{C02FA02F-D63D-406E-AAEC-E4904D9BFA8B}" type="pres">
      <dgm:prSet presAssocID="{063BABA5-6E61-4B49-8FE3-F8B0EBE03F80}" presName="hierChild4" presStyleCnt="0"/>
      <dgm:spPr/>
    </dgm:pt>
    <dgm:pt modelId="{79D65D7D-9C7C-4A8D-BBF4-CDCB21A31F17}" type="pres">
      <dgm:prSet presAssocID="{063BABA5-6E61-4B49-8FE3-F8B0EBE03F80}" presName="hierChild5" presStyleCnt="0"/>
      <dgm:spPr/>
    </dgm:pt>
    <dgm:pt modelId="{FEBB50E8-EEA3-412E-BABB-3689BE21C2AC}" type="pres">
      <dgm:prSet presAssocID="{34B7A794-A99A-4518-91BE-51861A154343}" presName="Name37" presStyleLbl="parChTrans1D4" presStyleIdx="15" presStyleCnt="32"/>
      <dgm:spPr/>
      <dgm:t>
        <a:bodyPr/>
        <a:lstStyle/>
        <a:p>
          <a:endParaRPr lang="en-US"/>
        </a:p>
      </dgm:t>
    </dgm:pt>
    <dgm:pt modelId="{F35ADA1C-DB0A-4B8B-B681-B98682B80928}" type="pres">
      <dgm:prSet presAssocID="{C2319AEE-CF6A-48DD-AD98-7E2309984F23}" presName="hierRoot2" presStyleCnt="0">
        <dgm:presLayoutVars>
          <dgm:hierBranch val="init"/>
        </dgm:presLayoutVars>
      </dgm:prSet>
      <dgm:spPr/>
    </dgm:pt>
    <dgm:pt modelId="{124B70BD-33AA-4CE7-ADD9-9F87803555FA}" type="pres">
      <dgm:prSet presAssocID="{C2319AEE-CF6A-48DD-AD98-7E2309984F23}" presName="rootComposite" presStyleCnt="0"/>
      <dgm:spPr/>
    </dgm:pt>
    <dgm:pt modelId="{5432665B-C447-410C-B7E8-3490E15B02AD}" type="pres">
      <dgm:prSet presAssocID="{C2319AEE-CF6A-48DD-AD98-7E2309984F23}" presName="rootText" presStyleLbl="node4" presStyleIdx="15" presStyleCnt="32">
        <dgm:presLayoutVars>
          <dgm:chPref val="3"/>
        </dgm:presLayoutVars>
      </dgm:prSet>
      <dgm:spPr/>
      <dgm:t>
        <a:bodyPr/>
        <a:lstStyle/>
        <a:p>
          <a:endParaRPr lang="en-US"/>
        </a:p>
      </dgm:t>
    </dgm:pt>
    <dgm:pt modelId="{3DD1E42E-D066-400C-9F48-8229312B0058}" type="pres">
      <dgm:prSet presAssocID="{C2319AEE-CF6A-48DD-AD98-7E2309984F23}" presName="rootConnector" presStyleLbl="node4" presStyleIdx="15" presStyleCnt="32"/>
      <dgm:spPr/>
      <dgm:t>
        <a:bodyPr/>
        <a:lstStyle/>
        <a:p>
          <a:endParaRPr lang="en-US"/>
        </a:p>
      </dgm:t>
    </dgm:pt>
    <dgm:pt modelId="{9D069A4C-8E22-4EE6-B57C-85C20D62D5DB}" type="pres">
      <dgm:prSet presAssocID="{C2319AEE-CF6A-48DD-AD98-7E2309984F23}" presName="hierChild4" presStyleCnt="0"/>
      <dgm:spPr/>
    </dgm:pt>
    <dgm:pt modelId="{ADFE3915-59BE-423F-A38D-C433B0321045}" type="pres">
      <dgm:prSet presAssocID="{C2319AEE-CF6A-48DD-AD98-7E2309984F23}" presName="hierChild5" presStyleCnt="0"/>
      <dgm:spPr/>
    </dgm:pt>
    <dgm:pt modelId="{312D87EE-9CA8-4889-BF6E-1650564A7670}" type="pres">
      <dgm:prSet presAssocID="{A4DE3403-E474-4037-9E12-8368F0C15659}" presName="Name37" presStyleLbl="parChTrans1D4" presStyleIdx="16" presStyleCnt="32"/>
      <dgm:spPr/>
      <dgm:t>
        <a:bodyPr/>
        <a:lstStyle/>
        <a:p>
          <a:endParaRPr lang="en-US"/>
        </a:p>
      </dgm:t>
    </dgm:pt>
    <dgm:pt modelId="{97FB3B12-79B1-4CE2-B354-6156ADEBF513}" type="pres">
      <dgm:prSet presAssocID="{2849149F-7FE2-4059-AEFB-D5DFABAFA017}" presName="hierRoot2" presStyleCnt="0">
        <dgm:presLayoutVars>
          <dgm:hierBranch val="init"/>
        </dgm:presLayoutVars>
      </dgm:prSet>
      <dgm:spPr/>
    </dgm:pt>
    <dgm:pt modelId="{E8233044-1463-4EAB-A109-63DF97708B3A}" type="pres">
      <dgm:prSet presAssocID="{2849149F-7FE2-4059-AEFB-D5DFABAFA017}" presName="rootComposite" presStyleCnt="0"/>
      <dgm:spPr/>
    </dgm:pt>
    <dgm:pt modelId="{BEFA7295-1264-4BE7-82EF-63C533404AE3}" type="pres">
      <dgm:prSet presAssocID="{2849149F-7FE2-4059-AEFB-D5DFABAFA017}" presName="rootText" presStyleLbl="node4" presStyleIdx="16" presStyleCnt="32">
        <dgm:presLayoutVars>
          <dgm:chPref val="3"/>
        </dgm:presLayoutVars>
      </dgm:prSet>
      <dgm:spPr/>
      <dgm:t>
        <a:bodyPr/>
        <a:lstStyle/>
        <a:p>
          <a:endParaRPr lang="en-US"/>
        </a:p>
      </dgm:t>
    </dgm:pt>
    <dgm:pt modelId="{1CB1E9D4-1874-4A15-A815-361B3D6610AE}" type="pres">
      <dgm:prSet presAssocID="{2849149F-7FE2-4059-AEFB-D5DFABAFA017}" presName="rootConnector" presStyleLbl="node4" presStyleIdx="16" presStyleCnt="32"/>
      <dgm:spPr/>
      <dgm:t>
        <a:bodyPr/>
        <a:lstStyle/>
        <a:p>
          <a:endParaRPr lang="en-US"/>
        </a:p>
      </dgm:t>
    </dgm:pt>
    <dgm:pt modelId="{3071B64C-3D9F-4AA2-A82D-DDB7D546D857}" type="pres">
      <dgm:prSet presAssocID="{2849149F-7FE2-4059-AEFB-D5DFABAFA017}" presName="hierChild4" presStyleCnt="0"/>
      <dgm:spPr/>
    </dgm:pt>
    <dgm:pt modelId="{DB719D7F-1BD7-414B-ADFD-5405C7EBD525}" type="pres">
      <dgm:prSet presAssocID="{2849149F-7FE2-4059-AEFB-D5DFABAFA017}" presName="hierChild5" presStyleCnt="0"/>
      <dgm:spPr/>
    </dgm:pt>
    <dgm:pt modelId="{EB6FF629-55C4-4E35-A907-64EFDB42A2E0}" type="pres">
      <dgm:prSet presAssocID="{DF0236CC-548E-4E11-A5A5-078AAC31B4A0}" presName="Name37" presStyleLbl="parChTrans1D4" presStyleIdx="17" presStyleCnt="32"/>
      <dgm:spPr/>
      <dgm:t>
        <a:bodyPr/>
        <a:lstStyle/>
        <a:p>
          <a:endParaRPr lang="en-US"/>
        </a:p>
      </dgm:t>
    </dgm:pt>
    <dgm:pt modelId="{3AF48F34-7045-4665-B06A-0E3F66FFD3C5}" type="pres">
      <dgm:prSet presAssocID="{5EB46492-4DE0-4329-B460-621E772A3037}" presName="hierRoot2" presStyleCnt="0">
        <dgm:presLayoutVars>
          <dgm:hierBranch val="init"/>
        </dgm:presLayoutVars>
      </dgm:prSet>
      <dgm:spPr/>
    </dgm:pt>
    <dgm:pt modelId="{E69E5C79-527D-422E-87C6-B02AD10A157B}" type="pres">
      <dgm:prSet presAssocID="{5EB46492-4DE0-4329-B460-621E772A3037}" presName="rootComposite" presStyleCnt="0"/>
      <dgm:spPr/>
    </dgm:pt>
    <dgm:pt modelId="{EC06A07A-2060-43CA-B755-D18FB5216345}" type="pres">
      <dgm:prSet presAssocID="{5EB46492-4DE0-4329-B460-621E772A3037}" presName="rootText" presStyleLbl="node4" presStyleIdx="17" presStyleCnt="32">
        <dgm:presLayoutVars>
          <dgm:chPref val="3"/>
        </dgm:presLayoutVars>
      </dgm:prSet>
      <dgm:spPr/>
      <dgm:t>
        <a:bodyPr/>
        <a:lstStyle/>
        <a:p>
          <a:endParaRPr lang="en-US"/>
        </a:p>
      </dgm:t>
    </dgm:pt>
    <dgm:pt modelId="{FBE42E65-D8E6-4486-B26F-7186304D77D2}" type="pres">
      <dgm:prSet presAssocID="{5EB46492-4DE0-4329-B460-621E772A3037}" presName="rootConnector" presStyleLbl="node4" presStyleIdx="17" presStyleCnt="32"/>
      <dgm:spPr/>
      <dgm:t>
        <a:bodyPr/>
        <a:lstStyle/>
        <a:p>
          <a:endParaRPr lang="en-US"/>
        </a:p>
      </dgm:t>
    </dgm:pt>
    <dgm:pt modelId="{074E6002-96B7-47A4-B9BA-5A5B72DC2717}" type="pres">
      <dgm:prSet presAssocID="{5EB46492-4DE0-4329-B460-621E772A3037}" presName="hierChild4" presStyleCnt="0"/>
      <dgm:spPr/>
    </dgm:pt>
    <dgm:pt modelId="{62DEE09C-1485-48B2-B5ED-DAD94E32A2D4}" type="pres">
      <dgm:prSet presAssocID="{5EB46492-4DE0-4329-B460-621E772A3037}" presName="hierChild5" presStyleCnt="0"/>
      <dgm:spPr/>
    </dgm:pt>
    <dgm:pt modelId="{7DE0A246-C248-4434-8930-95AE20091C10}" type="pres">
      <dgm:prSet presAssocID="{010A4F07-8BEC-4FF3-AB23-256406F848EF}" presName="Name37" presStyleLbl="parChTrans1D4" presStyleIdx="18" presStyleCnt="32"/>
      <dgm:spPr/>
      <dgm:t>
        <a:bodyPr/>
        <a:lstStyle/>
        <a:p>
          <a:endParaRPr lang="en-US"/>
        </a:p>
      </dgm:t>
    </dgm:pt>
    <dgm:pt modelId="{F0F1832E-4D44-41CB-9B81-9E4BD73E9617}" type="pres">
      <dgm:prSet presAssocID="{36862BD0-EAEA-40BD-B90F-92E4F2986E33}" presName="hierRoot2" presStyleCnt="0">
        <dgm:presLayoutVars>
          <dgm:hierBranch val="init"/>
        </dgm:presLayoutVars>
      </dgm:prSet>
      <dgm:spPr/>
    </dgm:pt>
    <dgm:pt modelId="{427B8894-9562-4B68-B368-F94B285185CC}" type="pres">
      <dgm:prSet presAssocID="{36862BD0-EAEA-40BD-B90F-92E4F2986E33}" presName="rootComposite" presStyleCnt="0"/>
      <dgm:spPr/>
    </dgm:pt>
    <dgm:pt modelId="{386FE72E-044F-4C4A-84FF-46FB9FA8B30B}" type="pres">
      <dgm:prSet presAssocID="{36862BD0-EAEA-40BD-B90F-92E4F2986E33}" presName="rootText" presStyleLbl="node4" presStyleIdx="18" presStyleCnt="32">
        <dgm:presLayoutVars>
          <dgm:chPref val="3"/>
        </dgm:presLayoutVars>
      </dgm:prSet>
      <dgm:spPr/>
      <dgm:t>
        <a:bodyPr/>
        <a:lstStyle/>
        <a:p>
          <a:endParaRPr lang="en-US"/>
        </a:p>
      </dgm:t>
    </dgm:pt>
    <dgm:pt modelId="{5D20A0ED-1355-40A7-A02B-5D39912D8483}" type="pres">
      <dgm:prSet presAssocID="{36862BD0-EAEA-40BD-B90F-92E4F2986E33}" presName="rootConnector" presStyleLbl="node4" presStyleIdx="18" presStyleCnt="32"/>
      <dgm:spPr/>
      <dgm:t>
        <a:bodyPr/>
        <a:lstStyle/>
        <a:p>
          <a:endParaRPr lang="en-US"/>
        </a:p>
      </dgm:t>
    </dgm:pt>
    <dgm:pt modelId="{B2ADFC19-A24B-4B5C-BA9F-D64EB744C569}" type="pres">
      <dgm:prSet presAssocID="{36862BD0-EAEA-40BD-B90F-92E4F2986E33}" presName="hierChild4" presStyleCnt="0"/>
      <dgm:spPr/>
    </dgm:pt>
    <dgm:pt modelId="{4ED66371-EE2A-4B4A-8833-B2967BAA52E7}" type="pres">
      <dgm:prSet presAssocID="{36862BD0-EAEA-40BD-B90F-92E4F2986E33}" presName="hierChild5" presStyleCnt="0"/>
      <dgm:spPr/>
    </dgm:pt>
    <dgm:pt modelId="{3BE5BA0E-CC76-460B-82C5-16048A4F8FB4}" type="pres">
      <dgm:prSet presAssocID="{B7764B90-3C5F-42D7-A4EF-1B9AF001D843}" presName="hierChild5" presStyleCnt="0"/>
      <dgm:spPr/>
    </dgm:pt>
    <dgm:pt modelId="{29D1BD87-B84F-4BAE-93C6-2EAF7524FC09}" type="pres">
      <dgm:prSet presAssocID="{862BAB37-260A-4556-9D60-4CB29E8F33EE}" presName="Name37" presStyleLbl="parChTrans1D3" presStyleIdx="4" presStyleCnt="7"/>
      <dgm:spPr/>
      <dgm:t>
        <a:bodyPr/>
        <a:lstStyle/>
        <a:p>
          <a:endParaRPr lang="en-US"/>
        </a:p>
      </dgm:t>
    </dgm:pt>
    <dgm:pt modelId="{0ADCD194-43A8-4BF5-89BE-2C2B343A602F}" type="pres">
      <dgm:prSet presAssocID="{F3B2E1A4-C393-44CB-8535-F4084FC34708}" presName="hierRoot2" presStyleCnt="0">
        <dgm:presLayoutVars>
          <dgm:hierBranch val="init"/>
        </dgm:presLayoutVars>
      </dgm:prSet>
      <dgm:spPr/>
    </dgm:pt>
    <dgm:pt modelId="{9CA68E98-79F3-4597-A918-C418B9AB1D6F}" type="pres">
      <dgm:prSet presAssocID="{F3B2E1A4-C393-44CB-8535-F4084FC34708}" presName="rootComposite" presStyleCnt="0"/>
      <dgm:spPr/>
    </dgm:pt>
    <dgm:pt modelId="{1EAFA5F1-D76B-4A3B-A407-D9C2D0389F27}" type="pres">
      <dgm:prSet presAssocID="{F3B2E1A4-C393-44CB-8535-F4084FC34708}" presName="rootText" presStyleLbl="node3" presStyleIdx="4" presStyleCnt="7">
        <dgm:presLayoutVars>
          <dgm:chPref val="3"/>
        </dgm:presLayoutVars>
      </dgm:prSet>
      <dgm:spPr/>
      <dgm:t>
        <a:bodyPr/>
        <a:lstStyle/>
        <a:p>
          <a:endParaRPr lang="en-US"/>
        </a:p>
      </dgm:t>
    </dgm:pt>
    <dgm:pt modelId="{D6710CA8-D089-4B2B-A91B-BA475CC1BDC8}" type="pres">
      <dgm:prSet presAssocID="{F3B2E1A4-C393-44CB-8535-F4084FC34708}" presName="rootConnector" presStyleLbl="node3" presStyleIdx="4" presStyleCnt="7"/>
      <dgm:spPr/>
      <dgm:t>
        <a:bodyPr/>
        <a:lstStyle/>
        <a:p>
          <a:endParaRPr lang="en-US"/>
        </a:p>
      </dgm:t>
    </dgm:pt>
    <dgm:pt modelId="{6D0B437B-0124-41DF-8FE6-E039303B458A}" type="pres">
      <dgm:prSet presAssocID="{F3B2E1A4-C393-44CB-8535-F4084FC34708}" presName="hierChild4" presStyleCnt="0"/>
      <dgm:spPr/>
    </dgm:pt>
    <dgm:pt modelId="{9CBE9708-34FE-44B4-84B0-F214F94BAFE1}" type="pres">
      <dgm:prSet presAssocID="{C674E43E-E240-4F3C-BEE1-77674531C96E}" presName="Name37" presStyleLbl="parChTrans1D4" presStyleIdx="19" presStyleCnt="32"/>
      <dgm:spPr/>
      <dgm:t>
        <a:bodyPr/>
        <a:lstStyle/>
        <a:p>
          <a:endParaRPr lang="en-US"/>
        </a:p>
      </dgm:t>
    </dgm:pt>
    <dgm:pt modelId="{DE671519-0B6E-4A4F-9A58-73D542185EC5}" type="pres">
      <dgm:prSet presAssocID="{3124E22C-B5D2-4B74-913C-33987981CFF4}" presName="hierRoot2" presStyleCnt="0">
        <dgm:presLayoutVars>
          <dgm:hierBranch val="init"/>
        </dgm:presLayoutVars>
      </dgm:prSet>
      <dgm:spPr/>
    </dgm:pt>
    <dgm:pt modelId="{7D69DCB7-ED21-4B46-9D31-04A6D74C83B9}" type="pres">
      <dgm:prSet presAssocID="{3124E22C-B5D2-4B74-913C-33987981CFF4}" presName="rootComposite" presStyleCnt="0"/>
      <dgm:spPr/>
    </dgm:pt>
    <dgm:pt modelId="{C8CEA3C5-6EE4-40A2-8FA6-582CB3686BB7}" type="pres">
      <dgm:prSet presAssocID="{3124E22C-B5D2-4B74-913C-33987981CFF4}" presName="rootText" presStyleLbl="node4" presStyleIdx="19" presStyleCnt="32">
        <dgm:presLayoutVars>
          <dgm:chPref val="3"/>
        </dgm:presLayoutVars>
      </dgm:prSet>
      <dgm:spPr/>
      <dgm:t>
        <a:bodyPr/>
        <a:lstStyle/>
        <a:p>
          <a:endParaRPr lang="en-US"/>
        </a:p>
      </dgm:t>
    </dgm:pt>
    <dgm:pt modelId="{0C79C3AF-D1D8-4FDE-B009-9F8DB3540576}" type="pres">
      <dgm:prSet presAssocID="{3124E22C-B5D2-4B74-913C-33987981CFF4}" presName="rootConnector" presStyleLbl="node4" presStyleIdx="19" presStyleCnt="32"/>
      <dgm:spPr/>
      <dgm:t>
        <a:bodyPr/>
        <a:lstStyle/>
        <a:p>
          <a:endParaRPr lang="en-US"/>
        </a:p>
      </dgm:t>
    </dgm:pt>
    <dgm:pt modelId="{F6768D36-392C-4930-85DA-3FFE2217DCEC}" type="pres">
      <dgm:prSet presAssocID="{3124E22C-B5D2-4B74-913C-33987981CFF4}" presName="hierChild4" presStyleCnt="0"/>
      <dgm:spPr/>
    </dgm:pt>
    <dgm:pt modelId="{F2E6945B-25E6-4479-9E78-4BD60D4D36AD}" type="pres">
      <dgm:prSet presAssocID="{3124E22C-B5D2-4B74-913C-33987981CFF4}" presName="hierChild5" presStyleCnt="0"/>
      <dgm:spPr/>
    </dgm:pt>
    <dgm:pt modelId="{7DC90B92-AB06-4A78-8601-6499752A197A}" type="pres">
      <dgm:prSet presAssocID="{698542ED-0950-4660-93C0-D726DA0CBFF4}" presName="Name37" presStyleLbl="parChTrans1D4" presStyleIdx="20" presStyleCnt="32"/>
      <dgm:spPr/>
      <dgm:t>
        <a:bodyPr/>
        <a:lstStyle/>
        <a:p>
          <a:endParaRPr lang="en-US"/>
        </a:p>
      </dgm:t>
    </dgm:pt>
    <dgm:pt modelId="{B07B8679-C486-414E-86B3-B4C7586BB653}" type="pres">
      <dgm:prSet presAssocID="{88078499-FAC2-49FA-82AD-9E1F028C442E}" presName="hierRoot2" presStyleCnt="0">
        <dgm:presLayoutVars>
          <dgm:hierBranch val="init"/>
        </dgm:presLayoutVars>
      </dgm:prSet>
      <dgm:spPr/>
    </dgm:pt>
    <dgm:pt modelId="{A9C2B0CF-8AA6-4094-98E1-1729203436B6}" type="pres">
      <dgm:prSet presAssocID="{88078499-FAC2-49FA-82AD-9E1F028C442E}" presName="rootComposite" presStyleCnt="0"/>
      <dgm:spPr/>
    </dgm:pt>
    <dgm:pt modelId="{F9A59403-6CF9-44CA-ADB4-8B3296FC39CF}" type="pres">
      <dgm:prSet presAssocID="{88078499-FAC2-49FA-82AD-9E1F028C442E}" presName="rootText" presStyleLbl="node4" presStyleIdx="20" presStyleCnt="32">
        <dgm:presLayoutVars>
          <dgm:chPref val="3"/>
        </dgm:presLayoutVars>
      </dgm:prSet>
      <dgm:spPr/>
      <dgm:t>
        <a:bodyPr/>
        <a:lstStyle/>
        <a:p>
          <a:endParaRPr lang="en-US"/>
        </a:p>
      </dgm:t>
    </dgm:pt>
    <dgm:pt modelId="{DDC740CE-FB22-4BAF-9453-2038761EC4F5}" type="pres">
      <dgm:prSet presAssocID="{88078499-FAC2-49FA-82AD-9E1F028C442E}" presName="rootConnector" presStyleLbl="node4" presStyleIdx="20" presStyleCnt="32"/>
      <dgm:spPr/>
      <dgm:t>
        <a:bodyPr/>
        <a:lstStyle/>
        <a:p>
          <a:endParaRPr lang="en-US"/>
        </a:p>
      </dgm:t>
    </dgm:pt>
    <dgm:pt modelId="{426F960E-E686-403D-8525-4484DA91B83D}" type="pres">
      <dgm:prSet presAssocID="{88078499-FAC2-49FA-82AD-9E1F028C442E}" presName="hierChild4" presStyleCnt="0"/>
      <dgm:spPr/>
    </dgm:pt>
    <dgm:pt modelId="{9F10172D-6196-47B4-8E26-48FE6ED6B784}" type="pres">
      <dgm:prSet presAssocID="{88078499-FAC2-49FA-82AD-9E1F028C442E}" presName="hierChild5" presStyleCnt="0"/>
      <dgm:spPr/>
    </dgm:pt>
    <dgm:pt modelId="{EF000637-F89E-4B57-BEFA-BD1256199B13}" type="pres">
      <dgm:prSet presAssocID="{443DAAFF-C04A-4824-917A-99F18D8BE587}" presName="Name37" presStyleLbl="parChTrans1D4" presStyleIdx="21" presStyleCnt="32"/>
      <dgm:spPr/>
      <dgm:t>
        <a:bodyPr/>
        <a:lstStyle/>
        <a:p>
          <a:endParaRPr lang="en-US"/>
        </a:p>
      </dgm:t>
    </dgm:pt>
    <dgm:pt modelId="{59D01270-3984-4A87-8A46-A3A1FD68DE8E}" type="pres">
      <dgm:prSet presAssocID="{5B631AD2-BA7D-46F9-A89A-1AC754A219E7}" presName="hierRoot2" presStyleCnt="0">
        <dgm:presLayoutVars>
          <dgm:hierBranch val="init"/>
        </dgm:presLayoutVars>
      </dgm:prSet>
      <dgm:spPr/>
    </dgm:pt>
    <dgm:pt modelId="{5A20C0AE-07D2-4228-970A-2FC4F01E75B9}" type="pres">
      <dgm:prSet presAssocID="{5B631AD2-BA7D-46F9-A89A-1AC754A219E7}" presName="rootComposite" presStyleCnt="0"/>
      <dgm:spPr/>
    </dgm:pt>
    <dgm:pt modelId="{866AB251-F911-4026-8F9E-994335B11C3E}" type="pres">
      <dgm:prSet presAssocID="{5B631AD2-BA7D-46F9-A89A-1AC754A219E7}" presName="rootText" presStyleLbl="node4" presStyleIdx="21" presStyleCnt="32">
        <dgm:presLayoutVars>
          <dgm:chPref val="3"/>
        </dgm:presLayoutVars>
      </dgm:prSet>
      <dgm:spPr/>
      <dgm:t>
        <a:bodyPr/>
        <a:lstStyle/>
        <a:p>
          <a:endParaRPr lang="en-US"/>
        </a:p>
      </dgm:t>
    </dgm:pt>
    <dgm:pt modelId="{8BAD6463-013E-49B4-8F98-5B80C171ACEA}" type="pres">
      <dgm:prSet presAssocID="{5B631AD2-BA7D-46F9-A89A-1AC754A219E7}" presName="rootConnector" presStyleLbl="node4" presStyleIdx="21" presStyleCnt="32"/>
      <dgm:spPr/>
      <dgm:t>
        <a:bodyPr/>
        <a:lstStyle/>
        <a:p>
          <a:endParaRPr lang="en-US"/>
        </a:p>
      </dgm:t>
    </dgm:pt>
    <dgm:pt modelId="{9FB8E5B8-8A89-48FB-BB63-3843BAF16009}" type="pres">
      <dgm:prSet presAssocID="{5B631AD2-BA7D-46F9-A89A-1AC754A219E7}" presName="hierChild4" presStyleCnt="0"/>
      <dgm:spPr/>
    </dgm:pt>
    <dgm:pt modelId="{3E14560D-F9B4-42DE-A115-AF039CF9969F}" type="pres">
      <dgm:prSet presAssocID="{5B631AD2-BA7D-46F9-A89A-1AC754A219E7}" presName="hierChild5" presStyleCnt="0"/>
      <dgm:spPr/>
    </dgm:pt>
    <dgm:pt modelId="{99694F91-4A06-4DC9-A60C-38CC4065460B}" type="pres">
      <dgm:prSet presAssocID="{E94FE21B-022B-480C-A789-DABE0E87FD4B}" presName="Name37" presStyleLbl="parChTrans1D4" presStyleIdx="22" presStyleCnt="32"/>
      <dgm:spPr/>
      <dgm:t>
        <a:bodyPr/>
        <a:lstStyle/>
        <a:p>
          <a:endParaRPr lang="en-US"/>
        </a:p>
      </dgm:t>
    </dgm:pt>
    <dgm:pt modelId="{A9BFEFF5-790B-4BBF-8E1E-5FE221A53230}" type="pres">
      <dgm:prSet presAssocID="{E7D8BD00-9854-4A31-A925-C977AEA05FAA}" presName="hierRoot2" presStyleCnt="0">
        <dgm:presLayoutVars>
          <dgm:hierBranch val="init"/>
        </dgm:presLayoutVars>
      </dgm:prSet>
      <dgm:spPr/>
    </dgm:pt>
    <dgm:pt modelId="{61356BA0-D062-4025-AAAB-F5E0023BB522}" type="pres">
      <dgm:prSet presAssocID="{E7D8BD00-9854-4A31-A925-C977AEA05FAA}" presName="rootComposite" presStyleCnt="0"/>
      <dgm:spPr/>
    </dgm:pt>
    <dgm:pt modelId="{3489D73C-80E7-4325-91E4-4C311A7DB7FF}" type="pres">
      <dgm:prSet presAssocID="{E7D8BD00-9854-4A31-A925-C977AEA05FAA}" presName="rootText" presStyleLbl="node4" presStyleIdx="22" presStyleCnt="32">
        <dgm:presLayoutVars>
          <dgm:chPref val="3"/>
        </dgm:presLayoutVars>
      </dgm:prSet>
      <dgm:spPr/>
      <dgm:t>
        <a:bodyPr/>
        <a:lstStyle/>
        <a:p>
          <a:endParaRPr lang="en-US"/>
        </a:p>
      </dgm:t>
    </dgm:pt>
    <dgm:pt modelId="{CDEEE10C-2D1E-4026-9EAF-73894B65B226}" type="pres">
      <dgm:prSet presAssocID="{E7D8BD00-9854-4A31-A925-C977AEA05FAA}" presName="rootConnector" presStyleLbl="node4" presStyleIdx="22" presStyleCnt="32"/>
      <dgm:spPr/>
      <dgm:t>
        <a:bodyPr/>
        <a:lstStyle/>
        <a:p>
          <a:endParaRPr lang="en-US"/>
        </a:p>
      </dgm:t>
    </dgm:pt>
    <dgm:pt modelId="{C832DD2D-6045-4EE5-A262-A622FF913D18}" type="pres">
      <dgm:prSet presAssocID="{E7D8BD00-9854-4A31-A925-C977AEA05FAA}" presName="hierChild4" presStyleCnt="0"/>
      <dgm:spPr/>
    </dgm:pt>
    <dgm:pt modelId="{EFD06B0B-1DF5-449C-9DD5-9DC126D4E7D2}" type="pres">
      <dgm:prSet presAssocID="{E7D8BD00-9854-4A31-A925-C977AEA05FAA}" presName="hierChild5" presStyleCnt="0"/>
      <dgm:spPr/>
    </dgm:pt>
    <dgm:pt modelId="{E8261D3D-46BA-46C9-A915-31AA8A5CE105}" type="pres">
      <dgm:prSet presAssocID="{F3B2E1A4-C393-44CB-8535-F4084FC34708}" presName="hierChild5" presStyleCnt="0"/>
      <dgm:spPr/>
    </dgm:pt>
    <dgm:pt modelId="{B884BCC3-87AB-4440-8E92-D0CA8EA514AE}" type="pres">
      <dgm:prSet presAssocID="{46E6DE1D-4F42-4B03-B360-7D83FCBCCB71}" presName="hierChild5" presStyleCnt="0"/>
      <dgm:spPr/>
    </dgm:pt>
    <dgm:pt modelId="{18C4D764-4552-4EBB-9F11-13F0929B4CD9}" type="pres">
      <dgm:prSet presAssocID="{94CE5799-C1A1-4089-8A88-23AA24BE5B15}" presName="Name37" presStyleLbl="parChTrans1D2" presStyleIdx="2" presStyleCnt="3"/>
      <dgm:spPr/>
      <dgm:t>
        <a:bodyPr/>
        <a:lstStyle/>
        <a:p>
          <a:endParaRPr lang="en-US"/>
        </a:p>
      </dgm:t>
    </dgm:pt>
    <dgm:pt modelId="{26F9303A-1972-47BD-BDC4-95D7969EEE7D}" type="pres">
      <dgm:prSet presAssocID="{C50C3442-BE75-47E4-A3C9-47C1AB2B9F96}" presName="hierRoot2" presStyleCnt="0">
        <dgm:presLayoutVars>
          <dgm:hierBranch val="init"/>
        </dgm:presLayoutVars>
      </dgm:prSet>
      <dgm:spPr/>
    </dgm:pt>
    <dgm:pt modelId="{9F0BCE71-2D61-4AE6-BA18-E7D8A3AF600D}" type="pres">
      <dgm:prSet presAssocID="{C50C3442-BE75-47E4-A3C9-47C1AB2B9F96}" presName="rootComposite" presStyleCnt="0"/>
      <dgm:spPr/>
    </dgm:pt>
    <dgm:pt modelId="{195883CC-0F8A-4779-81FF-010AED729CB5}" type="pres">
      <dgm:prSet presAssocID="{C50C3442-BE75-47E4-A3C9-47C1AB2B9F96}" presName="rootText" presStyleLbl="node2" presStyleIdx="2" presStyleCnt="3" custLinFactNeighborX="80802">
        <dgm:presLayoutVars>
          <dgm:chPref val="3"/>
        </dgm:presLayoutVars>
      </dgm:prSet>
      <dgm:spPr/>
      <dgm:t>
        <a:bodyPr/>
        <a:lstStyle/>
        <a:p>
          <a:endParaRPr lang="en-US"/>
        </a:p>
      </dgm:t>
    </dgm:pt>
    <dgm:pt modelId="{74A2E27C-DE6A-4A21-8EAA-C54CD02716C8}" type="pres">
      <dgm:prSet presAssocID="{C50C3442-BE75-47E4-A3C9-47C1AB2B9F96}" presName="rootConnector" presStyleLbl="node2" presStyleIdx="2" presStyleCnt="3"/>
      <dgm:spPr/>
      <dgm:t>
        <a:bodyPr/>
        <a:lstStyle/>
        <a:p>
          <a:endParaRPr lang="en-US"/>
        </a:p>
      </dgm:t>
    </dgm:pt>
    <dgm:pt modelId="{F16B7993-3F35-48FD-ADC8-19105EA838CC}" type="pres">
      <dgm:prSet presAssocID="{C50C3442-BE75-47E4-A3C9-47C1AB2B9F96}" presName="hierChild4" presStyleCnt="0"/>
      <dgm:spPr/>
    </dgm:pt>
    <dgm:pt modelId="{25468574-CC00-4E84-AD9A-F5D5518AF247}" type="pres">
      <dgm:prSet presAssocID="{D8D5BF96-8656-488D-AE5A-BA91B8E0C548}" presName="Name37" presStyleLbl="parChTrans1D3" presStyleIdx="5" presStyleCnt="7"/>
      <dgm:spPr/>
      <dgm:t>
        <a:bodyPr/>
        <a:lstStyle/>
        <a:p>
          <a:endParaRPr lang="en-US"/>
        </a:p>
      </dgm:t>
    </dgm:pt>
    <dgm:pt modelId="{95788E12-2BE5-4850-9F71-D3B472101C25}" type="pres">
      <dgm:prSet presAssocID="{442527D5-A718-4ABE-840F-9A91DF2307D8}" presName="hierRoot2" presStyleCnt="0">
        <dgm:presLayoutVars>
          <dgm:hierBranch val="init"/>
        </dgm:presLayoutVars>
      </dgm:prSet>
      <dgm:spPr/>
    </dgm:pt>
    <dgm:pt modelId="{09D4863F-9BA9-44FB-A8A2-33EF437654C6}" type="pres">
      <dgm:prSet presAssocID="{442527D5-A718-4ABE-840F-9A91DF2307D8}" presName="rootComposite" presStyleCnt="0"/>
      <dgm:spPr/>
    </dgm:pt>
    <dgm:pt modelId="{2B2043CB-4EAE-4247-B659-C2C92C3CD538}" type="pres">
      <dgm:prSet presAssocID="{442527D5-A718-4ABE-840F-9A91DF2307D8}" presName="rootText" presStyleLbl="node3" presStyleIdx="5" presStyleCnt="7" custLinFactNeighborX="80802">
        <dgm:presLayoutVars>
          <dgm:chPref val="3"/>
        </dgm:presLayoutVars>
      </dgm:prSet>
      <dgm:spPr/>
      <dgm:t>
        <a:bodyPr/>
        <a:lstStyle/>
        <a:p>
          <a:endParaRPr lang="en-US"/>
        </a:p>
      </dgm:t>
    </dgm:pt>
    <dgm:pt modelId="{84ED1A65-549E-4403-BDBD-3D6C461E136D}" type="pres">
      <dgm:prSet presAssocID="{442527D5-A718-4ABE-840F-9A91DF2307D8}" presName="rootConnector" presStyleLbl="node3" presStyleIdx="5" presStyleCnt="7"/>
      <dgm:spPr/>
      <dgm:t>
        <a:bodyPr/>
        <a:lstStyle/>
        <a:p>
          <a:endParaRPr lang="en-US"/>
        </a:p>
      </dgm:t>
    </dgm:pt>
    <dgm:pt modelId="{14D08E4C-9913-4C2A-A9EB-6C2B954BC4B2}" type="pres">
      <dgm:prSet presAssocID="{442527D5-A718-4ABE-840F-9A91DF2307D8}" presName="hierChild4" presStyleCnt="0"/>
      <dgm:spPr/>
    </dgm:pt>
    <dgm:pt modelId="{901D4D55-E38A-40F9-A6BE-34B2B6792DCF}" type="pres">
      <dgm:prSet presAssocID="{0BC2CE9B-2396-495D-9590-F81AF2AC1F62}" presName="Name37" presStyleLbl="parChTrans1D4" presStyleIdx="23" presStyleCnt="32"/>
      <dgm:spPr/>
      <dgm:t>
        <a:bodyPr/>
        <a:lstStyle/>
        <a:p>
          <a:endParaRPr lang="en-US"/>
        </a:p>
      </dgm:t>
    </dgm:pt>
    <dgm:pt modelId="{46DF6114-7125-4B86-8D46-F0632DA88333}" type="pres">
      <dgm:prSet presAssocID="{4FCBCD1D-27B9-4BCB-9533-573986026C6F}" presName="hierRoot2" presStyleCnt="0">
        <dgm:presLayoutVars>
          <dgm:hierBranch val="init"/>
        </dgm:presLayoutVars>
      </dgm:prSet>
      <dgm:spPr/>
    </dgm:pt>
    <dgm:pt modelId="{B4D31111-7067-48BB-841B-F864F91FD6CC}" type="pres">
      <dgm:prSet presAssocID="{4FCBCD1D-27B9-4BCB-9533-573986026C6F}" presName="rootComposite" presStyleCnt="0"/>
      <dgm:spPr/>
    </dgm:pt>
    <dgm:pt modelId="{BA9E95ED-C242-40CD-9024-D207BD8E1F07}" type="pres">
      <dgm:prSet presAssocID="{4FCBCD1D-27B9-4BCB-9533-573986026C6F}" presName="rootText" presStyleLbl="node4" presStyleIdx="23" presStyleCnt="32" custLinFactNeighborX="80802">
        <dgm:presLayoutVars>
          <dgm:chPref val="3"/>
        </dgm:presLayoutVars>
      </dgm:prSet>
      <dgm:spPr/>
      <dgm:t>
        <a:bodyPr/>
        <a:lstStyle/>
        <a:p>
          <a:endParaRPr lang="en-US"/>
        </a:p>
      </dgm:t>
    </dgm:pt>
    <dgm:pt modelId="{9178A7AC-2FA7-44D0-9838-54A110DD5341}" type="pres">
      <dgm:prSet presAssocID="{4FCBCD1D-27B9-4BCB-9533-573986026C6F}" presName="rootConnector" presStyleLbl="node4" presStyleIdx="23" presStyleCnt="32"/>
      <dgm:spPr/>
      <dgm:t>
        <a:bodyPr/>
        <a:lstStyle/>
        <a:p>
          <a:endParaRPr lang="en-US"/>
        </a:p>
      </dgm:t>
    </dgm:pt>
    <dgm:pt modelId="{454DF0B8-B918-4D58-ACBF-D56B63948D01}" type="pres">
      <dgm:prSet presAssocID="{4FCBCD1D-27B9-4BCB-9533-573986026C6F}" presName="hierChild4" presStyleCnt="0"/>
      <dgm:spPr/>
    </dgm:pt>
    <dgm:pt modelId="{4BB3A25E-6E70-4BC9-A811-34EBD9796964}" type="pres">
      <dgm:prSet presAssocID="{4FCBCD1D-27B9-4BCB-9533-573986026C6F}" presName="hierChild5" presStyleCnt="0"/>
      <dgm:spPr/>
    </dgm:pt>
    <dgm:pt modelId="{A7A06684-1AB8-4EB8-8D63-B47426C5EADF}" type="pres">
      <dgm:prSet presAssocID="{C76B23B3-9CCC-4140-B5FD-CA6E1E7BDD63}" presName="Name37" presStyleLbl="parChTrans1D4" presStyleIdx="24" presStyleCnt="32"/>
      <dgm:spPr/>
      <dgm:t>
        <a:bodyPr/>
        <a:lstStyle/>
        <a:p>
          <a:endParaRPr lang="en-US"/>
        </a:p>
      </dgm:t>
    </dgm:pt>
    <dgm:pt modelId="{D01DEFA3-F754-46EB-B92C-68452FCB4FD2}" type="pres">
      <dgm:prSet presAssocID="{6C920B9A-2E72-4AAA-B059-964FC2012CB6}" presName="hierRoot2" presStyleCnt="0">
        <dgm:presLayoutVars>
          <dgm:hierBranch val="init"/>
        </dgm:presLayoutVars>
      </dgm:prSet>
      <dgm:spPr/>
    </dgm:pt>
    <dgm:pt modelId="{62E4E1D9-3846-4F9C-A002-ADB0F9406D04}" type="pres">
      <dgm:prSet presAssocID="{6C920B9A-2E72-4AAA-B059-964FC2012CB6}" presName="rootComposite" presStyleCnt="0"/>
      <dgm:spPr/>
    </dgm:pt>
    <dgm:pt modelId="{B8A84028-D7BD-4179-B339-E69B7C0B6C4D}" type="pres">
      <dgm:prSet presAssocID="{6C920B9A-2E72-4AAA-B059-964FC2012CB6}" presName="rootText" presStyleLbl="node4" presStyleIdx="24" presStyleCnt="32" custLinFactNeighborX="80802">
        <dgm:presLayoutVars>
          <dgm:chPref val="3"/>
        </dgm:presLayoutVars>
      </dgm:prSet>
      <dgm:spPr/>
      <dgm:t>
        <a:bodyPr/>
        <a:lstStyle/>
        <a:p>
          <a:endParaRPr lang="en-US"/>
        </a:p>
      </dgm:t>
    </dgm:pt>
    <dgm:pt modelId="{36B824D4-CAC0-4EAB-9E19-867F51CCFABC}" type="pres">
      <dgm:prSet presAssocID="{6C920B9A-2E72-4AAA-B059-964FC2012CB6}" presName="rootConnector" presStyleLbl="node4" presStyleIdx="24" presStyleCnt="32"/>
      <dgm:spPr/>
      <dgm:t>
        <a:bodyPr/>
        <a:lstStyle/>
        <a:p>
          <a:endParaRPr lang="en-US"/>
        </a:p>
      </dgm:t>
    </dgm:pt>
    <dgm:pt modelId="{2844C9FC-13C1-4904-84A7-42D6E1817938}" type="pres">
      <dgm:prSet presAssocID="{6C920B9A-2E72-4AAA-B059-964FC2012CB6}" presName="hierChild4" presStyleCnt="0"/>
      <dgm:spPr/>
    </dgm:pt>
    <dgm:pt modelId="{3CD576E7-2B7E-4265-AE5D-1C69BC6E827F}" type="pres">
      <dgm:prSet presAssocID="{6C920B9A-2E72-4AAA-B059-964FC2012CB6}" presName="hierChild5" presStyleCnt="0"/>
      <dgm:spPr/>
    </dgm:pt>
    <dgm:pt modelId="{3926C21B-6968-42A5-B059-2CA5B475D597}" type="pres">
      <dgm:prSet presAssocID="{0DF2D431-BABB-4249-B474-989DAC385C5C}" presName="Name37" presStyleLbl="parChTrans1D4" presStyleIdx="25" presStyleCnt="32"/>
      <dgm:spPr/>
      <dgm:t>
        <a:bodyPr/>
        <a:lstStyle/>
        <a:p>
          <a:endParaRPr lang="en-US"/>
        </a:p>
      </dgm:t>
    </dgm:pt>
    <dgm:pt modelId="{34D7DD77-FE15-4337-A19B-DE614B6577F8}" type="pres">
      <dgm:prSet presAssocID="{7C948031-FB1C-4D44-9B4F-F52236BE3379}" presName="hierRoot2" presStyleCnt="0">
        <dgm:presLayoutVars>
          <dgm:hierBranch val="init"/>
        </dgm:presLayoutVars>
      </dgm:prSet>
      <dgm:spPr/>
    </dgm:pt>
    <dgm:pt modelId="{C5099B4F-49CB-4C8B-ACA4-1C1AE67A5A24}" type="pres">
      <dgm:prSet presAssocID="{7C948031-FB1C-4D44-9B4F-F52236BE3379}" presName="rootComposite" presStyleCnt="0"/>
      <dgm:spPr/>
    </dgm:pt>
    <dgm:pt modelId="{BFCDBD95-2943-4497-A3E6-2497EF807FAD}" type="pres">
      <dgm:prSet presAssocID="{7C948031-FB1C-4D44-9B4F-F52236BE3379}" presName="rootText" presStyleLbl="node4" presStyleIdx="25" presStyleCnt="32" custLinFactNeighborX="80802">
        <dgm:presLayoutVars>
          <dgm:chPref val="3"/>
        </dgm:presLayoutVars>
      </dgm:prSet>
      <dgm:spPr/>
      <dgm:t>
        <a:bodyPr/>
        <a:lstStyle/>
        <a:p>
          <a:endParaRPr lang="en-US"/>
        </a:p>
      </dgm:t>
    </dgm:pt>
    <dgm:pt modelId="{D2F3B378-1D2F-475D-9FC4-E37C5BDBDC2F}" type="pres">
      <dgm:prSet presAssocID="{7C948031-FB1C-4D44-9B4F-F52236BE3379}" presName="rootConnector" presStyleLbl="node4" presStyleIdx="25" presStyleCnt="32"/>
      <dgm:spPr/>
      <dgm:t>
        <a:bodyPr/>
        <a:lstStyle/>
        <a:p>
          <a:endParaRPr lang="en-US"/>
        </a:p>
      </dgm:t>
    </dgm:pt>
    <dgm:pt modelId="{2B2542CA-C479-42AA-B344-375198104D40}" type="pres">
      <dgm:prSet presAssocID="{7C948031-FB1C-4D44-9B4F-F52236BE3379}" presName="hierChild4" presStyleCnt="0"/>
      <dgm:spPr/>
    </dgm:pt>
    <dgm:pt modelId="{BB949E94-D520-40F3-9C8D-19A5E0BD5260}" type="pres">
      <dgm:prSet presAssocID="{7C948031-FB1C-4D44-9B4F-F52236BE3379}" presName="hierChild5" presStyleCnt="0"/>
      <dgm:spPr/>
    </dgm:pt>
    <dgm:pt modelId="{46EE0C8B-7017-4015-93E6-1074A1C212F3}" type="pres">
      <dgm:prSet presAssocID="{D60E2F35-5B0F-46A1-A504-0DF6AB154C58}" presName="Name37" presStyleLbl="parChTrans1D4" presStyleIdx="26" presStyleCnt="32"/>
      <dgm:spPr/>
      <dgm:t>
        <a:bodyPr/>
        <a:lstStyle/>
        <a:p>
          <a:endParaRPr lang="en-US"/>
        </a:p>
      </dgm:t>
    </dgm:pt>
    <dgm:pt modelId="{81148C52-1FB2-4159-8D3F-FEC893F67F4E}" type="pres">
      <dgm:prSet presAssocID="{38CA3FF5-07DC-4E2F-A587-2CB6636E0B6E}" presName="hierRoot2" presStyleCnt="0">
        <dgm:presLayoutVars>
          <dgm:hierBranch val="init"/>
        </dgm:presLayoutVars>
      </dgm:prSet>
      <dgm:spPr/>
    </dgm:pt>
    <dgm:pt modelId="{40FF65A3-62AE-47BF-8467-722B96501B3C}" type="pres">
      <dgm:prSet presAssocID="{38CA3FF5-07DC-4E2F-A587-2CB6636E0B6E}" presName="rootComposite" presStyleCnt="0"/>
      <dgm:spPr/>
    </dgm:pt>
    <dgm:pt modelId="{5ACA82D8-4062-4B83-95A9-1CE176E9BB30}" type="pres">
      <dgm:prSet presAssocID="{38CA3FF5-07DC-4E2F-A587-2CB6636E0B6E}" presName="rootText" presStyleLbl="node4" presStyleIdx="26" presStyleCnt="32" custLinFactNeighborX="80802">
        <dgm:presLayoutVars>
          <dgm:chPref val="3"/>
        </dgm:presLayoutVars>
      </dgm:prSet>
      <dgm:spPr/>
      <dgm:t>
        <a:bodyPr/>
        <a:lstStyle/>
        <a:p>
          <a:endParaRPr lang="en-US"/>
        </a:p>
      </dgm:t>
    </dgm:pt>
    <dgm:pt modelId="{C6EFA199-3524-48BC-BECD-A5B9AEE88E03}" type="pres">
      <dgm:prSet presAssocID="{38CA3FF5-07DC-4E2F-A587-2CB6636E0B6E}" presName="rootConnector" presStyleLbl="node4" presStyleIdx="26" presStyleCnt="32"/>
      <dgm:spPr/>
      <dgm:t>
        <a:bodyPr/>
        <a:lstStyle/>
        <a:p>
          <a:endParaRPr lang="en-US"/>
        </a:p>
      </dgm:t>
    </dgm:pt>
    <dgm:pt modelId="{A2340E2C-9C9F-468A-96D1-FC71444C1AFB}" type="pres">
      <dgm:prSet presAssocID="{38CA3FF5-07DC-4E2F-A587-2CB6636E0B6E}" presName="hierChild4" presStyleCnt="0"/>
      <dgm:spPr/>
    </dgm:pt>
    <dgm:pt modelId="{336FCA7E-142F-491C-B19F-6B71D183CA7A}" type="pres">
      <dgm:prSet presAssocID="{38CA3FF5-07DC-4E2F-A587-2CB6636E0B6E}" presName="hierChild5" presStyleCnt="0"/>
      <dgm:spPr/>
    </dgm:pt>
    <dgm:pt modelId="{2E48B369-7E99-4046-8481-EF89EE774397}" type="pres">
      <dgm:prSet presAssocID="{70D48C93-8345-483E-8D84-D798D3DF2BA8}" presName="Name37" presStyleLbl="parChTrans1D4" presStyleIdx="27" presStyleCnt="32"/>
      <dgm:spPr/>
      <dgm:t>
        <a:bodyPr/>
        <a:lstStyle/>
        <a:p>
          <a:endParaRPr lang="en-US"/>
        </a:p>
      </dgm:t>
    </dgm:pt>
    <dgm:pt modelId="{0B7E8D93-2E17-4A2A-8326-44F23E987E43}" type="pres">
      <dgm:prSet presAssocID="{E22BEC5E-6702-49B9-AB86-6619B7D99DD8}" presName="hierRoot2" presStyleCnt="0">
        <dgm:presLayoutVars>
          <dgm:hierBranch val="init"/>
        </dgm:presLayoutVars>
      </dgm:prSet>
      <dgm:spPr/>
    </dgm:pt>
    <dgm:pt modelId="{E1D6DFB1-4569-4DD0-9C56-4A6B208AD500}" type="pres">
      <dgm:prSet presAssocID="{E22BEC5E-6702-49B9-AB86-6619B7D99DD8}" presName="rootComposite" presStyleCnt="0"/>
      <dgm:spPr/>
    </dgm:pt>
    <dgm:pt modelId="{54FB0193-A45C-48D3-88C4-D6136A9C3436}" type="pres">
      <dgm:prSet presAssocID="{E22BEC5E-6702-49B9-AB86-6619B7D99DD8}" presName="rootText" presStyleLbl="node4" presStyleIdx="27" presStyleCnt="32" custLinFactNeighborX="80802">
        <dgm:presLayoutVars>
          <dgm:chPref val="3"/>
        </dgm:presLayoutVars>
      </dgm:prSet>
      <dgm:spPr/>
      <dgm:t>
        <a:bodyPr/>
        <a:lstStyle/>
        <a:p>
          <a:endParaRPr lang="en-US"/>
        </a:p>
      </dgm:t>
    </dgm:pt>
    <dgm:pt modelId="{A0601998-8B84-4469-844A-73916DDB2197}" type="pres">
      <dgm:prSet presAssocID="{E22BEC5E-6702-49B9-AB86-6619B7D99DD8}" presName="rootConnector" presStyleLbl="node4" presStyleIdx="27" presStyleCnt="32"/>
      <dgm:spPr/>
      <dgm:t>
        <a:bodyPr/>
        <a:lstStyle/>
        <a:p>
          <a:endParaRPr lang="en-US"/>
        </a:p>
      </dgm:t>
    </dgm:pt>
    <dgm:pt modelId="{55931BD4-826B-4A40-8BC3-9F80DD430A81}" type="pres">
      <dgm:prSet presAssocID="{E22BEC5E-6702-49B9-AB86-6619B7D99DD8}" presName="hierChild4" presStyleCnt="0"/>
      <dgm:spPr/>
    </dgm:pt>
    <dgm:pt modelId="{2EF96AB5-E3A7-4C94-A815-0C47C94919CD}" type="pres">
      <dgm:prSet presAssocID="{E22BEC5E-6702-49B9-AB86-6619B7D99DD8}" presName="hierChild5" presStyleCnt="0"/>
      <dgm:spPr/>
    </dgm:pt>
    <dgm:pt modelId="{9B22C3B2-E6E6-4573-992B-9B36DD4CFA8C}" type="pres">
      <dgm:prSet presAssocID="{48E54BAE-42A3-42FD-8AA9-FA51B0B8E5DE}" presName="Name37" presStyleLbl="parChTrans1D4" presStyleIdx="28" presStyleCnt="32"/>
      <dgm:spPr/>
      <dgm:t>
        <a:bodyPr/>
        <a:lstStyle/>
        <a:p>
          <a:endParaRPr lang="en-US"/>
        </a:p>
      </dgm:t>
    </dgm:pt>
    <dgm:pt modelId="{14BA7D5D-26E2-4134-BED9-1E4CC1E4391B}" type="pres">
      <dgm:prSet presAssocID="{DC287A6D-A675-49B9-A91B-99E085FEE63D}" presName="hierRoot2" presStyleCnt="0">
        <dgm:presLayoutVars>
          <dgm:hierBranch val="init"/>
        </dgm:presLayoutVars>
      </dgm:prSet>
      <dgm:spPr/>
    </dgm:pt>
    <dgm:pt modelId="{BD93BD59-F347-4CF0-9851-068E568B9475}" type="pres">
      <dgm:prSet presAssocID="{DC287A6D-A675-49B9-A91B-99E085FEE63D}" presName="rootComposite" presStyleCnt="0"/>
      <dgm:spPr/>
    </dgm:pt>
    <dgm:pt modelId="{7D862530-4D4B-4E52-8E98-CAF42DCD5FD0}" type="pres">
      <dgm:prSet presAssocID="{DC287A6D-A675-49B9-A91B-99E085FEE63D}" presName="rootText" presStyleLbl="node4" presStyleIdx="28" presStyleCnt="32" custLinFactNeighborX="80802">
        <dgm:presLayoutVars>
          <dgm:chPref val="3"/>
        </dgm:presLayoutVars>
      </dgm:prSet>
      <dgm:spPr/>
      <dgm:t>
        <a:bodyPr/>
        <a:lstStyle/>
        <a:p>
          <a:endParaRPr lang="en-US"/>
        </a:p>
      </dgm:t>
    </dgm:pt>
    <dgm:pt modelId="{D4DE66E7-D335-4690-8D17-1333B9018D88}" type="pres">
      <dgm:prSet presAssocID="{DC287A6D-A675-49B9-A91B-99E085FEE63D}" presName="rootConnector" presStyleLbl="node4" presStyleIdx="28" presStyleCnt="32"/>
      <dgm:spPr/>
      <dgm:t>
        <a:bodyPr/>
        <a:lstStyle/>
        <a:p>
          <a:endParaRPr lang="en-US"/>
        </a:p>
      </dgm:t>
    </dgm:pt>
    <dgm:pt modelId="{420786FF-CEB9-4FF0-8472-2636860C412D}" type="pres">
      <dgm:prSet presAssocID="{DC287A6D-A675-49B9-A91B-99E085FEE63D}" presName="hierChild4" presStyleCnt="0"/>
      <dgm:spPr/>
    </dgm:pt>
    <dgm:pt modelId="{BD9EC8A6-88F1-4AD9-B611-F0781A21FF58}" type="pres">
      <dgm:prSet presAssocID="{DC287A6D-A675-49B9-A91B-99E085FEE63D}" presName="hierChild5" presStyleCnt="0"/>
      <dgm:spPr/>
    </dgm:pt>
    <dgm:pt modelId="{0DA26D1B-A107-4F57-B6CF-C3999FE54C28}" type="pres">
      <dgm:prSet presAssocID="{442527D5-A718-4ABE-840F-9A91DF2307D8}" presName="hierChild5" presStyleCnt="0"/>
      <dgm:spPr/>
    </dgm:pt>
    <dgm:pt modelId="{D49D12EC-02E8-44D0-8997-4DC6DEF4C9B9}" type="pres">
      <dgm:prSet presAssocID="{B8A01620-B533-4223-9847-C759D9E0B2C6}" presName="Name37" presStyleLbl="parChTrans1D3" presStyleIdx="6" presStyleCnt="7"/>
      <dgm:spPr/>
      <dgm:t>
        <a:bodyPr/>
        <a:lstStyle/>
        <a:p>
          <a:endParaRPr lang="en-US"/>
        </a:p>
      </dgm:t>
    </dgm:pt>
    <dgm:pt modelId="{3D9A9EF5-0A43-41F2-BE1D-3CE5E7C01397}" type="pres">
      <dgm:prSet presAssocID="{4C8A5968-D948-4812-92A9-FCF195EDA4C9}" presName="hierRoot2" presStyleCnt="0">
        <dgm:presLayoutVars>
          <dgm:hierBranch val="init"/>
        </dgm:presLayoutVars>
      </dgm:prSet>
      <dgm:spPr/>
    </dgm:pt>
    <dgm:pt modelId="{9403DBA5-A9B4-4B87-8724-EB3AEB2335D9}" type="pres">
      <dgm:prSet presAssocID="{4C8A5968-D948-4812-92A9-FCF195EDA4C9}" presName="rootComposite" presStyleCnt="0"/>
      <dgm:spPr/>
    </dgm:pt>
    <dgm:pt modelId="{670928D7-056A-4E7D-97BC-815BF1CD58B6}" type="pres">
      <dgm:prSet presAssocID="{4C8A5968-D948-4812-92A9-FCF195EDA4C9}" presName="rootText" presStyleLbl="node3" presStyleIdx="6" presStyleCnt="7" custLinFactNeighborX="80802">
        <dgm:presLayoutVars>
          <dgm:chPref val="3"/>
        </dgm:presLayoutVars>
      </dgm:prSet>
      <dgm:spPr/>
      <dgm:t>
        <a:bodyPr/>
        <a:lstStyle/>
        <a:p>
          <a:endParaRPr lang="en-US"/>
        </a:p>
      </dgm:t>
    </dgm:pt>
    <dgm:pt modelId="{6203ADAC-C05E-4A23-8DC9-F25EA7BA05FC}" type="pres">
      <dgm:prSet presAssocID="{4C8A5968-D948-4812-92A9-FCF195EDA4C9}" presName="rootConnector" presStyleLbl="node3" presStyleIdx="6" presStyleCnt="7"/>
      <dgm:spPr/>
      <dgm:t>
        <a:bodyPr/>
        <a:lstStyle/>
        <a:p>
          <a:endParaRPr lang="en-US"/>
        </a:p>
      </dgm:t>
    </dgm:pt>
    <dgm:pt modelId="{19A4368D-9D2A-4FFA-9A8D-1FA906E8C428}" type="pres">
      <dgm:prSet presAssocID="{4C8A5968-D948-4812-92A9-FCF195EDA4C9}" presName="hierChild4" presStyleCnt="0"/>
      <dgm:spPr/>
    </dgm:pt>
    <dgm:pt modelId="{5406F704-A55F-475D-8963-0C7F722ADADB}" type="pres">
      <dgm:prSet presAssocID="{F6D8EE97-4F89-402A-BDFA-09A09BA4F801}" presName="Name37" presStyleLbl="parChTrans1D4" presStyleIdx="29" presStyleCnt="32"/>
      <dgm:spPr/>
      <dgm:t>
        <a:bodyPr/>
        <a:lstStyle/>
        <a:p>
          <a:endParaRPr lang="en-US"/>
        </a:p>
      </dgm:t>
    </dgm:pt>
    <dgm:pt modelId="{6AAE3A88-F7B8-49CA-BFF5-0740B5C8A272}" type="pres">
      <dgm:prSet presAssocID="{8AA3C59D-3E7C-4A19-AEDC-87579296F317}" presName="hierRoot2" presStyleCnt="0">
        <dgm:presLayoutVars>
          <dgm:hierBranch val="init"/>
        </dgm:presLayoutVars>
      </dgm:prSet>
      <dgm:spPr/>
    </dgm:pt>
    <dgm:pt modelId="{62B0C2FF-AC54-4AFD-A675-FF0D9A0B0BF9}" type="pres">
      <dgm:prSet presAssocID="{8AA3C59D-3E7C-4A19-AEDC-87579296F317}" presName="rootComposite" presStyleCnt="0"/>
      <dgm:spPr/>
    </dgm:pt>
    <dgm:pt modelId="{D5583570-615C-412A-9BF0-DACF7C411213}" type="pres">
      <dgm:prSet presAssocID="{8AA3C59D-3E7C-4A19-AEDC-87579296F317}" presName="rootText" presStyleLbl="node4" presStyleIdx="29" presStyleCnt="32" custLinFactNeighborX="80802">
        <dgm:presLayoutVars>
          <dgm:chPref val="3"/>
        </dgm:presLayoutVars>
      </dgm:prSet>
      <dgm:spPr/>
      <dgm:t>
        <a:bodyPr/>
        <a:lstStyle/>
        <a:p>
          <a:endParaRPr lang="en-US"/>
        </a:p>
      </dgm:t>
    </dgm:pt>
    <dgm:pt modelId="{854C5496-5B35-4B09-82DD-0307AB18FA54}" type="pres">
      <dgm:prSet presAssocID="{8AA3C59D-3E7C-4A19-AEDC-87579296F317}" presName="rootConnector" presStyleLbl="node4" presStyleIdx="29" presStyleCnt="32"/>
      <dgm:spPr/>
      <dgm:t>
        <a:bodyPr/>
        <a:lstStyle/>
        <a:p>
          <a:endParaRPr lang="en-US"/>
        </a:p>
      </dgm:t>
    </dgm:pt>
    <dgm:pt modelId="{0AF48C67-53E4-4E69-A848-8D0001CAF0E6}" type="pres">
      <dgm:prSet presAssocID="{8AA3C59D-3E7C-4A19-AEDC-87579296F317}" presName="hierChild4" presStyleCnt="0"/>
      <dgm:spPr/>
    </dgm:pt>
    <dgm:pt modelId="{72DC85EF-CA46-4277-A667-2F52BC4E6EF3}" type="pres">
      <dgm:prSet presAssocID="{8AA3C59D-3E7C-4A19-AEDC-87579296F317}" presName="hierChild5" presStyleCnt="0"/>
      <dgm:spPr/>
    </dgm:pt>
    <dgm:pt modelId="{E1BAA757-4CFC-44B0-8326-85775BF1FDD6}" type="pres">
      <dgm:prSet presAssocID="{841528C1-6E08-4E79-89B3-D2AC406D2154}" presName="Name37" presStyleLbl="parChTrans1D4" presStyleIdx="30" presStyleCnt="32"/>
      <dgm:spPr/>
      <dgm:t>
        <a:bodyPr/>
        <a:lstStyle/>
        <a:p>
          <a:endParaRPr lang="en-US"/>
        </a:p>
      </dgm:t>
    </dgm:pt>
    <dgm:pt modelId="{C778CF4D-FD67-437B-A3F2-4DECBB06B395}" type="pres">
      <dgm:prSet presAssocID="{5160C448-619C-468A-AE93-CD76C2FCFEBF}" presName="hierRoot2" presStyleCnt="0">
        <dgm:presLayoutVars>
          <dgm:hierBranch val="init"/>
        </dgm:presLayoutVars>
      </dgm:prSet>
      <dgm:spPr/>
    </dgm:pt>
    <dgm:pt modelId="{BFB16BD2-FEE9-4358-B18A-ED562A1D3CBB}" type="pres">
      <dgm:prSet presAssocID="{5160C448-619C-468A-AE93-CD76C2FCFEBF}" presName="rootComposite" presStyleCnt="0"/>
      <dgm:spPr/>
    </dgm:pt>
    <dgm:pt modelId="{E750FFBC-0CB4-46D6-8A96-9F9503B60850}" type="pres">
      <dgm:prSet presAssocID="{5160C448-619C-468A-AE93-CD76C2FCFEBF}" presName="rootText" presStyleLbl="node4" presStyleIdx="30" presStyleCnt="32" custLinFactNeighborX="80802">
        <dgm:presLayoutVars>
          <dgm:chPref val="3"/>
        </dgm:presLayoutVars>
      </dgm:prSet>
      <dgm:spPr/>
      <dgm:t>
        <a:bodyPr/>
        <a:lstStyle/>
        <a:p>
          <a:endParaRPr lang="en-US"/>
        </a:p>
      </dgm:t>
    </dgm:pt>
    <dgm:pt modelId="{23767848-9B03-4A7D-B355-BC95A5094410}" type="pres">
      <dgm:prSet presAssocID="{5160C448-619C-468A-AE93-CD76C2FCFEBF}" presName="rootConnector" presStyleLbl="node4" presStyleIdx="30" presStyleCnt="32"/>
      <dgm:spPr/>
      <dgm:t>
        <a:bodyPr/>
        <a:lstStyle/>
        <a:p>
          <a:endParaRPr lang="en-US"/>
        </a:p>
      </dgm:t>
    </dgm:pt>
    <dgm:pt modelId="{AEBE2FB4-6C9C-4132-BC8F-4C9A33D794AF}" type="pres">
      <dgm:prSet presAssocID="{5160C448-619C-468A-AE93-CD76C2FCFEBF}" presName="hierChild4" presStyleCnt="0"/>
      <dgm:spPr/>
    </dgm:pt>
    <dgm:pt modelId="{3D68FCB8-EFE8-4685-B50A-BA90156CDC43}" type="pres">
      <dgm:prSet presAssocID="{5160C448-619C-468A-AE93-CD76C2FCFEBF}" presName="hierChild5" presStyleCnt="0"/>
      <dgm:spPr/>
    </dgm:pt>
    <dgm:pt modelId="{6DA0C0A8-0D87-4706-8650-EDE6BECCB8F7}" type="pres">
      <dgm:prSet presAssocID="{4D6FBB3D-AA8A-40E4-8EC7-A36DD7C4C50C}" presName="Name37" presStyleLbl="parChTrans1D4" presStyleIdx="31" presStyleCnt="32"/>
      <dgm:spPr/>
      <dgm:t>
        <a:bodyPr/>
        <a:lstStyle/>
        <a:p>
          <a:endParaRPr lang="en-US"/>
        </a:p>
      </dgm:t>
    </dgm:pt>
    <dgm:pt modelId="{7D879118-97AD-4664-9B5E-5A4EBB947627}" type="pres">
      <dgm:prSet presAssocID="{BC76A859-EDD9-4B21-A480-B876E8698A3F}" presName="hierRoot2" presStyleCnt="0">
        <dgm:presLayoutVars>
          <dgm:hierBranch val="init"/>
        </dgm:presLayoutVars>
      </dgm:prSet>
      <dgm:spPr/>
    </dgm:pt>
    <dgm:pt modelId="{7503F5C0-58FB-4C57-A434-D883E0FAD49D}" type="pres">
      <dgm:prSet presAssocID="{BC76A859-EDD9-4B21-A480-B876E8698A3F}" presName="rootComposite" presStyleCnt="0"/>
      <dgm:spPr/>
    </dgm:pt>
    <dgm:pt modelId="{16BBA5DB-CCF4-43A2-9574-13E74F8E402F}" type="pres">
      <dgm:prSet presAssocID="{BC76A859-EDD9-4B21-A480-B876E8698A3F}" presName="rootText" presStyleLbl="node4" presStyleIdx="31" presStyleCnt="32" custLinFactNeighborX="80802">
        <dgm:presLayoutVars>
          <dgm:chPref val="3"/>
        </dgm:presLayoutVars>
      </dgm:prSet>
      <dgm:spPr/>
      <dgm:t>
        <a:bodyPr/>
        <a:lstStyle/>
        <a:p>
          <a:endParaRPr lang="en-US"/>
        </a:p>
      </dgm:t>
    </dgm:pt>
    <dgm:pt modelId="{A6EB1A97-88CB-483D-B2F5-7C5123238A50}" type="pres">
      <dgm:prSet presAssocID="{BC76A859-EDD9-4B21-A480-B876E8698A3F}" presName="rootConnector" presStyleLbl="node4" presStyleIdx="31" presStyleCnt="32"/>
      <dgm:spPr/>
      <dgm:t>
        <a:bodyPr/>
        <a:lstStyle/>
        <a:p>
          <a:endParaRPr lang="en-US"/>
        </a:p>
      </dgm:t>
    </dgm:pt>
    <dgm:pt modelId="{F6870C17-62ED-446D-BEA6-909E41FF3E9D}" type="pres">
      <dgm:prSet presAssocID="{BC76A859-EDD9-4B21-A480-B876E8698A3F}" presName="hierChild4" presStyleCnt="0"/>
      <dgm:spPr/>
    </dgm:pt>
    <dgm:pt modelId="{2354365F-6609-4646-A365-76FE701E959E}" type="pres">
      <dgm:prSet presAssocID="{BC76A859-EDD9-4B21-A480-B876E8698A3F}" presName="hierChild5" presStyleCnt="0"/>
      <dgm:spPr/>
    </dgm:pt>
    <dgm:pt modelId="{D5455D96-ABD6-4E55-85DC-B6C6F4972B5E}" type="pres">
      <dgm:prSet presAssocID="{4C8A5968-D948-4812-92A9-FCF195EDA4C9}" presName="hierChild5" presStyleCnt="0"/>
      <dgm:spPr/>
    </dgm:pt>
    <dgm:pt modelId="{F686055A-5DB3-478F-8C6D-91E49245CDA1}" type="pres">
      <dgm:prSet presAssocID="{C50C3442-BE75-47E4-A3C9-47C1AB2B9F96}" presName="hierChild5" presStyleCnt="0"/>
      <dgm:spPr/>
    </dgm:pt>
    <dgm:pt modelId="{B092C111-9E85-4E76-B505-EF1977FB290A}" type="pres">
      <dgm:prSet presAssocID="{0A411B0D-1C6C-4D39-B3F5-178637983210}" presName="hierChild3" presStyleCnt="0"/>
      <dgm:spPr/>
    </dgm:pt>
  </dgm:ptLst>
  <dgm:cxnLst>
    <dgm:cxn modelId="{7567D55E-466D-439E-99E4-9917683E335D}" type="presOf" srcId="{C50C3442-BE75-47E4-A3C9-47C1AB2B9F96}" destId="{195883CC-0F8A-4779-81FF-010AED729CB5}" srcOrd="0" destOrd="0" presId="urn:microsoft.com/office/officeart/2005/8/layout/orgChart1"/>
    <dgm:cxn modelId="{49B7C0FD-8A5E-400A-B769-DFA932A2EFAA}" type="presOf" srcId="{442527D5-A718-4ABE-840F-9A91DF2307D8}" destId="{84ED1A65-549E-4403-BDBD-3D6C461E136D}" srcOrd="1" destOrd="0" presId="urn:microsoft.com/office/officeart/2005/8/layout/orgChart1"/>
    <dgm:cxn modelId="{EE60145D-A54A-4A00-A94A-A2F623FF5A11}" type="presOf" srcId="{6CF62B8F-3736-40FD-92D8-D173E4856AA2}" destId="{AC523408-8FCD-4D90-9BEC-98625379167A}" srcOrd="1" destOrd="0" presId="urn:microsoft.com/office/officeart/2005/8/layout/orgChart1"/>
    <dgm:cxn modelId="{9FFDD32B-ABF0-4E59-BF8B-CB0C6E77C22F}" type="presOf" srcId="{0E08F392-3486-43EF-A179-E67438A9031D}" destId="{FBB3CCA9-4E79-47F6-85A5-53DE0FE36C9E}" srcOrd="0" destOrd="0" presId="urn:microsoft.com/office/officeart/2005/8/layout/orgChart1"/>
    <dgm:cxn modelId="{6245481F-9613-4369-BA4D-3E05BC02E1EC}" type="presOf" srcId="{83C1B46F-9A40-4A31-8513-A7150C9CDA02}" destId="{04B8B164-A104-4263-9A9F-2433D3095D6A}" srcOrd="0" destOrd="0" presId="urn:microsoft.com/office/officeart/2005/8/layout/orgChart1"/>
    <dgm:cxn modelId="{FA73226D-2A93-47CC-A7CD-AC61CE9B0058}" type="presOf" srcId="{919A5530-8324-41E0-AE9D-397C174E92D8}" destId="{198587C1-CFE2-49BB-8DBA-4BEF4E3803A4}" srcOrd="1" destOrd="0" presId="urn:microsoft.com/office/officeart/2005/8/layout/orgChart1"/>
    <dgm:cxn modelId="{2AC92F20-E33D-41CF-8841-A253448FD613}" type="presOf" srcId="{4D6FBB3D-AA8A-40E4-8EC7-A36DD7C4C50C}" destId="{6DA0C0A8-0D87-4706-8650-EDE6BECCB8F7}" srcOrd="0" destOrd="0" presId="urn:microsoft.com/office/officeart/2005/8/layout/orgChart1"/>
    <dgm:cxn modelId="{BFDD64A0-2473-4A8C-8B84-765AB6C3F0E8}" type="presOf" srcId="{A87AB525-F46E-4A07-A1A4-2D71C6B104F0}" destId="{BECC627D-E7F7-4E74-AC6D-18BDE9705E31}" srcOrd="1" destOrd="0" presId="urn:microsoft.com/office/officeart/2005/8/layout/orgChart1"/>
    <dgm:cxn modelId="{C460121A-B031-42F1-9648-B1A7D6991F19}" srcId="{442527D5-A718-4ABE-840F-9A91DF2307D8}" destId="{DC287A6D-A675-49B9-A91B-99E085FEE63D}" srcOrd="5" destOrd="0" parTransId="{48E54BAE-42A3-42FD-8AA9-FA51B0B8E5DE}" sibTransId="{7749C5A5-EA52-43DE-8664-B10584D3CD90}"/>
    <dgm:cxn modelId="{783F0D34-A51D-40A3-A0DA-9FDE2FDAB652}" srcId="{442527D5-A718-4ABE-840F-9A91DF2307D8}" destId="{4FCBCD1D-27B9-4BCB-9533-573986026C6F}" srcOrd="0" destOrd="0" parTransId="{0BC2CE9B-2396-495D-9590-F81AF2AC1F62}" sibTransId="{B4EEF906-EFE9-48F5-BE7A-2E7E7DAE94B6}"/>
    <dgm:cxn modelId="{BAE28DBE-B911-454F-95B1-0837F2A28DD8}" type="presOf" srcId="{6F4CDB80-6DA5-4945-A2C5-47793A8B620A}" destId="{2A536473-C14E-423C-9C6D-E88F86E2AD6F}" srcOrd="0" destOrd="0" presId="urn:microsoft.com/office/officeart/2005/8/layout/orgChart1"/>
    <dgm:cxn modelId="{882F1530-C92A-4594-828D-2E33FAEB1CB4}" type="presOf" srcId="{C76B23B3-9CCC-4140-B5FD-CA6E1E7BDD63}" destId="{A7A06684-1AB8-4EB8-8D63-B47426C5EADF}" srcOrd="0" destOrd="0" presId="urn:microsoft.com/office/officeart/2005/8/layout/orgChart1"/>
    <dgm:cxn modelId="{B070864F-F60B-4492-88D4-8B6845490666}" type="presOf" srcId="{E6F211DB-15D9-4CC2-9055-477C5B135960}" destId="{09A7DBA7-FDA8-4099-9828-6FC8E2C465D1}" srcOrd="0" destOrd="0" presId="urn:microsoft.com/office/officeart/2005/8/layout/orgChart1"/>
    <dgm:cxn modelId="{CEE00EC3-E1A9-4832-A3E7-344E502E3389}" type="presOf" srcId="{36862BD0-EAEA-40BD-B90F-92E4F2986E33}" destId="{5D20A0ED-1355-40A7-A02B-5D39912D8483}" srcOrd="1" destOrd="0" presId="urn:microsoft.com/office/officeart/2005/8/layout/orgChart1"/>
    <dgm:cxn modelId="{DFF7BF89-A5E0-4820-A3BB-9DF10404F454}" srcId="{B7764B90-3C5F-42D7-A4EF-1B9AF001D843}" destId="{2849149F-7FE2-4059-AEFB-D5DFABAFA017}" srcOrd="5" destOrd="0" parTransId="{A4DE3403-E474-4037-9E12-8368F0C15659}" sibTransId="{D0045F8A-FEB0-44B7-9AB3-2D0C2D3B6CEA}"/>
    <dgm:cxn modelId="{F1489DE4-791E-421D-AB3F-E4EEB4098A8A}" type="presOf" srcId="{2849149F-7FE2-4059-AEFB-D5DFABAFA017}" destId="{BEFA7295-1264-4BE7-82EF-63C533404AE3}" srcOrd="0" destOrd="0" presId="urn:microsoft.com/office/officeart/2005/8/layout/orgChart1"/>
    <dgm:cxn modelId="{97BDB316-D43E-4F97-9E7A-80485D466A65}" srcId="{C50C3442-BE75-47E4-A3C9-47C1AB2B9F96}" destId="{442527D5-A718-4ABE-840F-9A91DF2307D8}" srcOrd="0" destOrd="0" parTransId="{D8D5BF96-8656-488D-AE5A-BA91B8E0C548}" sibTransId="{34136E80-CF7D-4656-AB6E-650B72F7A185}"/>
    <dgm:cxn modelId="{FB7EBEAB-968A-4556-8D01-1A426A8C66C7}" srcId="{46E6DE1D-4F42-4B03-B360-7D83FCBCCB71}" destId="{F3B2E1A4-C393-44CB-8535-F4084FC34708}" srcOrd="2" destOrd="0" parTransId="{862BAB37-260A-4556-9D60-4CB29E8F33EE}" sibTransId="{6D035DE6-9CE8-496C-85A8-AD269776175F}"/>
    <dgm:cxn modelId="{E13291AD-4E68-411A-AC6E-B70BEC5717EF}" srcId="{F3B2E1A4-C393-44CB-8535-F4084FC34708}" destId="{88078499-FAC2-49FA-82AD-9E1F028C442E}" srcOrd="1" destOrd="0" parTransId="{698542ED-0950-4660-93C0-D726DA0CBFF4}" sibTransId="{06D7F5EE-486B-4F49-904F-286B59CCEF57}"/>
    <dgm:cxn modelId="{2204BEF6-E862-4E34-BC74-3FB2112A1816}" type="presOf" srcId="{205262DA-DB79-4672-ABBB-02F2D30585D7}" destId="{5E183935-1354-49CF-94FB-E4C74341EDEC}" srcOrd="0" destOrd="0" presId="urn:microsoft.com/office/officeart/2005/8/layout/orgChart1"/>
    <dgm:cxn modelId="{0A5E1AF4-F90F-41EF-8C5F-6BB80E5AF390}" srcId="{919A5530-8324-41E0-AE9D-397C174E92D8}" destId="{83C1B46F-9A40-4A31-8513-A7150C9CDA02}" srcOrd="5" destOrd="0" parTransId="{21A9C8AE-84E9-407C-B0EA-0FAFA353E443}" sibTransId="{17E3CDDE-CC34-4CA1-AF9E-EA631AF4791B}"/>
    <dgm:cxn modelId="{D0BF1D72-FD1E-43FD-8504-B776E42389F6}" srcId="{4388DD62-2868-40F1-A4C1-12D30460C26B}" destId="{15139DF5-5371-4990-BC6B-5938D7954944}" srcOrd="4" destOrd="0" parTransId="{6F4CDB80-6DA5-4945-A2C5-47793A8B620A}" sibTransId="{2E41FA18-6611-4E2A-BDFA-A94DF07A9A23}"/>
    <dgm:cxn modelId="{F28BA015-A947-4443-8FB3-FA2073F361CC}" type="presOf" srcId="{41767293-132D-4D89-9E3E-2012500BA0B9}" destId="{97D79CE3-A02B-4BB0-93D6-58B9F0B03F6B}" srcOrd="0" destOrd="0" presId="urn:microsoft.com/office/officeart/2005/8/layout/orgChart1"/>
    <dgm:cxn modelId="{D68C52C8-3F31-450C-B74F-8E31339042A1}" type="presOf" srcId="{F3B2E1A4-C393-44CB-8535-F4084FC34708}" destId="{D6710CA8-D089-4B2B-A91B-BA475CC1BDC8}" srcOrd="1" destOrd="0" presId="urn:microsoft.com/office/officeart/2005/8/layout/orgChart1"/>
    <dgm:cxn modelId="{56895109-1524-452C-9F06-4CF97D7F0878}" type="presOf" srcId="{4FCBCD1D-27B9-4BCB-9533-573986026C6F}" destId="{BA9E95ED-C242-40CD-9024-D207BD8E1F07}" srcOrd="0" destOrd="0" presId="urn:microsoft.com/office/officeart/2005/8/layout/orgChart1"/>
    <dgm:cxn modelId="{447EA6A7-06B3-4B1D-AD94-7FCDDB68B891}" type="presOf" srcId="{8AA3C59D-3E7C-4A19-AEDC-87579296F317}" destId="{D5583570-615C-412A-9BF0-DACF7C411213}" srcOrd="0" destOrd="0" presId="urn:microsoft.com/office/officeart/2005/8/layout/orgChart1"/>
    <dgm:cxn modelId="{C27D040A-5159-4389-B981-3D78D1180DF5}" type="presOf" srcId="{3A526237-0AA4-4955-9503-FCAB4A53432D}" destId="{AF1A95D7-30B1-4968-8ECE-802CB8D2FBB8}" srcOrd="0" destOrd="0" presId="urn:microsoft.com/office/officeart/2005/8/layout/orgChart1"/>
    <dgm:cxn modelId="{A03098B0-F743-4953-BA57-3FBA43BEB360}" srcId="{4C8A5968-D948-4812-92A9-FCF195EDA4C9}" destId="{5160C448-619C-468A-AE93-CD76C2FCFEBF}" srcOrd="1" destOrd="0" parTransId="{841528C1-6E08-4E79-89B3-D2AC406D2154}" sibTransId="{93AD63F5-0DD4-4FC0-A8CF-912D0AAA2BDA}"/>
    <dgm:cxn modelId="{413131E2-9236-47D3-853F-DFE6CAF62066}" type="presOf" srcId="{443DAAFF-C04A-4824-917A-99F18D8BE587}" destId="{EF000637-F89E-4B57-BEFA-BD1256199B13}" srcOrd="0" destOrd="0" presId="urn:microsoft.com/office/officeart/2005/8/layout/orgChart1"/>
    <dgm:cxn modelId="{2DAB54F3-49CF-4EBA-ADF4-5126409272A2}" type="presOf" srcId="{4FCBCD1D-27B9-4BCB-9533-573986026C6F}" destId="{9178A7AC-2FA7-44D0-9838-54A110DD5341}" srcOrd="1" destOrd="0" presId="urn:microsoft.com/office/officeart/2005/8/layout/orgChart1"/>
    <dgm:cxn modelId="{A99EB7DD-7AAC-48D5-8F4B-1A641E687DC8}" type="presOf" srcId="{FFD41EEA-FEB7-4DBC-9C9A-AD288ECBF1B5}" destId="{9E082F8C-7A58-4487-9AC4-A091AFEE0435}" srcOrd="1" destOrd="0" presId="urn:microsoft.com/office/officeart/2005/8/layout/orgChart1"/>
    <dgm:cxn modelId="{1451B572-F72F-4C40-AA4B-2105ACDAB679}" type="presOf" srcId="{D50AF77E-8CFB-44D1-A2BC-6993B13E4DD8}" destId="{A23DAFC2-E811-4559-AD10-65CC88F71CE8}" srcOrd="0" destOrd="0" presId="urn:microsoft.com/office/officeart/2005/8/layout/orgChart1"/>
    <dgm:cxn modelId="{DC8E9EE9-DC06-496F-9146-531D68924F31}" type="presOf" srcId="{6CF62B8F-3736-40FD-92D8-D173E4856AA2}" destId="{3F084D05-B280-4A2F-8FDF-3A6B2CC6B606}" srcOrd="0" destOrd="0" presId="urn:microsoft.com/office/officeart/2005/8/layout/orgChart1"/>
    <dgm:cxn modelId="{B1194F54-EC1E-4AF6-8EB4-39455C47C491}" type="presOf" srcId="{5160C448-619C-468A-AE93-CD76C2FCFEBF}" destId="{23767848-9B03-4A7D-B355-BC95A5094410}" srcOrd="1" destOrd="0" presId="urn:microsoft.com/office/officeart/2005/8/layout/orgChart1"/>
    <dgm:cxn modelId="{998851E7-62DA-4D94-B622-7F308CAF86F8}" type="presOf" srcId="{38CA3FF5-07DC-4E2F-A587-2CB6636E0B6E}" destId="{5ACA82D8-4062-4B83-95A9-1CE176E9BB30}" srcOrd="0" destOrd="0" presId="urn:microsoft.com/office/officeart/2005/8/layout/orgChart1"/>
    <dgm:cxn modelId="{605D9DDD-D239-4EB9-963A-178951C6366A}" srcId="{0A411B0D-1C6C-4D39-B3F5-178637983210}" destId="{46E6DE1D-4F42-4B03-B360-7D83FCBCCB71}" srcOrd="1" destOrd="0" parTransId="{41767293-132D-4D89-9E3E-2012500BA0B9}" sibTransId="{5E38993A-4C1E-4231-BF58-F75717810220}"/>
    <dgm:cxn modelId="{B82A8F53-CAB4-43CF-9120-ABD1FDBD9D28}" type="presOf" srcId="{DE2E1296-4A3C-4417-9856-E69041236FFD}" destId="{22207522-F110-4ED2-BF7E-9BDDE5811136}" srcOrd="0" destOrd="0" presId="urn:microsoft.com/office/officeart/2005/8/layout/orgChart1"/>
    <dgm:cxn modelId="{87F5400A-DE18-44EE-A6DF-BAFDEF7AC8DB}" srcId="{C50C3442-BE75-47E4-A3C9-47C1AB2B9F96}" destId="{4C8A5968-D948-4812-92A9-FCF195EDA4C9}" srcOrd="1" destOrd="0" parTransId="{B8A01620-B533-4223-9847-C759D9E0B2C6}" sibTransId="{848D3B18-3078-408B-9363-16BB0D7831DA}"/>
    <dgm:cxn modelId="{2071F50B-4FC3-48C9-BEF8-7859CE5AC487}" srcId="{F3B2E1A4-C393-44CB-8535-F4084FC34708}" destId="{5B631AD2-BA7D-46F9-A89A-1AC754A219E7}" srcOrd="2" destOrd="0" parTransId="{443DAAFF-C04A-4824-917A-99F18D8BE587}" sibTransId="{38571710-793F-4FFD-862E-BC76986421E4}"/>
    <dgm:cxn modelId="{5A5318B0-14A9-41E0-8CCE-052FF2EDF8C0}" type="presOf" srcId="{757882F2-FBCD-4EDD-A957-DF267201F91C}" destId="{D51EB0CF-DA0C-451A-8C36-5DD5C9C891A9}" srcOrd="0" destOrd="0" presId="urn:microsoft.com/office/officeart/2005/8/layout/orgChart1"/>
    <dgm:cxn modelId="{E3E57151-5A66-4007-9D2D-0FD3662E46C3}" type="presOf" srcId="{03612861-0D23-447A-A6B8-FAA754B05FD4}" destId="{4AF1751C-6B3D-4DA1-B75B-5767F88DBF60}" srcOrd="0" destOrd="0" presId="urn:microsoft.com/office/officeart/2005/8/layout/orgChart1"/>
    <dgm:cxn modelId="{38F9B95E-D2CF-4BB8-B2CD-4CA7E756D907}" type="presOf" srcId="{4388DD62-2868-40F1-A4C1-12D30460C26B}" destId="{DBFB4B70-4F59-42F0-ADF1-5AE7D2A1039E}" srcOrd="1" destOrd="0" presId="urn:microsoft.com/office/officeart/2005/8/layout/orgChart1"/>
    <dgm:cxn modelId="{53C6548C-D8E8-454D-8D01-E18384D7ADED}" type="presOf" srcId="{3124E22C-B5D2-4B74-913C-33987981CFF4}" destId="{0C79C3AF-D1D8-4FDE-B009-9F8DB3540576}" srcOrd="1" destOrd="0" presId="urn:microsoft.com/office/officeart/2005/8/layout/orgChart1"/>
    <dgm:cxn modelId="{D70F1076-C4EF-418B-A2FD-705E00CCA695}" srcId="{B7764B90-3C5F-42D7-A4EF-1B9AF001D843}" destId="{5EB46492-4DE0-4329-B460-621E772A3037}" srcOrd="6" destOrd="0" parTransId="{DF0236CC-548E-4E11-A5A5-078AAC31B4A0}" sibTransId="{8958544B-9CBA-47F3-9F5C-A3CA92E3A5A5}"/>
    <dgm:cxn modelId="{C1421FC2-83E2-4025-AD80-473FF7D053A4}" type="presOf" srcId="{5EB46492-4DE0-4329-B460-621E772A3037}" destId="{FBE42E65-D8E6-4486-B26F-7186304D77D2}" srcOrd="1" destOrd="0" presId="urn:microsoft.com/office/officeart/2005/8/layout/orgChart1"/>
    <dgm:cxn modelId="{3B0FED8D-48B7-4468-BD9C-2C4842F01835}" type="presOf" srcId="{3124E22C-B5D2-4B74-913C-33987981CFF4}" destId="{C8CEA3C5-6EE4-40A2-8FA6-582CB3686BB7}" srcOrd="0" destOrd="0" presId="urn:microsoft.com/office/officeart/2005/8/layout/orgChart1"/>
    <dgm:cxn modelId="{1759F413-3380-45CA-ADD6-6C0E9051E3F3}" type="presOf" srcId="{83C1B46F-9A40-4A31-8513-A7150C9CDA02}" destId="{D6D74CDD-DD36-40F1-9864-8E724E8B279C}" srcOrd="1" destOrd="0" presId="urn:microsoft.com/office/officeart/2005/8/layout/orgChart1"/>
    <dgm:cxn modelId="{19862F71-9885-4C01-95B1-A74C04C297C0}" srcId="{F3B2E1A4-C393-44CB-8535-F4084FC34708}" destId="{3124E22C-B5D2-4B74-913C-33987981CFF4}" srcOrd="0" destOrd="0" parTransId="{C674E43E-E240-4F3C-BEE1-77674531C96E}" sibTransId="{EF7DA5E5-99CC-4C97-8EBD-01DCB6839EA0}"/>
    <dgm:cxn modelId="{A9A7A26D-FCCD-47F6-9FBC-431483284081}" srcId="{46E6DE1D-4F42-4B03-B360-7D83FCBCCB71}" destId="{4388DD62-2868-40F1-A4C1-12D30460C26B}" srcOrd="0" destOrd="0" parTransId="{805ACF25-EB36-4E36-8A02-52F9C6645455}" sibTransId="{2C19895C-E0C1-412A-B8B3-71686C35E79F}"/>
    <dgm:cxn modelId="{5E467CE3-FE99-4F22-B7B7-CB0941011029}" srcId="{0E08F392-3486-43EF-A179-E67438A9031D}" destId="{0A411B0D-1C6C-4D39-B3F5-178637983210}" srcOrd="0" destOrd="0" parTransId="{8CF9283B-5E31-4BCB-AEEB-59487B178168}" sibTransId="{63C18A40-EB7B-47D9-93DB-EF4DAA09DD90}"/>
    <dgm:cxn modelId="{B235799D-C0A5-45DB-A0FD-3C3B938685C6}" type="presOf" srcId="{C2319AEE-CF6A-48DD-AD98-7E2309984F23}" destId="{5432665B-C447-410C-B7E8-3490E15B02AD}" srcOrd="0" destOrd="0" presId="urn:microsoft.com/office/officeart/2005/8/layout/orgChart1"/>
    <dgm:cxn modelId="{0D6ECECD-D5E0-4CE7-9384-783E3E62BD79}" type="presOf" srcId="{5EB46492-4DE0-4329-B460-621E772A3037}" destId="{EC06A07A-2060-43CA-B755-D18FB5216345}" srcOrd="0" destOrd="0" presId="urn:microsoft.com/office/officeart/2005/8/layout/orgChart1"/>
    <dgm:cxn modelId="{99DC257B-1841-4288-875C-1C1B49CE2DDB}" type="presOf" srcId="{6A66C9ED-A5F8-462B-96B9-916DE461528E}" destId="{775014CE-DD79-42BE-A85D-F3BD27A1EFA3}" srcOrd="1" destOrd="0" presId="urn:microsoft.com/office/officeart/2005/8/layout/orgChart1"/>
    <dgm:cxn modelId="{452990E3-5E3A-40DD-AB69-D40E220C8E5B}" type="presOf" srcId="{D60E2F35-5B0F-46A1-A504-0DF6AB154C58}" destId="{46EE0C8B-7017-4015-93E6-1074A1C212F3}" srcOrd="0" destOrd="0" presId="urn:microsoft.com/office/officeart/2005/8/layout/orgChart1"/>
    <dgm:cxn modelId="{8DC4B4B7-D766-4F1C-B9D2-40D1125E39C8}" srcId="{919A5530-8324-41E0-AE9D-397C174E92D8}" destId="{D50AF77E-8CFB-44D1-A2BC-6993B13E4DD8}" srcOrd="3" destOrd="0" parTransId="{A5909508-D07C-4F79-9EB8-89B273F4EEAC}" sibTransId="{60F51644-C73C-4B72-8D81-9FB0DD6BE76A}"/>
    <dgm:cxn modelId="{6BBE458C-3E55-4C41-AE36-C06B9CD4B0F6}" type="presOf" srcId="{919A5530-8324-41E0-AE9D-397C174E92D8}" destId="{CBD54AB9-A82E-4823-9BDA-D7097E95489D}" srcOrd="0" destOrd="0" presId="urn:microsoft.com/office/officeart/2005/8/layout/orgChart1"/>
    <dgm:cxn modelId="{835CD08F-7E14-42EA-A348-E98BE6BE4A18}" type="presOf" srcId="{DE2E1296-4A3C-4417-9856-E69041236FFD}" destId="{A5240FB6-2BE5-442C-9328-CC35919AEF38}" srcOrd="1" destOrd="0" presId="urn:microsoft.com/office/officeart/2005/8/layout/orgChart1"/>
    <dgm:cxn modelId="{79106831-A39A-42F8-A04D-B80D0E64D7E2}" type="presOf" srcId="{C60D91C5-EE8F-431A-A775-DDE27457421E}" destId="{EED8EC43-9732-4EEC-B947-63D1925754E0}" srcOrd="0" destOrd="0" presId="urn:microsoft.com/office/officeart/2005/8/layout/orgChart1"/>
    <dgm:cxn modelId="{D7E35DA6-A18F-43F8-8084-C8C81B191309}" type="presOf" srcId="{48E54BAE-42A3-42FD-8AA9-FA51B0B8E5DE}" destId="{9B22C3B2-E6E6-4573-992B-9B36DD4CFA8C}" srcOrd="0" destOrd="0" presId="urn:microsoft.com/office/officeart/2005/8/layout/orgChart1"/>
    <dgm:cxn modelId="{A5ADCF07-3806-4403-9A50-BF2F2567C99B}" type="presOf" srcId="{B8A01620-B533-4223-9847-C759D9E0B2C6}" destId="{D49D12EC-02E8-44D0-8997-4DC6DEF4C9B9}" srcOrd="0" destOrd="0" presId="urn:microsoft.com/office/officeart/2005/8/layout/orgChart1"/>
    <dgm:cxn modelId="{8ECD200B-009F-413A-AED4-6FD609DDEB91}" type="presOf" srcId="{063BABA5-6E61-4B49-8FE3-F8B0EBE03F80}" destId="{32CEF9C9-A088-4607-B76B-43C8684251EB}" srcOrd="1" destOrd="0" presId="urn:microsoft.com/office/officeart/2005/8/layout/orgChart1"/>
    <dgm:cxn modelId="{BC7D93FC-000A-483A-A55D-7DDD0C1C639D}" type="presOf" srcId="{5B631AD2-BA7D-46F9-A89A-1AC754A219E7}" destId="{8BAD6463-013E-49B4-8F98-5B80C171ACEA}" srcOrd="1" destOrd="0" presId="urn:microsoft.com/office/officeart/2005/8/layout/orgChart1"/>
    <dgm:cxn modelId="{68E008F9-9917-4078-BC19-253272E1EA77}" type="presOf" srcId="{FFD41EEA-FEB7-4DBC-9C9A-AD288ECBF1B5}" destId="{8D969FDE-C518-4C62-BCF2-BBEA6B8392C6}" srcOrd="0" destOrd="0" presId="urn:microsoft.com/office/officeart/2005/8/layout/orgChart1"/>
    <dgm:cxn modelId="{5F989CFC-6B56-40B3-99D4-7F07A81102AC}" srcId="{B7764B90-3C5F-42D7-A4EF-1B9AF001D843}" destId="{E86995B7-7221-4026-9AB5-BAE1A1E05A9B}" srcOrd="2" destOrd="0" parTransId="{B5BE33D7-E650-42F6-B2E3-C86F3537BC99}" sibTransId="{1128916B-4013-444C-90E5-CBB7C697DE78}"/>
    <dgm:cxn modelId="{E86D982B-DB2C-4971-9482-07ED0C9B6612}" type="presOf" srcId="{8AA3C59D-3E7C-4A19-AEDC-87579296F317}" destId="{854C5496-5B35-4B09-82DD-0307AB18FA54}" srcOrd="1" destOrd="0" presId="urn:microsoft.com/office/officeart/2005/8/layout/orgChart1"/>
    <dgm:cxn modelId="{1ED56D26-24D2-43BB-AAD0-C82E0D70DC9E}" type="presOf" srcId="{E94FE21B-022B-480C-A789-DABE0E87FD4B}" destId="{99694F91-4A06-4DC9-A60C-38CC4065460B}" srcOrd="0" destOrd="0" presId="urn:microsoft.com/office/officeart/2005/8/layout/orgChart1"/>
    <dgm:cxn modelId="{9DD37048-D1D7-4510-A312-8DF32717D58C}" type="presOf" srcId="{A8C1AD1A-0B9F-4F95-B5B9-74A71F530083}" destId="{05825D66-F826-46BA-B18D-C437EADD5035}" srcOrd="0" destOrd="0" presId="urn:microsoft.com/office/officeart/2005/8/layout/orgChart1"/>
    <dgm:cxn modelId="{572B83A8-2F09-438B-B45E-6DD2E851D338}" type="presOf" srcId="{862BAB37-260A-4556-9D60-4CB29E8F33EE}" destId="{29D1BD87-B84F-4BAE-93C6-2EAF7524FC09}" srcOrd="0" destOrd="0" presId="urn:microsoft.com/office/officeart/2005/8/layout/orgChart1"/>
    <dgm:cxn modelId="{175F5426-E85D-43AA-902A-5338A38E0DA6}" srcId="{4C8A5968-D948-4812-92A9-FCF195EDA4C9}" destId="{BC76A859-EDD9-4B21-A480-B876E8698A3F}" srcOrd="2" destOrd="0" parTransId="{4D6FBB3D-AA8A-40E4-8EC7-A36DD7C4C50C}" sibTransId="{4F3850C0-0427-4E68-8507-203CD7F5CDD3}"/>
    <dgm:cxn modelId="{FF907ACC-66B7-474A-BB19-9F06A1E259C1}" type="presOf" srcId="{C2319AEE-CF6A-48DD-AD98-7E2309984F23}" destId="{3DD1E42E-D066-400C-9F48-8229312B0058}" srcOrd="1" destOrd="0" presId="urn:microsoft.com/office/officeart/2005/8/layout/orgChart1"/>
    <dgm:cxn modelId="{A179CA1E-8864-48AE-993C-849AFD22C17D}" type="presOf" srcId="{15139DF5-5371-4990-BC6B-5938D7954944}" destId="{53FDE210-409B-446D-982A-6898B6B3A312}" srcOrd="1" destOrd="0" presId="urn:microsoft.com/office/officeart/2005/8/layout/orgChart1"/>
    <dgm:cxn modelId="{827DBAC0-9B85-404F-9C3D-3D022FFE13EE}" srcId="{919A5530-8324-41E0-AE9D-397C174E92D8}" destId="{DE2E1296-4A3C-4417-9856-E69041236FFD}" srcOrd="2" destOrd="0" parTransId="{A8C1AD1A-0B9F-4F95-B5B9-74A71F530083}" sibTransId="{BD2CEE65-5BF2-4CD5-9BDA-AAD0B54461E3}"/>
    <dgm:cxn modelId="{D28FD233-9C47-4263-88C0-3632A6A019CC}" type="presOf" srcId="{46E6DE1D-4F42-4B03-B360-7D83FCBCCB71}" destId="{32314FFB-5E6B-4215-B4AA-F2656480CBFC}" srcOrd="0" destOrd="0" presId="urn:microsoft.com/office/officeart/2005/8/layout/orgChart1"/>
    <dgm:cxn modelId="{5F71C098-D5B7-48EB-9CAA-D12C938A012B}" srcId="{B7764B90-3C5F-42D7-A4EF-1B9AF001D843}" destId="{03612861-0D23-447A-A6B8-FAA754B05FD4}" srcOrd="0" destOrd="0" parTransId="{0DBB3FD4-CF79-4A0E-9F01-377B1B0333C9}" sibTransId="{80AE666C-E940-4280-A3E0-E2C068E8EB7A}"/>
    <dgm:cxn modelId="{6D660C3B-4A33-4037-9BF0-15E59EE692D0}" type="presOf" srcId="{4C8A5968-D948-4812-92A9-FCF195EDA4C9}" destId="{670928D7-056A-4E7D-97BC-815BF1CD58B6}" srcOrd="0" destOrd="0" presId="urn:microsoft.com/office/officeart/2005/8/layout/orgChart1"/>
    <dgm:cxn modelId="{8E297957-06B5-4700-B36A-BAFC9644C5BE}" type="presOf" srcId="{94CE5799-C1A1-4089-8A88-23AA24BE5B15}" destId="{18C4D764-4552-4EBB-9F11-13F0929B4CD9}" srcOrd="0" destOrd="0" presId="urn:microsoft.com/office/officeart/2005/8/layout/orgChart1"/>
    <dgm:cxn modelId="{20C051FD-448B-4004-B998-4C24058F9D5F}" srcId="{4388DD62-2868-40F1-A4C1-12D30460C26B}" destId="{6A66C9ED-A5F8-462B-96B9-916DE461528E}" srcOrd="2" destOrd="0" parTransId="{C278F9E2-AC35-4B78-81CE-41993D24145C}" sibTransId="{530DCFB2-AF08-442F-9F13-517565FBF3D8}"/>
    <dgm:cxn modelId="{6EB1912F-BCA7-42B8-94CA-34FBBC51BC32}" type="presOf" srcId="{C7BAAC37-3B55-4A7A-95D5-752E373604BB}" destId="{992B7BD7-AA66-49BB-8679-E0C5F413E486}" srcOrd="1" destOrd="0" presId="urn:microsoft.com/office/officeart/2005/8/layout/orgChart1"/>
    <dgm:cxn modelId="{610725FE-7C82-48B4-B3AC-1B2A789FE442}" type="presOf" srcId="{5B631AD2-BA7D-46F9-A89A-1AC754A219E7}" destId="{866AB251-F911-4026-8F9E-994335B11C3E}" srcOrd="0" destOrd="0" presId="urn:microsoft.com/office/officeart/2005/8/layout/orgChart1"/>
    <dgm:cxn modelId="{F89C69A4-2C3F-4EF3-A2CC-712ABB97E0F8}" type="presOf" srcId="{442527D5-A718-4ABE-840F-9A91DF2307D8}" destId="{2B2043CB-4EAE-4247-B659-C2C92C3CD538}" srcOrd="0" destOrd="0" presId="urn:microsoft.com/office/officeart/2005/8/layout/orgChart1"/>
    <dgm:cxn modelId="{581F30F0-CEB8-450C-B3F3-E8B53FC4C970}" type="presOf" srcId="{34B7A794-A99A-4518-91BE-51861A154343}" destId="{FEBB50E8-EEA3-412E-BABB-3689BE21C2AC}" srcOrd="0" destOrd="0" presId="urn:microsoft.com/office/officeart/2005/8/layout/orgChart1"/>
    <dgm:cxn modelId="{4C3C43B0-2AD2-40E7-BDBD-6EC21020A696}" type="presOf" srcId="{24F4C4D6-C7DE-4AB7-B1F6-C77988D6239B}" destId="{A1BCF903-1CE8-4527-A54B-E427EE40F569}" srcOrd="1" destOrd="0" presId="urn:microsoft.com/office/officeart/2005/8/layout/orgChart1"/>
    <dgm:cxn modelId="{F96D4C7B-660D-4171-A2B8-BEC4F7DF0EA1}" srcId="{4C8A5968-D948-4812-92A9-FCF195EDA4C9}" destId="{8AA3C59D-3E7C-4A19-AEDC-87579296F317}" srcOrd="0" destOrd="0" parTransId="{F6D8EE97-4F89-402A-BDFA-09A09BA4F801}" sibTransId="{8ABECF8A-D4F8-4B4B-A3D0-7B195D061B2B}"/>
    <dgm:cxn modelId="{4D982412-D420-461F-B2CA-17B767F98225}" type="presOf" srcId="{DC287A6D-A675-49B9-A91B-99E085FEE63D}" destId="{7D862530-4D4B-4E52-8E98-CAF42DCD5FD0}" srcOrd="0" destOrd="0" presId="urn:microsoft.com/office/officeart/2005/8/layout/orgChart1"/>
    <dgm:cxn modelId="{AA7E3CFB-70BE-4AA0-8ECC-869D21B5FFBA}" srcId="{F3B2E1A4-C393-44CB-8535-F4084FC34708}" destId="{E7D8BD00-9854-4A31-A925-C977AEA05FAA}" srcOrd="3" destOrd="0" parTransId="{E94FE21B-022B-480C-A789-DABE0E87FD4B}" sibTransId="{93123C6C-50CB-4907-B66E-8D9DEDB82C7C}"/>
    <dgm:cxn modelId="{2CB38F68-F9F5-4353-89FB-AAEF9E8F7293}" type="presOf" srcId="{E7D8BD00-9854-4A31-A925-C977AEA05FAA}" destId="{3489D73C-80E7-4325-91E4-4C311A7DB7FF}" srcOrd="0" destOrd="0" presId="urn:microsoft.com/office/officeart/2005/8/layout/orgChart1"/>
    <dgm:cxn modelId="{48C5146D-5063-462F-A057-E714F98EFE9F}" type="presOf" srcId="{6C920B9A-2E72-4AAA-B059-964FC2012CB6}" destId="{B8A84028-D7BD-4179-B339-E69B7C0B6C4D}" srcOrd="0" destOrd="0" presId="urn:microsoft.com/office/officeart/2005/8/layout/orgChart1"/>
    <dgm:cxn modelId="{B0194070-BBFA-41D1-9960-3E346A567606}" srcId="{919A5530-8324-41E0-AE9D-397C174E92D8}" destId="{242211B2-6880-4BC9-89E5-7AA4D15FDC69}" srcOrd="4" destOrd="0" parTransId="{DDD6C1D0-F45C-4E09-847F-234BF2F040D9}" sibTransId="{F1030B03-D025-48DC-AB54-853CBF4B9469}"/>
    <dgm:cxn modelId="{CC375A8F-1EFC-46FB-BF63-89CFBED470D5}" type="presOf" srcId="{38CA3FF5-07DC-4E2F-A587-2CB6636E0B6E}" destId="{C6EFA199-3524-48BC-BECD-A5B9AEE88E03}" srcOrd="1" destOrd="0" presId="urn:microsoft.com/office/officeart/2005/8/layout/orgChart1"/>
    <dgm:cxn modelId="{8D262B6C-92A3-4C13-826D-390BAC15E8C5}" srcId="{919A5530-8324-41E0-AE9D-397C174E92D8}" destId="{A87AB525-F46E-4A07-A1A4-2D71C6B104F0}" srcOrd="1" destOrd="0" parTransId="{63A458BC-79A1-461D-8B86-42E89B1E7199}" sibTransId="{A3369362-BACA-40CA-BC61-6570995CC233}"/>
    <dgm:cxn modelId="{F776CFE4-3E9E-481B-A24D-7F4906739EB9}" type="presOf" srcId="{010A4F07-8BEC-4FF3-AB23-256406F848EF}" destId="{7DE0A246-C248-4434-8930-95AE20091C10}" srcOrd="0" destOrd="0" presId="urn:microsoft.com/office/officeart/2005/8/layout/orgChart1"/>
    <dgm:cxn modelId="{AFD86CF0-BE95-4536-9EBA-00F0B84A49F0}" srcId="{B7764B90-3C5F-42D7-A4EF-1B9AF001D843}" destId="{36862BD0-EAEA-40BD-B90F-92E4F2986E33}" srcOrd="7" destOrd="0" parTransId="{010A4F07-8BEC-4FF3-AB23-256406F848EF}" sibTransId="{92189CE1-020D-48CB-87F4-C6E6E034A703}"/>
    <dgm:cxn modelId="{00C0FDE3-9D48-4F30-8211-7E511C704261}" srcId="{C7BAAC37-3B55-4A7A-95D5-752E373604BB}" destId="{24F4C4D6-C7DE-4AB7-B1F6-C77988D6239B}" srcOrd="0" destOrd="0" parTransId="{BB47D4E1-8DF9-443B-8503-7942AF787E71}" sibTransId="{01E39682-E0A8-49CB-B1C7-8FB9023313FA}"/>
    <dgm:cxn modelId="{2215CC6F-4C0D-41FF-9331-756502576B69}" type="presOf" srcId="{757882F2-FBCD-4EDD-A957-DF267201F91C}" destId="{1C896825-5086-488C-BA00-67A076C27458}" srcOrd="1" destOrd="0" presId="urn:microsoft.com/office/officeart/2005/8/layout/orgChart1"/>
    <dgm:cxn modelId="{80EEA97F-8AB5-4208-8F7F-245F3569E2FB}" type="presOf" srcId="{E7D8BD00-9854-4A31-A925-C977AEA05FAA}" destId="{CDEEE10C-2D1E-4026-9EAF-73894B65B226}" srcOrd="1" destOrd="0" presId="urn:microsoft.com/office/officeart/2005/8/layout/orgChart1"/>
    <dgm:cxn modelId="{F230F464-0715-445D-893F-C37083B5E759}" type="presOf" srcId="{DF0236CC-548E-4E11-A5A5-078AAC31B4A0}" destId="{EB6FF629-55C4-4E35-A907-64EFDB42A2E0}" srcOrd="0" destOrd="0" presId="urn:microsoft.com/office/officeart/2005/8/layout/orgChart1"/>
    <dgm:cxn modelId="{27715A12-8CCE-417A-9E3F-FA1292FD9810}" type="presOf" srcId="{BC76A859-EDD9-4B21-A480-B876E8698A3F}" destId="{16BBA5DB-CCF4-43A2-9574-13E74F8E402F}" srcOrd="0" destOrd="0" presId="urn:microsoft.com/office/officeart/2005/8/layout/orgChart1"/>
    <dgm:cxn modelId="{FC5A366C-1B17-49CB-B49A-4D815603F0FB}" type="presOf" srcId="{E22BEC5E-6702-49B9-AB86-6619B7D99DD8}" destId="{A0601998-8B84-4469-844A-73916DDB2197}" srcOrd="1" destOrd="0" presId="urn:microsoft.com/office/officeart/2005/8/layout/orgChart1"/>
    <dgm:cxn modelId="{977724A7-0B6E-407B-B8D5-33FB69528231}" type="presOf" srcId="{DC287A6D-A675-49B9-A91B-99E085FEE63D}" destId="{D4DE66E7-D335-4690-8D17-1333B9018D88}" srcOrd="1" destOrd="0" presId="urn:microsoft.com/office/officeart/2005/8/layout/orgChart1"/>
    <dgm:cxn modelId="{F56202BF-052C-4F55-B360-07A6C82D8AC2}" srcId="{442527D5-A718-4ABE-840F-9A91DF2307D8}" destId="{7C948031-FB1C-4D44-9B4F-F52236BE3379}" srcOrd="2" destOrd="0" parTransId="{0DF2D431-BABB-4249-B474-989DAC385C5C}" sibTransId="{2D7EB185-DFC8-4590-83F3-BB6048F317E8}"/>
    <dgm:cxn modelId="{8225D57C-EF57-4D68-AB3C-E8C4CDB72CCF}" srcId="{4388DD62-2868-40F1-A4C1-12D30460C26B}" destId="{17F818BE-E5A0-4EBB-AEB3-9D5ACDE221DB}" srcOrd="1" destOrd="0" parTransId="{A3BE8926-A54C-4CE4-8B84-B1EC56C5E3D7}" sibTransId="{39C76E5A-8D8E-4B82-BB8F-14BFFDDB64BD}"/>
    <dgm:cxn modelId="{F8245774-264A-42EF-8E2C-BE9ED3F5EA8C}" srcId="{B7764B90-3C5F-42D7-A4EF-1B9AF001D843}" destId="{C2319AEE-CF6A-48DD-AD98-7E2309984F23}" srcOrd="4" destOrd="0" parTransId="{34B7A794-A99A-4518-91BE-51861A154343}" sibTransId="{385F8850-F8C5-49E7-B417-06855169DE8F}"/>
    <dgm:cxn modelId="{91692E40-F640-412D-AEA9-8785A6ACB0A6}" type="presOf" srcId="{841528C1-6E08-4E79-89B3-D2AC406D2154}" destId="{E1BAA757-4CFC-44B0-8326-85775BF1FDD6}" srcOrd="0" destOrd="0" presId="urn:microsoft.com/office/officeart/2005/8/layout/orgChart1"/>
    <dgm:cxn modelId="{A925CBC0-DE7F-4F5F-805E-C181E1AEC446}" type="presOf" srcId="{27CB6AFB-F976-4B82-ADEE-CFDA2349F647}" destId="{3DA735D1-B0EB-445D-A951-1ACFF06D119C}" srcOrd="0" destOrd="0" presId="urn:microsoft.com/office/officeart/2005/8/layout/orgChart1"/>
    <dgm:cxn modelId="{682B585F-DC83-4711-AAA7-F823544BE02C}" type="presOf" srcId="{A4DE3403-E474-4037-9E12-8368F0C15659}" destId="{312D87EE-9CA8-4889-BF6E-1650564A7670}" srcOrd="0" destOrd="0" presId="urn:microsoft.com/office/officeart/2005/8/layout/orgChart1"/>
    <dgm:cxn modelId="{E2EC7793-26B4-414E-9626-CADCFB156A93}" type="presOf" srcId="{D8D5BF96-8656-488D-AE5A-BA91B8E0C548}" destId="{25468574-CC00-4E84-AD9A-F5D5518AF247}" srcOrd="0" destOrd="0" presId="urn:microsoft.com/office/officeart/2005/8/layout/orgChart1"/>
    <dgm:cxn modelId="{2137F41A-85EE-4038-A7E8-FD8FEA6912EC}" srcId="{4388DD62-2868-40F1-A4C1-12D30460C26B}" destId="{757882F2-FBCD-4EDD-A957-DF267201F91C}" srcOrd="0" destOrd="0" parTransId="{C9109073-5D6D-4A61-9161-71DCD938307C}" sibTransId="{1E48D105-21A8-4DF5-97D0-0029ACBACE31}"/>
    <dgm:cxn modelId="{B25B6E85-8851-4595-A824-7E8D08957046}" type="presOf" srcId="{C674E43E-E240-4F3C-BEE1-77674531C96E}" destId="{9CBE9708-34FE-44B4-84B0-F214F94BAFE1}" srcOrd="0" destOrd="0" presId="urn:microsoft.com/office/officeart/2005/8/layout/orgChart1"/>
    <dgm:cxn modelId="{ADB270D7-A6BF-4F0E-8EA8-C3A0252310AE}" type="presOf" srcId="{70D48C93-8345-483E-8D84-D798D3DF2BA8}" destId="{2E48B369-7E99-4046-8481-EF89EE774397}" srcOrd="0" destOrd="0" presId="urn:microsoft.com/office/officeart/2005/8/layout/orgChart1"/>
    <dgm:cxn modelId="{5EEB0CF5-AEA5-40EC-9065-F7342B76637A}" type="presOf" srcId="{C60D91C5-EE8F-431A-A775-DDE27457421E}" destId="{F83F38C2-70A2-42F0-BE1B-2F7A232974EA}" srcOrd="1" destOrd="0" presId="urn:microsoft.com/office/officeart/2005/8/layout/orgChart1"/>
    <dgm:cxn modelId="{42AF27C9-D330-44E2-A6AD-756960480B45}" type="presOf" srcId="{E86995B7-7221-4026-9AB5-BAE1A1E05A9B}" destId="{312E9B43-AE36-434A-B37A-6AFC4512DA43}" srcOrd="1" destOrd="0" presId="urn:microsoft.com/office/officeart/2005/8/layout/orgChart1"/>
    <dgm:cxn modelId="{FA42F54D-1F3C-487B-B352-A2E7E1C5AFC5}" type="presOf" srcId="{F3B2E1A4-C393-44CB-8535-F4084FC34708}" destId="{1EAFA5F1-D76B-4A3B-A407-D9C2D0389F27}" srcOrd="0" destOrd="0" presId="urn:microsoft.com/office/officeart/2005/8/layout/orgChart1"/>
    <dgm:cxn modelId="{4C5CED16-AE7A-45FC-BBC0-B5B08205B4EB}" srcId="{0A411B0D-1C6C-4D39-B3F5-178637983210}" destId="{C50C3442-BE75-47E4-A3C9-47C1AB2B9F96}" srcOrd="2" destOrd="0" parTransId="{94CE5799-C1A1-4089-8A88-23AA24BE5B15}" sibTransId="{C95DA688-EE93-42DB-9A8C-E8A62C4406EE}"/>
    <dgm:cxn modelId="{8DE0F044-3E91-4392-827A-4CA89EB4DA46}" srcId="{B7764B90-3C5F-42D7-A4EF-1B9AF001D843}" destId="{C60D91C5-EE8F-431A-A775-DDE27457421E}" srcOrd="1" destOrd="0" parTransId="{249F3962-CDA8-4D61-8A2E-5B689A0E35CC}" sibTransId="{A7A4D605-5F40-42DC-8376-C13A7B8A223B}"/>
    <dgm:cxn modelId="{0EF6897F-767C-45F6-8F79-69B0D9312718}" type="presOf" srcId="{4C8A5968-D948-4812-92A9-FCF195EDA4C9}" destId="{6203ADAC-C05E-4A23-8DC9-F25EA7BA05FC}" srcOrd="1" destOrd="0" presId="urn:microsoft.com/office/officeart/2005/8/layout/orgChart1"/>
    <dgm:cxn modelId="{7722DFE6-EA10-4CBA-B9EF-B1E1788B7F9C}" type="presOf" srcId="{1480FE73-4C52-415D-9C8C-FEFB5C375375}" destId="{029B1F0A-1B3E-4DEC-832F-1DFC8ADDFB5C}" srcOrd="0" destOrd="0" presId="urn:microsoft.com/office/officeart/2005/8/layout/orgChart1"/>
    <dgm:cxn modelId="{E0377BB2-25DD-4F37-9A79-7380F8D4D1AD}" type="presOf" srcId="{2849149F-7FE2-4059-AEFB-D5DFABAFA017}" destId="{1CB1E9D4-1874-4A15-A815-361B3D6610AE}" srcOrd="1" destOrd="0" presId="urn:microsoft.com/office/officeart/2005/8/layout/orgChart1"/>
    <dgm:cxn modelId="{539BC99E-0E83-4156-9749-D228547357BD}" type="presOf" srcId="{6C920B9A-2E72-4AAA-B059-964FC2012CB6}" destId="{36B824D4-CAC0-4EAB-9E19-867F51CCFABC}" srcOrd="1" destOrd="0" presId="urn:microsoft.com/office/officeart/2005/8/layout/orgChart1"/>
    <dgm:cxn modelId="{9B2A5FD4-232D-4F2B-8CAB-62A73BC30F57}" type="presOf" srcId="{46E6DE1D-4F42-4B03-B360-7D83FCBCCB71}" destId="{170CCC4D-284E-4D87-8D01-A61D7F418A59}" srcOrd="1" destOrd="0" presId="urn:microsoft.com/office/officeart/2005/8/layout/orgChart1"/>
    <dgm:cxn modelId="{5658B2FD-DC87-4875-90A4-F4DE55380056}" type="presOf" srcId="{63A458BC-79A1-461D-8B86-42E89B1E7199}" destId="{37497834-ADAA-4F25-B284-6EBD1964B02B}" srcOrd="0" destOrd="0" presId="urn:microsoft.com/office/officeart/2005/8/layout/orgChart1"/>
    <dgm:cxn modelId="{C5AEC94A-4591-4FD4-A66C-43422A3FDEE0}" type="presOf" srcId="{C7BAAC37-3B55-4A7A-95D5-752E373604BB}" destId="{4DDD4707-3AD1-47A6-923C-34BCD43890AF}" srcOrd="0" destOrd="0" presId="urn:microsoft.com/office/officeart/2005/8/layout/orgChart1"/>
    <dgm:cxn modelId="{CCEAF133-6BD5-4246-9C15-AFB09C12361A}" type="presOf" srcId="{7C948031-FB1C-4D44-9B4F-F52236BE3379}" destId="{D2F3B378-1D2F-475D-9FC4-E37C5BDBDC2F}" srcOrd="1" destOrd="0" presId="urn:microsoft.com/office/officeart/2005/8/layout/orgChart1"/>
    <dgm:cxn modelId="{87B5C46E-71FD-4AE1-BA4B-3D7B9E337D75}" srcId="{0A411B0D-1C6C-4D39-B3F5-178637983210}" destId="{C7BAAC37-3B55-4A7A-95D5-752E373604BB}" srcOrd="0" destOrd="0" parTransId="{EB93AA96-1F1D-49F7-AB5F-C38BB15F8071}" sibTransId="{635CAEAA-AF86-4E17-BADB-FD15A605CAD9}"/>
    <dgm:cxn modelId="{E53D42CA-507C-4D61-9210-EBA9BEF6BB87}" type="presOf" srcId="{805ACF25-EB36-4E36-8A02-52F9C6645455}" destId="{942655DF-55A1-4412-BDEA-EA2BDE1B45E9}" srcOrd="0" destOrd="0" presId="urn:microsoft.com/office/officeart/2005/8/layout/orgChart1"/>
    <dgm:cxn modelId="{0CFDCB76-45D1-4339-A03B-0AEA675C8549}" type="presOf" srcId="{E86995B7-7221-4026-9AB5-BAE1A1E05A9B}" destId="{C51C08E3-D667-4FD8-BD92-FF09954EF404}" srcOrd="0" destOrd="0" presId="urn:microsoft.com/office/officeart/2005/8/layout/orgChart1"/>
    <dgm:cxn modelId="{BF3CBD6E-E6EA-460D-92EB-F507F372DFE2}" srcId="{4388DD62-2868-40F1-A4C1-12D30460C26B}" destId="{FFD41EEA-FEB7-4DBC-9C9A-AD288ECBF1B5}" srcOrd="3" destOrd="0" parTransId="{1480FE73-4C52-415D-9C8C-FEFB5C375375}" sibTransId="{E95B82D5-AE86-437A-85D2-27464501B77F}"/>
    <dgm:cxn modelId="{A775ECAB-05BC-482C-9ABD-8CF1FEBF8BB3}" type="presOf" srcId="{A87AB525-F46E-4A07-A1A4-2D71C6B104F0}" destId="{9627B740-F851-4D1D-A388-E33F6D6CFEB1}" srcOrd="0" destOrd="0" presId="urn:microsoft.com/office/officeart/2005/8/layout/orgChart1"/>
    <dgm:cxn modelId="{20AD59CA-02FD-448F-97E2-965C0172142D}" type="presOf" srcId="{A5909508-D07C-4F79-9EB8-89B273F4EEAC}" destId="{44DC343B-1590-440F-8391-59C6E003F187}" srcOrd="0" destOrd="0" presId="urn:microsoft.com/office/officeart/2005/8/layout/orgChart1"/>
    <dgm:cxn modelId="{FC69629D-515F-4089-974A-132D75575DCA}" type="presOf" srcId="{88078499-FAC2-49FA-82AD-9E1F028C442E}" destId="{DDC740CE-FB22-4BAF-9453-2038761EC4F5}" srcOrd="1" destOrd="0" presId="urn:microsoft.com/office/officeart/2005/8/layout/orgChart1"/>
    <dgm:cxn modelId="{CE2EFBFE-D80B-4FD8-B0EE-26B3EAEFD63E}" type="presOf" srcId="{24F4C4D6-C7DE-4AB7-B1F6-C77988D6239B}" destId="{7BCD0868-5C1F-4C3E-AD96-19C3F2FAF45E}" srcOrd="0" destOrd="0" presId="urn:microsoft.com/office/officeart/2005/8/layout/orgChart1"/>
    <dgm:cxn modelId="{410A9B9E-4CE5-4EB4-9BB1-237651F15719}" srcId="{B7764B90-3C5F-42D7-A4EF-1B9AF001D843}" destId="{063BABA5-6E61-4B49-8FE3-F8B0EBE03F80}" srcOrd="3" destOrd="0" parTransId="{3A526237-0AA4-4955-9503-FCAB4A53432D}" sibTransId="{67044D67-6068-4AD7-BFCD-77F4B8A0BE48}"/>
    <dgm:cxn modelId="{99A7F5E3-21F4-4E71-B36A-4CF2E110C9D1}" type="presOf" srcId="{0A411B0D-1C6C-4D39-B3F5-178637983210}" destId="{E994D6D8-B51A-456C-AC01-0BB28B5548BD}" srcOrd="0" destOrd="0" presId="urn:microsoft.com/office/officeart/2005/8/layout/orgChart1"/>
    <dgm:cxn modelId="{581ECEB7-F570-47BE-BBF5-FF9D45DD4BC6}" type="presOf" srcId="{6A66C9ED-A5F8-462B-96B9-916DE461528E}" destId="{B1AA71A1-1482-4B07-9AB9-9454805C4E10}" srcOrd="0" destOrd="0" presId="urn:microsoft.com/office/officeart/2005/8/layout/orgChart1"/>
    <dgm:cxn modelId="{0B619AD9-75E5-4FA2-84D9-08969F7118C1}" type="presOf" srcId="{C278F9E2-AC35-4B78-81CE-41993D24145C}" destId="{2D4D1CA8-6B5C-4973-A0F6-5861DA54A2AF}" srcOrd="0" destOrd="0" presId="urn:microsoft.com/office/officeart/2005/8/layout/orgChart1"/>
    <dgm:cxn modelId="{6C5DC69A-9E7E-4F94-A6FA-A237377614C6}" type="presOf" srcId="{36862BD0-EAEA-40BD-B90F-92E4F2986E33}" destId="{386FE72E-044F-4C4A-84FF-46FB9FA8B30B}" srcOrd="0" destOrd="0" presId="urn:microsoft.com/office/officeart/2005/8/layout/orgChart1"/>
    <dgm:cxn modelId="{CF501E80-1395-4BEA-A4DA-21F58A6D6995}" type="presOf" srcId="{17F818BE-E5A0-4EBB-AEB3-9D5ACDE221DB}" destId="{5DD7369C-236A-45DD-B923-86170EBA11DA}" srcOrd="1" destOrd="0" presId="urn:microsoft.com/office/officeart/2005/8/layout/orgChart1"/>
    <dgm:cxn modelId="{8223C4D9-1635-410A-B6C0-0A14C992FECF}" type="presOf" srcId="{C50C3442-BE75-47E4-A3C9-47C1AB2B9F96}" destId="{74A2E27C-DE6A-4A21-8EAA-C54CD02716C8}" srcOrd="1" destOrd="0" presId="urn:microsoft.com/office/officeart/2005/8/layout/orgChart1"/>
    <dgm:cxn modelId="{00591729-F776-42DE-98CF-FD70F24A3593}" type="presOf" srcId="{BC76A859-EDD9-4B21-A480-B876E8698A3F}" destId="{A6EB1A97-88CB-483D-B2F5-7C5123238A50}" srcOrd="1" destOrd="0" presId="urn:microsoft.com/office/officeart/2005/8/layout/orgChart1"/>
    <dgm:cxn modelId="{0469604E-194E-438F-A0DB-9DE061C07205}" srcId="{442527D5-A718-4ABE-840F-9A91DF2307D8}" destId="{6C920B9A-2E72-4AAA-B059-964FC2012CB6}" srcOrd="1" destOrd="0" parTransId="{C76B23B3-9CCC-4140-B5FD-CA6E1E7BDD63}" sibTransId="{35F2A94B-1C6C-4691-8DE8-91B138B01009}"/>
    <dgm:cxn modelId="{0DFFE0E1-6CCB-46B0-8747-5687530776E7}" type="presOf" srcId="{7C948031-FB1C-4D44-9B4F-F52236BE3379}" destId="{BFCDBD95-2943-4497-A3E6-2497EF807FAD}" srcOrd="0" destOrd="0" presId="urn:microsoft.com/office/officeart/2005/8/layout/orgChart1"/>
    <dgm:cxn modelId="{2AD09B07-D8A7-47FB-BCA6-FB57A204D388}" type="presOf" srcId="{0A411B0D-1C6C-4D39-B3F5-178637983210}" destId="{9D02F9AB-D275-42FB-9B55-392AF62F8AEC}" srcOrd="1" destOrd="0" presId="urn:microsoft.com/office/officeart/2005/8/layout/orgChart1"/>
    <dgm:cxn modelId="{7E3EB686-D2D6-43BE-83F5-6E77098E8721}" type="presOf" srcId="{0BC2CE9B-2396-495D-9590-F81AF2AC1F62}" destId="{901D4D55-E38A-40F9-A6BE-34B2B6792DCF}" srcOrd="0" destOrd="0" presId="urn:microsoft.com/office/officeart/2005/8/layout/orgChart1"/>
    <dgm:cxn modelId="{7DDBFA24-3E36-4C64-8386-81FC99B7DF58}" type="presOf" srcId="{B7764B90-3C5F-42D7-A4EF-1B9AF001D843}" destId="{A94E5723-4F12-460A-A687-4F4D6F13E89A}" srcOrd="1" destOrd="0" presId="urn:microsoft.com/office/officeart/2005/8/layout/orgChart1"/>
    <dgm:cxn modelId="{D1AE46C1-747B-4F41-AFAF-78CBD59207D1}" type="presOf" srcId="{0DF2D431-BABB-4249-B474-989DAC385C5C}" destId="{3926C21B-6968-42A5-B059-2CA5B475D597}" srcOrd="0" destOrd="0" presId="urn:microsoft.com/office/officeart/2005/8/layout/orgChart1"/>
    <dgm:cxn modelId="{B1C1BD58-B265-490A-87BA-5B4516EDE462}" type="presOf" srcId="{F6D8EE97-4F89-402A-BDFA-09A09BA4F801}" destId="{5406F704-A55F-475D-8963-0C7F722ADADB}" srcOrd="0" destOrd="0" presId="urn:microsoft.com/office/officeart/2005/8/layout/orgChart1"/>
    <dgm:cxn modelId="{CE79F78E-CEAC-454E-A674-7A66C25E74D9}" type="presOf" srcId="{063BABA5-6E61-4B49-8FE3-F8B0EBE03F80}" destId="{4C093483-1909-4F91-B440-6605E63F577E}" srcOrd="0" destOrd="0" presId="urn:microsoft.com/office/officeart/2005/8/layout/orgChart1"/>
    <dgm:cxn modelId="{791B90A1-0EF6-4CDA-9C7D-ABF7D46396AE}" type="presOf" srcId="{21A9C8AE-84E9-407C-B0EA-0FAFA353E443}" destId="{3161DC08-1CF2-4531-A1E9-55F20E0F7282}" srcOrd="0" destOrd="0" presId="urn:microsoft.com/office/officeart/2005/8/layout/orgChart1"/>
    <dgm:cxn modelId="{0C613093-1CCC-4416-8297-FD94D6D5B11F}" type="presOf" srcId="{242211B2-6880-4BC9-89E5-7AA4D15FDC69}" destId="{D902CDC0-589F-4055-AC10-F377D6448FCB}" srcOrd="0" destOrd="0" presId="urn:microsoft.com/office/officeart/2005/8/layout/orgChart1"/>
    <dgm:cxn modelId="{76F446B8-26BF-4AB3-A67D-654632BDE530}" srcId="{C7BAAC37-3B55-4A7A-95D5-752E373604BB}" destId="{919A5530-8324-41E0-AE9D-397C174E92D8}" srcOrd="1" destOrd="0" parTransId="{27CB6AFB-F976-4B82-ADEE-CFDA2349F647}" sibTransId="{C3B75698-073D-4DBB-9783-8E0159BFEA84}"/>
    <dgm:cxn modelId="{F7B25FDF-CCB5-48E8-A16E-4955AA14D54E}" type="presOf" srcId="{BB47D4E1-8DF9-443B-8503-7942AF787E71}" destId="{6E718E61-DD91-4FC3-B2A2-081117919BDF}" srcOrd="0" destOrd="0" presId="urn:microsoft.com/office/officeart/2005/8/layout/orgChart1"/>
    <dgm:cxn modelId="{163D7ABE-05DE-4AF2-A877-25F47B32350A}" type="presOf" srcId="{E22BEC5E-6702-49B9-AB86-6619B7D99DD8}" destId="{54FB0193-A45C-48D3-88C4-D6136A9C3436}" srcOrd="0" destOrd="0" presId="urn:microsoft.com/office/officeart/2005/8/layout/orgChart1"/>
    <dgm:cxn modelId="{2193A9D3-963A-4DEB-827B-FFF58FA09A33}" srcId="{46E6DE1D-4F42-4B03-B360-7D83FCBCCB71}" destId="{B7764B90-3C5F-42D7-A4EF-1B9AF001D843}" srcOrd="1" destOrd="0" parTransId="{E6F211DB-15D9-4CC2-9055-477C5B135960}" sibTransId="{5FB098D3-DB8F-464D-80A2-0E9470D0B19F}"/>
    <dgm:cxn modelId="{B042687C-4C1B-46FF-972B-38EEB1DFBE79}" type="presOf" srcId="{5160C448-619C-468A-AE93-CD76C2FCFEBF}" destId="{E750FFBC-0CB4-46D6-8A96-9F9503B60850}" srcOrd="0" destOrd="0" presId="urn:microsoft.com/office/officeart/2005/8/layout/orgChart1"/>
    <dgm:cxn modelId="{F97FC0D7-AFC1-42F3-8B72-70A8F5DD8727}" type="presOf" srcId="{17F818BE-E5A0-4EBB-AEB3-9D5ACDE221DB}" destId="{F215C89C-4E30-4C46-AFAE-30A567AF9F10}" srcOrd="0" destOrd="0" presId="urn:microsoft.com/office/officeart/2005/8/layout/orgChart1"/>
    <dgm:cxn modelId="{ECA3539B-D7AD-44C8-B858-48E6AFE19238}" srcId="{919A5530-8324-41E0-AE9D-397C174E92D8}" destId="{6CF62B8F-3736-40FD-92D8-D173E4856AA2}" srcOrd="0" destOrd="0" parTransId="{205262DA-DB79-4672-ABBB-02F2D30585D7}" sibTransId="{E79B25BB-DC62-4120-B3DF-519BB3F854AA}"/>
    <dgm:cxn modelId="{E73D165B-A73A-42A0-82E3-4A65D4E9B8F8}" type="presOf" srcId="{B5BE33D7-E650-42F6-B2E3-C86F3537BC99}" destId="{936C7890-6B92-42F4-95B4-2E676F387697}" srcOrd="0" destOrd="0" presId="urn:microsoft.com/office/officeart/2005/8/layout/orgChart1"/>
    <dgm:cxn modelId="{400AA113-ED4F-45F6-9E41-FDE51DB226A4}" type="presOf" srcId="{B7764B90-3C5F-42D7-A4EF-1B9AF001D843}" destId="{3403CD3C-D0B4-4E48-AE2F-3250648A1978}" srcOrd="0" destOrd="0" presId="urn:microsoft.com/office/officeart/2005/8/layout/orgChart1"/>
    <dgm:cxn modelId="{1081D2FD-9FB9-4F6C-BEC5-8348C4670004}" type="presOf" srcId="{15139DF5-5371-4990-BC6B-5938D7954944}" destId="{ADBB721C-1ACA-4028-A243-7E9262F4B0BB}" srcOrd="0" destOrd="0" presId="urn:microsoft.com/office/officeart/2005/8/layout/orgChart1"/>
    <dgm:cxn modelId="{8B570188-AD34-401F-A5FC-D912AAEB754F}" type="presOf" srcId="{C9109073-5D6D-4A61-9161-71DCD938307C}" destId="{94CDCA6F-3D18-45E7-B7D2-41F15B708B13}" srcOrd="0" destOrd="0" presId="urn:microsoft.com/office/officeart/2005/8/layout/orgChart1"/>
    <dgm:cxn modelId="{9A83BB3B-1596-462C-B6C0-5CE8B3B72BED}" type="presOf" srcId="{4388DD62-2868-40F1-A4C1-12D30460C26B}" destId="{F1C5E8C8-84E1-4754-B71E-BFAA272DD4D8}" srcOrd="0" destOrd="0" presId="urn:microsoft.com/office/officeart/2005/8/layout/orgChart1"/>
    <dgm:cxn modelId="{1F397626-4CFB-43AF-8B4A-CB315A12C111}" type="presOf" srcId="{88078499-FAC2-49FA-82AD-9E1F028C442E}" destId="{F9A59403-6CF9-44CA-ADB4-8B3296FC39CF}" srcOrd="0" destOrd="0" presId="urn:microsoft.com/office/officeart/2005/8/layout/orgChart1"/>
    <dgm:cxn modelId="{B1692916-B69D-41B8-848F-E11B96B045F0}" type="presOf" srcId="{698542ED-0950-4660-93C0-D726DA0CBFF4}" destId="{7DC90B92-AB06-4A78-8601-6499752A197A}" srcOrd="0" destOrd="0" presId="urn:microsoft.com/office/officeart/2005/8/layout/orgChart1"/>
    <dgm:cxn modelId="{A87CE843-C373-4E7A-B501-A63FA2F7C4D3}" type="presOf" srcId="{242211B2-6880-4BC9-89E5-7AA4D15FDC69}" destId="{7AFDA907-A856-48E6-AAE6-5FDDBF1E13D4}" srcOrd="1" destOrd="0" presId="urn:microsoft.com/office/officeart/2005/8/layout/orgChart1"/>
    <dgm:cxn modelId="{4DB4C769-F8EF-4D44-AFF7-1C6BBC13F5C7}" type="presOf" srcId="{03612861-0D23-447A-A6B8-FAA754B05FD4}" destId="{364F26B9-89BD-4256-8F53-1FD6186777B2}" srcOrd="1" destOrd="0" presId="urn:microsoft.com/office/officeart/2005/8/layout/orgChart1"/>
    <dgm:cxn modelId="{F2C221E0-DDBF-491C-9962-7DD38F9CB5CF}" srcId="{442527D5-A718-4ABE-840F-9A91DF2307D8}" destId="{E22BEC5E-6702-49B9-AB86-6619B7D99DD8}" srcOrd="4" destOrd="0" parTransId="{70D48C93-8345-483E-8D84-D798D3DF2BA8}" sibTransId="{13861183-6CE1-4336-A714-04A9D0FC46A0}"/>
    <dgm:cxn modelId="{C0DA0C02-11B0-4B43-89BE-ACDB9063D9A4}" type="presOf" srcId="{D50AF77E-8CFB-44D1-A2BC-6993B13E4DD8}" destId="{6AAF5CAD-C4F5-4B02-8771-2BB88C0AB805}" srcOrd="1" destOrd="0" presId="urn:microsoft.com/office/officeart/2005/8/layout/orgChart1"/>
    <dgm:cxn modelId="{F3BF02FD-3BFD-4E71-9B6D-2E982201E217}" type="presOf" srcId="{A3BE8926-A54C-4CE4-8B84-B1EC56C5E3D7}" destId="{5ABF2A73-07EC-4A72-AF70-F14579420BFC}" srcOrd="0" destOrd="0" presId="urn:microsoft.com/office/officeart/2005/8/layout/orgChart1"/>
    <dgm:cxn modelId="{898590DB-EB88-4E6E-BAF2-6A4E32FFCE5E}" type="presOf" srcId="{0DBB3FD4-CF79-4A0E-9F01-377B1B0333C9}" destId="{CD78A997-4AB8-4ED6-BBAB-334F8F40590E}" srcOrd="0" destOrd="0" presId="urn:microsoft.com/office/officeart/2005/8/layout/orgChart1"/>
    <dgm:cxn modelId="{876BF4BD-CEEB-4DE9-A0E1-2C5D44E4D604}" type="presOf" srcId="{DDD6C1D0-F45C-4E09-847F-234BF2F040D9}" destId="{F53C653D-BCDE-4EF4-BC26-AF72F3E4A10F}" srcOrd="0" destOrd="0" presId="urn:microsoft.com/office/officeart/2005/8/layout/orgChart1"/>
    <dgm:cxn modelId="{26BF8C70-29A3-4FF8-BEA3-DE4D9E807C17}" type="presOf" srcId="{EB93AA96-1F1D-49F7-AB5F-C38BB15F8071}" destId="{43AF1243-8AB8-4497-AF56-E7067B0C63D3}" srcOrd="0" destOrd="0" presId="urn:microsoft.com/office/officeart/2005/8/layout/orgChart1"/>
    <dgm:cxn modelId="{4D82509D-3844-4C8D-9E6F-AD609963553E}" srcId="{442527D5-A718-4ABE-840F-9A91DF2307D8}" destId="{38CA3FF5-07DC-4E2F-A587-2CB6636E0B6E}" srcOrd="3" destOrd="0" parTransId="{D60E2F35-5B0F-46A1-A504-0DF6AB154C58}" sibTransId="{7C3D1F59-1F14-4618-998C-B824CBF6C48A}"/>
    <dgm:cxn modelId="{27A8497F-C9C0-4B1F-92B3-AC1912A38629}" type="presOf" srcId="{249F3962-CDA8-4D61-8A2E-5B689A0E35CC}" destId="{94DF96E4-852C-47A8-A61C-6E1E0194222F}" srcOrd="0" destOrd="0" presId="urn:microsoft.com/office/officeart/2005/8/layout/orgChart1"/>
    <dgm:cxn modelId="{8A068912-D1F4-42F3-A4E5-3DF1C92D9EAB}" type="presParOf" srcId="{FBB3CCA9-4E79-47F6-85A5-53DE0FE36C9E}" destId="{E91F6A0B-30FD-4F67-8ED5-3D3931308121}" srcOrd="0" destOrd="0" presId="urn:microsoft.com/office/officeart/2005/8/layout/orgChart1"/>
    <dgm:cxn modelId="{9DC7A11A-779D-4444-92D5-6A4C13D6DF71}" type="presParOf" srcId="{E91F6A0B-30FD-4F67-8ED5-3D3931308121}" destId="{9EECB803-B1B7-45FB-8B83-0E403DCC76F5}" srcOrd="0" destOrd="0" presId="urn:microsoft.com/office/officeart/2005/8/layout/orgChart1"/>
    <dgm:cxn modelId="{7B18A536-9C14-4ECD-B97C-BDE9DB545867}" type="presParOf" srcId="{9EECB803-B1B7-45FB-8B83-0E403DCC76F5}" destId="{E994D6D8-B51A-456C-AC01-0BB28B5548BD}" srcOrd="0" destOrd="0" presId="urn:microsoft.com/office/officeart/2005/8/layout/orgChart1"/>
    <dgm:cxn modelId="{092C0E04-6E93-44DE-A4D5-C82E4EDB97BB}" type="presParOf" srcId="{9EECB803-B1B7-45FB-8B83-0E403DCC76F5}" destId="{9D02F9AB-D275-42FB-9B55-392AF62F8AEC}" srcOrd="1" destOrd="0" presId="urn:microsoft.com/office/officeart/2005/8/layout/orgChart1"/>
    <dgm:cxn modelId="{B2D1F710-2817-4D85-B214-95D672ACFBCF}" type="presParOf" srcId="{E91F6A0B-30FD-4F67-8ED5-3D3931308121}" destId="{E006EF43-3E2B-42E5-B5FA-65BDC9AAEB1F}" srcOrd="1" destOrd="0" presId="urn:microsoft.com/office/officeart/2005/8/layout/orgChart1"/>
    <dgm:cxn modelId="{A65619AD-F6A0-4360-917F-E404D7D396FC}" type="presParOf" srcId="{E006EF43-3E2B-42E5-B5FA-65BDC9AAEB1F}" destId="{43AF1243-8AB8-4497-AF56-E7067B0C63D3}" srcOrd="0" destOrd="0" presId="urn:microsoft.com/office/officeart/2005/8/layout/orgChart1"/>
    <dgm:cxn modelId="{81CF2F18-2B2A-4F8B-BE02-EF33D077AEE0}" type="presParOf" srcId="{E006EF43-3E2B-42E5-B5FA-65BDC9AAEB1F}" destId="{688DBB90-CEC8-493D-A9AD-4868317636CE}" srcOrd="1" destOrd="0" presId="urn:microsoft.com/office/officeart/2005/8/layout/orgChart1"/>
    <dgm:cxn modelId="{2A3A95BE-9E11-46DA-9448-8DE4609524E0}" type="presParOf" srcId="{688DBB90-CEC8-493D-A9AD-4868317636CE}" destId="{8EEC38CD-1F31-4607-8730-32BFA2D3950B}" srcOrd="0" destOrd="0" presId="urn:microsoft.com/office/officeart/2005/8/layout/orgChart1"/>
    <dgm:cxn modelId="{5F91319C-7A71-49E7-8DE8-3D18D2CBB840}" type="presParOf" srcId="{8EEC38CD-1F31-4607-8730-32BFA2D3950B}" destId="{4DDD4707-3AD1-47A6-923C-34BCD43890AF}" srcOrd="0" destOrd="0" presId="urn:microsoft.com/office/officeart/2005/8/layout/orgChart1"/>
    <dgm:cxn modelId="{94DB5AA8-FD75-4C26-9E48-AC22EE27B769}" type="presParOf" srcId="{8EEC38CD-1F31-4607-8730-32BFA2D3950B}" destId="{992B7BD7-AA66-49BB-8679-E0C5F413E486}" srcOrd="1" destOrd="0" presId="urn:microsoft.com/office/officeart/2005/8/layout/orgChart1"/>
    <dgm:cxn modelId="{11902E34-F0E0-4C00-8A67-B321E7D256E8}" type="presParOf" srcId="{688DBB90-CEC8-493D-A9AD-4868317636CE}" destId="{7E77FD39-F88C-4FBD-B463-B0C5CB1F1023}" srcOrd="1" destOrd="0" presId="urn:microsoft.com/office/officeart/2005/8/layout/orgChart1"/>
    <dgm:cxn modelId="{20393EB8-96D0-4F66-A2E0-581BBBD29B9B}" type="presParOf" srcId="{7E77FD39-F88C-4FBD-B463-B0C5CB1F1023}" destId="{6E718E61-DD91-4FC3-B2A2-081117919BDF}" srcOrd="0" destOrd="0" presId="urn:microsoft.com/office/officeart/2005/8/layout/orgChart1"/>
    <dgm:cxn modelId="{FD9BBE75-7918-411F-A5E1-13B60269489D}" type="presParOf" srcId="{7E77FD39-F88C-4FBD-B463-B0C5CB1F1023}" destId="{E2B33ACE-4F66-4132-8D96-E4E6348C810E}" srcOrd="1" destOrd="0" presId="urn:microsoft.com/office/officeart/2005/8/layout/orgChart1"/>
    <dgm:cxn modelId="{10C36B40-06B3-4243-9481-0CA5844FA9ED}" type="presParOf" srcId="{E2B33ACE-4F66-4132-8D96-E4E6348C810E}" destId="{D0369847-61B7-4641-9FF7-CF05512D4891}" srcOrd="0" destOrd="0" presId="urn:microsoft.com/office/officeart/2005/8/layout/orgChart1"/>
    <dgm:cxn modelId="{9BB65364-F1EC-49E2-ABF8-373498317620}" type="presParOf" srcId="{D0369847-61B7-4641-9FF7-CF05512D4891}" destId="{7BCD0868-5C1F-4C3E-AD96-19C3F2FAF45E}" srcOrd="0" destOrd="0" presId="urn:microsoft.com/office/officeart/2005/8/layout/orgChart1"/>
    <dgm:cxn modelId="{4F562D43-4088-49BA-8143-E2615DB376E4}" type="presParOf" srcId="{D0369847-61B7-4641-9FF7-CF05512D4891}" destId="{A1BCF903-1CE8-4527-A54B-E427EE40F569}" srcOrd="1" destOrd="0" presId="urn:microsoft.com/office/officeart/2005/8/layout/orgChart1"/>
    <dgm:cxn modelId="{1830F558-6C56-4A6A-B381-DF20F6C82C14}" type="presParOf" srcId="{E2B33ACE-4F66-4132-8D96-E4E6348C810E}" destId="{3C19D59F-5A0E-46E8-8A18-BBD8484A7696}" srcOrd="1" destOrd="0" presId="urn:microsoft.com/office/officeart/2005/8/layout/orgChart1"/>
    <dgm:cxn modelId="{F3E9F77E-EE4F-485B-92EA-9D108A85E977}" type="presParOf" srcId="{E2B33ACE-4F66-4132-8D96-E4E6348C810E}" destId="{F511C36B-3429-40B9-9DC2-38B8ECCF5B44}" srcOrd="2" destOrd="0" presId="urn:microsoft.com/office/officeart/2005/8/layout/orgChart1"/>
    <dgm:cxn modelId="{53F130C8-F834-46FC-A472-131C8916A472}" type="presParOf" srcId="{7E77FD39-F88C-4FBD-B463-B0C5CB1F1023}" destId="{3DA735D1-B0EB-445D-A951-1ACFF06D119C}" srcOrd="2" destOrd="0" presId="urn:microsoft.com/office/officeart/2005/8/layout/orgChart1"/>
    <dgm:cxn modelId="{A39D562E-CB95-4D6D-ADC4-536D5AFF3547}" type="presParOf" srcId="{7E77FD39-F88C-4FBD-B463-B0C5CB1F1023}" destId="{913CBCB7-8988-492D-917A-FA91C7289D27}" srcOrd="3" destOrd="0" presId="urn:microsoft.com/office/officeart/2005/8/layout/orgChart1"/>
    <dgm:cxn modelId="{445184F9-07DD-45FF-9972-5FD830CBBBC3}" type="presParOf" srcId="{913CBCB7-8988-492D-917A-FA91C7289D27}" destId="{5610406F-532D-485D-B2C2-0D679314819B}" srcOrd="0" destOrd="0" presId="urn:microsoft.com/office/officeart/2005/8/layout/orgChart1"/>
    <dgm:cxn modelId="{73CB5F23-D15A-4A7A-A6F7-04076808511B}" type="presParOf" srcId="{5610406F-532D-485D-B2C2-0D679314819B}" destId="{CBD54AB9-A82E-4823-9BDA-D7097E95489D}" srcOrd="0" destOrd="0" presId="urn:microsoft.com/office/officeart/2005/8/layout/orgChart1"/>
    <dgm:cxn modelId="{83E65792-0FFA-4436-8AB4-CFA7C963ECAA}" type="presParOf" srcId="{5610406F-532D-485D-B2C2-0D679314819B}" destId="{198587C1-CFE2-49BB-8DBA-4BEF4E3803A4}" srcOrd="1" destOrd="0" presId="urn:microsoft.com/office/officeart/2005/8/layout/orgChart1"/>
    <dgm:cxn modelId="{C72933C0-C9C0-465E-BDF2-6187CF274136}" type="presParOf" srcId="{913CBCB7-8988-492D-917A-FA91C7289D27}" destId="{38DDEE0F-E7AF-4476-9471-A8151286E557}" srcOrd="1" destOrd="0" presId="urn:microsoft.com/office/officeart/2005/8/layout/orgChart1"/>
    <dgm:cxn modelId="{BEBC8398-0FF3-4104-A04D-04426B303B29}" type="presParOf" srcId="{38DDEE0F-E7AF-4476-9471-A8151286E557}" destId="{5E183935-1354-49CF-94FB-E4C74341EDEC}" srcOrd="0" destOrd="0" presId="urn:microsoft.com/office/officeart/2005/8/layout/orgChart1"/>
    <dgm:cxn modelId="{68BC27FA-C28F-44DF-9C63-F4C29184947A}" type="presParOf" srcId="{38DDEE0F-E7AF-4476-9471-A8151286E557}" destId="{5A741A1E-8588-4111-B5E0-B603C4AEF40B}" srcOrd="1" destOrd="0" presId="urn:microsoft.com/office/officeart/2005/8/layout/orgChart1"/>
    <dgm:cxn modelId="{745802E5-FB39-4050-B8D5-80CEA1A68788}" type="presParOf" srcId="{5A741A1E-8588-4111-B5E0-B603C4AEF40B}" destId="{DF3EB3D7-5392-403F-A640-E40DB7983454}" srcOrd="0" destOrd="0" presId="urn:microsoft.com/office/officeart/2005/8/layout/orgChart1"/>
    <dgm:cxn modelId="{B63DF0B9-BDEE-4525-A7A8-C3DDBF3E5BB3}" type="presParOf" srcId="{DF3EB3D7-5392-403F-A640-E40DB7983454}" destId="{3F084D05-B280-4A2F-8FDF-3A6B2CC6B606}" srcOrd="0" destOrd="0" presId="urn:microsoft.com/office/officeart/2005/8/layout/orgChart1"/>
    <dgm:cxn modelId="{33FFC1A1-4CAB-4582-8E1B-8FDAF59ACBE3}" type="presParOf" srcId="{DF3EB3D7-5392-403F-A640-E40DB7983454}" destId="{AC523408-8FCD-4D90-9BEC-98625379167A}" srcOrd="1" destOrd="0" presId="urn:microsoft.com/office/officeart/2005/8/layout/orgChart1"/>
    <dgm:cxn modelId="{46FA3076-F959-4E27-B2A1-7D02DAA6B360}" type="presParOf" srcId="{5A741A1E-8588-4111-B5E0-B603C4AEF40B}" destId="{FD29C755-D8CD-435A-9A03-9E5FE079CA92}" srcOrd="1" destOrd="0" presId="urn:microsoft.com/office/officeart/2005/8/layout/orgChart1"/>
    <dgm:cxn modelId="{5555037E-C207-4B50-B288-8C3FB59847F7}" type="presParOf" srcId="{5A741A1E-8588-4111-B5E0-B603C4AEF40B}" destId="{04E354FD-78C5-43DF-8FAC-BF0170AD92D8}" srcOrd="2" destOrd="0" presId="urn:microsoft.com/office/officeart/2005/8/layout/orgChart1"/>
    <dgm:cxn modelId="{60994962-2936-468E-97F0-514207B95124}" type="presParOf" srcId="{38DDEE0F-E7AF-4476-9471-A8151286E557}" destId="{37497834-ADAA-4F25-B284-6EBD1964B02B}" srcOrd="2" destOrd="0" presId="urn:microsoft.com/office/officeart/2005/8/layout/orgChart1"/>
    <dgm:cxn modelId="{0DBC42C2-36BC-4B0B-89E4-DC8DB62863D6}" type="presParOf" srcId="{38DDEE0F-E7AF-4476-9471-A8151286E557}" destId="{65D12CA5-6BCA-439D-ACEB-5276CD41A0C5}" srcOrd="3" destOrd="0" presId="urn:microsoft.com/office/officeart/2005/8/layout/orgChart1"/>
    <dgm:cxn modelId="{26A39A1E-99FA-47B5-94DD-19957950195C}" type="presParOf" srcId="{65D12CA5-6BCA-439D-ACEB-5276CD41A0C5}" destId="{3F7F01C1-9DC6-48D5-B126-517A6DC2AAA9}" srcOrd="0" destOrd="0" presId="urn:microsoft.com/office/officeart/2005/8/layout/orgChart1"/>
    <dgm:cxn modelId="{886D94A8-024A-4736-A4A4-5AB388D6251C}" type="presParOf" srcId="{3F7F01C1-9DC6-48D5-B126-517A6DC2AAA9}" destId="{9627B740-F851-4D1D-A388-E33F6D6CFEB1}" srcOrd="0" destOrd="0" presId="urn:microsoft.com/office/officeart/2005/8/layout/orgChart1"/>
    <dgm:cxn modelId="{11B8AE66-BCBF-41F6-9695-1E0E061742B6}" type="presParOf" srcId="{3F7F01C1-9DC6-48D5-B126-517A6DC2AAA9}" destId="{BECC627D-E7F7-4E74-AC6D-18BDE9705E31}" srcOrd="1" destOrd="0" presId="urn:microsoft.com/office/officeart/2005/8/layout/orgChart1"/>
    <dgm:cxn modelId="{C363B5E0-3A1C-4572-A0B0-10AB1448467D}" type="presParOf" srcId="{65D12CA5-6BCA-439D-ACEB-5276CD41A0C5}" destId="{1CEC927C-428F-4A10-A06A-494DB47503C2}" srcOrd="1" destOrd="0" presId="urn:microsoft.com/office/officeart/2005/8/layout/orgChart1"/>
    <dgm:cxn modelId="{EBFC7453-61CF-4F68-8523-51FB56CAF8DA}" type="presParOf" srcId="{65D12CA5-6BCA-439D-ACEB-5276CD41A0C5}" destId="{2176E0B2-7F17-41B1-A2E6-D12020F8BB70}" srcOrd="2" destOrd="0" presId="urn:microsoft.com/office/officeart/2005/8/layout/orgChart1"/>
    <dgm:cxn modelId="{882E47CB-5EA6-403D-81B4-029D0A2C9D20}" type="presParOf" srcId="{38DDEE0F-E7AF-4476-9471-A8151286E557}" destId="{05825D66-F826-46BA-B18D-C437EADD5035}" srcOrd="4" destOrd="0" presId="urn:microsoft.com/office/officeart/2005/8/layout/orgChart1"/>
    <dgm:cxn modelId="{64C9DBD9-6F82-4C30-B128-F0954C148608}" type="presParOf" srcId="{38DDEE0F-E7AF-4476-9471-A8151286E557}" destId="{1BC376A0-2D14-49B0-99EE-33ECAF84CFC2}" srcOrd="5" destOrd="0" presId="urn:microsoft.com/office/officeart/2005/8/layout/orgChart1"/>
    <dgm:cxn modelId="{86727F49-B33F-496E-919F-9EEDE0447835}" type="presParOf" srcId="{1BC376A0-2D14-49B0-99EE-33ECAF84CFC2}" destId="{D9C89D73-D205-4F90-A74A-3EC98DC3C542}" srcOrd="0" destOrd="0" presId="urn:microsoft.com/office/officeart/2005/8/layout/orgChart1"/>
    <dgm:cxn modelId="{A6006CE7-3FD0-4A09-9398-52535229FB82}" type="presParOf" srcId="{D9C89D73-D205-4F90-A74A-3EC98DC3C542}" destId="{22207522-F110-4ED2-BF7E-9BDDE5811136}" srcOrd="0" destOrd="0" presId="urn:microsoft.com/office/officeart/2005/8/layout/orgChart1"/>
    <dgm:cxn modelId="{867ED96C-3B3B-44B8-9979-7E38C29C2C59}" type="presParOf" srcId="{D9C89D73-D205-4F90-A74A-3EC98DC3C542}" destId="{A5240FB6-2BE5-442C-9328-CC35919AEF38}" srcOrd="1" destOrd="0" presId="urn:microsoft.com/office/officeart/2005/8/layout/orgChart1"/>
    <dgm:cxn modelId="{084A3401-C573-414B-A2AC-DE4372F0C1D9}" type="presParOf" srcId="{1BC376A0-2D14-49B0-99EE-33ECAF84CFC2}" destId="{EC92CF45-F929-4269-AE18-10DA16CCC03B}" srcOrd="1" destOrd="0" presId="urn:microsoft.com/office/officeart/2005/8/layout/orgChart1"/>
    <dgm:cxn modelId="{2D4C3B01-BCB8-4BEF-907D-EC006BC069D1}" type="presParOf" srcId="{1BC376A0-2D14-49B0-99EE-33ECAF84CFC2}" destId="{90A18E2F-9EA8-4105-AF22-C6BAD1C93471}" srcOrd="2" destOrd="0" presId="urn:microsoft.com/office/officeart/2005/8/layout/orgChart1"/>
    <dgm:cxn modelId="{60149F27-9CF6-49C1-B9AD-E172607D48BE}" type="presParOf" srcId="{38DDEE0F-E7AF-4476-9471-A8151286E557}" destId="{44DC343B-1590-440F-8391-59C6E003F187}" srcOrd="6" destOrd="0" presId="urn:microsoft.com/office/officeart/2005/8/layout/orgChart1"/>
    <dgm:cxn modelId="{5C4D831E-59F6-4F3F-8271-602735544606}" type="presParOf" srcId="{38DDEE0F-E7AF-4476-9471-A8151286E557}" destId="{1334C899-A7F1-457E-91EA-9930932BEC68}" srcOrd="7" destOrd="0" presId="urn:microsoft.com/office/officeart/2005/8/layout/orgChart1"/>
    <dgm:cxn modelId="{4DCD91E8-0AE8-42AD-A5A0-FF64C83CBE2F}" type="presParOf" srcId="{1334C899-A7F1-457E-91EA-9930932BEC68}" destId="{9AC53D86-DDE7-48FF-9AF0-A7B6522305DC}" srcOrd="0" destOrd="0" presId="urn:microsoft.com/office/officeart/2005/8/layout/orgChart1"/>
    <dgm:cxn modelId="{AA4A6FF4-C0CF-4E32-8F67-413F691F92FA}" type="presParOf" srcId="{9AC53D86-DDE7-48FF-9AF0-A7B6522305DC}" destId="{A23DAFC2-E811-4559-AD10-65CC88F71CE8}" srcOrd="0" destOrd="0" presId="urn:microsoft.com/office/officeart/2005/8/layout/orgChart1"/>
    <dgm:cxn modelId="{A7558D31-746E-4721-B58A-4C008D9AC273}" type="presParOf" srcId="{9AC53D86-DDE7-48FF-9AF0-A7B6522305DC}" destId="{6AAF5CAD-C4F5-4B02-8771-2BB88C0AB805}" srcOrd="1" destOrd="0" presId="urn:microsoft.com/office/officeart/2005/8/layout/orgChart1"/>
    <dgm:cxn modelId="{BFE643D5-3268-4A5E-8E40-3FD2B43D13FA}" type="presParOf" srcId="{1334C899-A7F1-457E-91EA-9930932BEC68}" destId="{55A3B864-1B7C-4FC7-ADB1-14B7B873F530}" srcOrd="1" destOrd="0" presId="urn:microsoft.com/office/officeart/2005/8/layout/orgChart1"/>
    <dgm:cxn modelId="{2A4FC515-A337-4E27-A30A-4D277D74EAD3}" type="presParOf" srcId="{1334C899-A7F1-457E-91EA-9930932BEC68}" destId="{DDD1A5E1-8FA4-46C6-ABE4-681D3C68D37D}" srcOrd="2" destOrd="0" presId="urn:microsoft.com/office/officeart/2005/8/layout/orgChart1"/>
    <dgm:cxn modelId="{FFF51110-0098-4093-B8F3-061393D3A397}" type="presParOf" srcId="{38DDEE0F-E7AF-4476-9471-A8151286E557}" destId="{F53C653D-BCDE-4EF4-BC26-AF72F3E4A10F}" srcOrd="8" destOrd="0" presId="urn:microsoft.com/office/officeart/2005/8/layout/orgChart1"/>
    <dgm:cxn modelId="{E203C915-3B9E-40F8-BA2E-7A12E8CE277B}" type="presParOf" srcId="{38DDEE0F-E7AF-4476-9471-A8151286E557}" destId="{1A539111-799E-43C2-932C-04CE522108B2}" srcOrd="9" destOrd="0" presId="urn:microsoft.com/office/officeart/2005/8/layout/orgChart1"/>
    <dgm:cxn modelId="{90EDB173-E26C-4705-AF46-E0552E052E6A}" type="presParOf" srcId="{1A539111-799E-43C2-932C-04CE522108B2}" destId="{02BFF609-9B10-4594-906C-0EE167D3D915}" srcOrd="0" destOrd="0" presId="urn:microsoft.com/office/officeart/2005/8/layout/orgChart1"/>
    <dgm:cxn modelId="{E715498D-9731-454E-A441-9EDD0957C9F2}" type="presParOf" srcId="{02BFF609-9B10-4594-906C-0EE167D3D915}" destId="{D902CDC0-589F-4055-AC10-F377D6448FCB}" srcOrd="0" destOrd="0" presId="urn:microsoft.com/office/officeart/2005/8/layout/orgChart1"/>
    <dgm:cxn modelId="{6490D5E2-782A-4552-818A-8DAE8125489A}" type="presParOf" srcId="{02BFF609-9B10-4594-906C-0EE167D3D915}" destId="{7AFDA907-A856-48E6-AAE6-5FDDBF1E13D4}" srcOrd="1" destOrd="0" presId="urn:microsoft.com/office/officeart/2005/8/layout/orgChart1"/>
    <dgm:cxn modelId="{391C9577-A3B2-4674-9726-5046EA0894EE}" type="presParOf" srcId="{1A539111-799E-43C2-932C-04CE522108B2}" destId="{C35B1DE4-E741-4286-8588-E97BD8B24158}" srcOrd="1" destOrd="0" presId="urn:microsoft.com/office/officeart/2005/8/layout/orgChart1"/>
    <dgm:cxn modelId="{5FBC5C8B-FBA7-4A2C-8A67-57DC85583D95}" type="presParOf" srcId="{1A539111-799E-43C2-932C-04CE522108B2}" destId="{C33B8BAC-D1CA-47F2-83FE-2C22E07132FA}" srcOrd="2" destOrd="0" presId="urn:microsoft.com/office/officeart/2005/8/layout/orgChart1"/>
    <dgm:cxn modelId="{A0019257-936C-4316-9AD9-FF6BD8C8DD48}" type="presParOf" srcId="{38DDEE0F-E7AF-4476-9471-A8151286E557}" destId="{3161DC08-1CF2-4531-A1E9-55F20E0F7282}" srcOrd="10" destOrd="0" presId="urn:microsoft.com/office/officeart/2005/8/layout/orgChart1"/>
    <dgm:cxn modelId="{30AB92E5-88BE-41B5-94AD-5CF14BEBD002}" type="presParOf" srcId="{38DDEE0F-E7AF-4476-9471-A8151286E557}" destId="{EA7B64C3-004B-4C1F-B928-E0BE1351F042}" srcOrd="11" destOrd="0" presId="urn:microsoft.com/office/officeart/2005/8/layout/orgChart1"/>
    <dgm:cxn modelId="{67B59BF0-8D96-4779-A954-B8267A138E85}" type="presParOf" srcId="{EA7B64C3-004B-4C1F-B928-E0BE1351F042}" destId="{8BD16629-011E-4833-9A17-79ED682E3AF3}" srcOrd="0" destOrd="0" presId="urn:microsoft.com/office/officeart/2005/8/layout/orgChart1"/>
    <dgm:cxn modelId="{8172E3C3-7FDB-46AA-A3A5-9EB085CBD6CE}" type="presParOf" srcId="{8BD16629-011E-4833-9A17-79ED682E3AF3}" destId="{04B8B164-A104-4263-9A9F-2433D3095D6A}" srcOrd="0" destOrd="0" presId="urn:microsoft.com/office/officeart/2005/8/layout/orgChart1"/>
    <dgm:cxn modelId="{22288B1B-AB50-4549-9F70-6207E5AA8A3E}" type="presParOf" srcId="{8BD16629-011E-4833-9A17-79ED682E3AF3}" destId="{D6D74CDD-DD36-40F1-9864-8E724E8B279C}" srcOrd="1" destOrd="0" presId="urn:microsoft.com/office/officeart/2005/8/layout/orgChart1"/>
    <dgm:cxn modelId="{952FEFDB-F5F1-449D-AF3C-83B9E76859B4}" type="presParOf" srcId="{EA7B64C3-004B-4C1F-B928-E0BE1351F042}" destId="{2155EFC4-2407-46E0-8BD4-132E7459E54A}" srcOrd="1" destOrd="0" presId="urn:microsoft.com/office/officeart/2005/8/layout/orgChart1"/>
    <dgm:cxn modelId="{F052D45A-8765-4C57-819B-BAFEF9DAA38C}" type="presParOf" srcId="{EA7B64C3-004B-4C1F-B928-E0BE1351F042}" destId="{F6A86445-4ABC-4CCE-BCA7-2B930CDE5043}" srcOrd="2" destOrd="0" presId="urn:microsoft.com/office/officeart/2005/8/layout/orgChart1"/>
    <dgm:cxn modelId="{24149F4D-B2AD-4E42-9D20-13800D8BEC1E}" type="presParOf" srcId="{913CBCB7-8988-492D-917A-FA91C7289D27}" destId="{7177EEC3-2E61-4E80-A99E-FA566716F13C}" srcOrd="2" destOrd="0" presId="urn:microsoft.com/office/officeart/2005/8/layout/orgChart1"/>
    <dgm:cxn modelId="{1F373B23-8414-46F0-9A9E-6B6BBBB55931}" type="presParOf" srcId="{688DBB90-CEC8-493D-A9AD-4868317636CE}" destId="{C4760EBC-1A7A-428C-9583-8F460C41E5F3}" srcOrd="2" destOrd="0" presId="urn:microsoft.com/office/officeart/2005/8/layout/orgChart1"/>
    <dgm:cxn modelId="{C225178E-51C6-4D90-89E2-A7DAE5B463E4}" type="presParOf" srcId="{E006EF43-3E2B-42E5-B5FA-65BDC9AAEB1F}" destId="{97D79CE3-A02B-4BB0-93D6-58B9F0B03F6B}" srcOrd="2" destOrd="0" presId="urn:microsoft.com/office/officeart/2005/8/layout/orgChart1"/>
    <dgm:cxn modelId="{195A6FAB-0AEF-4464-978C-4C398667C078}" type="presParOf" srcId="{E006EF43-3E2B-42E5-B5FA-65BDC9AAEB1F}" destId="{B04BFA61-626A-43E3-969F-612F2E2A3F09}" srcOrd="3" destOrd="0" presId="urn:microsoft.com/office/officeart/2005/8/layout/orgChart1"/>
    <dgm:cxn modelId="{8DE1DA32-3170-472B-BEE8-885E3CEC86CE}" type="presParOf" srcId="{B04BFA61-626A-43E3-969F-612F2E2A3F09}" destId="{A86D1FB7-F06B-447D-8426-56D1965C0FA6}" srcOrd="0" destOrd="0" presId="urn:microsoft.com/office/officeart/2005/8/layout/orgChart1"/>
    <dgm:cxn modelId="{F71DA83C-86EC-4CD2-898C-0E55E25FF409}" type="presParOf" srcId="{A86D1FB7-F06B-447D-8426-56D1965C0FA6}" destId="{32314FFB-5E6B-4215-B4AA-F2656480CBFC}" srcOrd="0" destOrd="0" presId="urn:microsoft.com/office/officeart/2005/8/layout/orgChart1"/>
    <dgm:cxn modelId="{B0A72B91-678A-4426-899B-4F098AE1CB24}" type="presParOf" srcId="{A86D1FB7-F06B-447D-8426-56D1965C0FA6}" destId="{170CCC4D-284E-4D87-8D01-A61D7F418A59}" srcOrd="1" destOrd="0" presId="urn:microsoft.com/office/officeart/2005/8/layout/orgChart1"/>
    <dgm:cxn modelId="{25B0EF69-5354-4841-8F02-D8C28209EDA8}" type="presParOf" srcId="{B04BFA61-626A-43E3-969F-612F2E2A3F09}" destId="{2C4DBDFA-8579-43AC-B6AD-6FD6A204EA3B}" srcOrd="1" destOrd="0" presId="urn:microsoft.com/office/officeart/2005/8/layout/orgChart1"/>
    <dgm:cxn modelId="{B645770E-1B10-4FBA-8523-6420CC0098D2}" type="presParOf" srcId="{2C4DBDFA-8579-43AC-B6AD-6FD6A204EA3B}" destId="{942655DF-55A1-4412-BDEA-EA2BDE1B45E9}" srcOrd="0" destOrd="0" presId="urn:microsoft.com/office/officeart/2005/8/layout/orgChart1"/>
    <dgm:cxn modelId="{65F9A776-AC22-4810-927C-454B1D975248}" type="presParOf" srcId="{2C4DBDFA-8579-43AC-B6AD-6FD6A204EA3B}" destId="{040EB0AA-A701-48E5-9246-83314A5A5753}" srcOrd="1" destOrd="0" presId="urn:microsoft.com/office/officeart/2005/8/layout/orgChart1"/>
    <dgm:cxn modelId="{BA6A9FB7-00D4-4E72-8637-1C87397BD72B}" type="presParOf" srcId="{040EB0AA-A701-48E5-9246-83314A5A5753}" destId="{07A81D71-E563-46CC-A7F0-06C1B0E76B40}" srcOrd="0" destOrd="0" presId="urn:microsoft.com/office/officeart/2005/8/layout/orgChart1"/>
    <dgm:cxn modelId="{21F790A9-5528-47E5-8F4E-F8001A3DE2F9}" type="presParOf" srcId="{07A81D71-E563-46CC-A7F0-06C1B0E76B40}" destId="{F1C5E8C8-84E1-4754-B71E-BFAA272DD4D8}" srcOrd="0" destOrd="0" presId="urn:microsoft.com/office/officeart/2005/8/layout/orgChart1"/>
    <dgm:cxn modelId="{01B44783-774D-4ACD-86C6-A1D1724A5333}" type="presParOf" srcId="{07A81D71-E563-46CC-A7F0-06C1B0E76B40}" destId="{DBFB4B70-4F59-42F0-ADF1-5AE7D2A1039E}" srcOrd="1" destOrd="0" presId="urn:microsoft.com/office/officeart/2005/8/layout/orgChart1"/>
    <dgm:cxn modelId="{72D3B838-4B7E-4667-B18E-260F3062303D}" type="presParOf" srcId="{040EB0AA-A701-48E5-9246-83314A5A5753}" destId="{427A5F79-AD53-486D-9369-00AE77268AE9}" srcOrd="1" destOrd="0" presId="urn:microsoft.com/office/officeart/2005/8/layout/orgChart1"/>
    <dgm:cxn modelId="{1E6935E0-B384-4DE6-AC3A-2AA3EA9FC23D}" type="presParOf" srcId="{427A5F79-AD53-486D-9369-00AE77268AE9}" destId="{94CDCA6F-3D18-45E7-B7D2-41F15B708B13}" srcOrd="0" destOrd="0" presId="urn:microsoft.com/office/officeart/2005/8/layout/orgChart1"/>
    <dgm:cxn modelId="{D526CEDE-0370-4310-B256-8D8E1CF50A97}" type="presParOf" srcId="{427A5F79-AD53-486D-9369-00AE77268AE9}" destId="{6725E9FD-3A03-4E68-A624-7512675F84CD}" srcOrd="1" destOrd="0" presId="urn:microsoft.com/office/officeart/2005/8/layout/orgChart1"/>
    <dgm:cxn modelId="{AE7F288D-537E-4472-B8E6-E733EE875BBD}" type="presParOf" srcId="{6725E9FD-3A03-4E68-A624-7512675F84CD}" destId="{B05A6E53-D066-4FD3-B507-AFF999F3AE2F}" srcOrd="0" destOrd="0" presId="urn:microsoft.com/office/officeart/2005/8/layout/orgChart1"/>
    <dgm:cxn modelId="{0C97F2AD-9B6A-4A84-83F3-B3383085893C}" type="presParOf" srcId="{B05A6E53-D066-4FD3-B507-AFF999F3AE2F}" destId="{D51EB0CF-DA0C-451A-8C36-5DD5C9C891A9}" srcOrd="0" destOrd="0" presId="urn:microsoft.com/office/officeart/2005/8/layout/orgChart1"/>
    <dgm:cxn modelId="{D600409D-F8AA-48E4-8511-9EE3FEE2503C}" type="presParOf" srcId="{B05A6E53-D066-4FD3-B507-AFF999F3AE2F}" destId="{1C896825-5086-488C-BA00-67A076C27458}" srcOrd="1" destOrd="0" presId="urn:microsoft.com/office/officeart/2005/8/layout/orgChart1"/>
    <dgm:cxn modelId="{28C317AF-E35D-4540-8D00-D6C9111127BD}" type="presParOf" srcId="{6725E9FD-3A03-4E68-A624-7512675F84CD}" destId="{09E5686F-DAF3-4A41-B89F-70AA97812378}" srcOrd="1" destOrd="0" presId="urn:microsoft.com/office/officeart/2005/8/layout/orgChart1"/>
    <dgm:cxn modelId="{BB5BE54D-1F01-49EF-85E8-946E5AAC87B4}" type="presParOf" srcId="{6725E9FD-3A03-4E68-A624-7512675F84CD}" destId="{9B4C3A3F-01C4-4A7F-842F-1E3E9462ACDA}" srcOrd="2" destOrd="0" presId="urn:microsoft.com/office/officeart/2005/8/layout/orgChart1"/>
    <dgm:cxn modelId="{A9C0022C-A456-42C2-9B63-DF3C105C66C2}" type="presParOf" srcId="{427A5F79-AD53-486D-9369-00AE77268AE9}" destId="{5ABF2A73-07EC-4A72-AF70-F14579420BFC}" srcOrd="2" destOrd="0" presId="urn:microsoft.com/office/officeart/2005/8/layout/orgChart1"/>
    <dgm:cxn modelId="{90967A54-9165-48B1-9D30-66D8A682DF56}" type="presParOf" srcId="{427A5F79-AD53-486D-9369-00AE77268AE9}" destId="{7AC272C3-FF6D-4AA5-AA3D-1324D02AABCC}" srcOrd="3" destOrd="0" presId="urn:microsoft.com/office/officeart/2005/8/layout/orgChart1"/>
    <dgm:cxn modelId="{DA4F6CCF-A45C-4836-9881-AFB24F157730}" type="presParOf" srcId="{7AC272C3-FF6D-4AA5-AA3D-1324D02AABCC}" destId="{2E3920E9-D3AA-4813-9962-158E68257925}" srcOrd="0" destOrd="0" presId="urn:microsoft.com/office/officeart/2005/8/layout/orgChart1"/>
    <dgm:cxn modelId="{EAC7DD41-5966-4245-BC7C-47EAA3B3F88B}" type="presParOf" srcId="{2E3920E9-D3AA-4813-9962-158E68257925}" destId="{F215C89C-4E30-4C46-AFAE-30A567AF9F10}" srcOrd="0" destOrd="0" presId="urn:microsoft.com/office/officeart/2005/8/layout/orgChart1"/>
    <dgm:cxn modelId="{27714358-8FD1-4025-8C04-EF8F7E359F05}" type="presParOf" srcId="{2E3920E9-D3AA-4813-9962-158E68257925}" destId="{5DD7369C-236A-45DD-B923-86170EBA11DA}" srcOrd="1" destOrd="0" presId="urn:microsoft.com/office/officeart/2005/8/layout/orgChart1"/>
    <dgm:cxn modelId="{02B59E80-C0AB-4EBA-9947-F0DBAFD7213E}" type="presParOf" srcId="{7AC272C3-FF6D-4AA5-AA3D-1324D02AABCC}" destId="{EB1E1B5B-F308-49EE-A1C7-84F338DEA5AE}" srcOrd="1" destOrd="0" presId="urn:microsoft.com/office/officeart/2005/8/layout/orgChart1"/>
    <dgm:cxn modelId="{3F0E9756-C154-4098-BB97-72D3F89229D2}" type="presParOf" srcId="{7AC272C3-FF6D-4AA5-AA3D-1324D02AABCC}" destId="{2B9107BB-7D3D-4770-B1AC-47935193D0F5}" srcOrd="2" destOrd="0" presId="urn:microsoft.com/office/officeart/2005/8/layout/orgChart1"/>
    <dgm:cxn modelId="{B9CDF35D-D370-4D0F-972C-47279402B49B}" type="presParOf" srcId="{427A5F79-AD53-486D-9369-00AE77268AE9}" destId="{2D4D1CA8-6B5C-4973-A0F6-5861DA54A2AF}" srcOrd="4" destOrd="0" presId="urn:microsoft.com/office/officeart/2005/8/layout/orgChart1"/>
    <dgm:cxn modelId="{E479F2F0-6508-4B72-82E7-F6E81C35B088}" type="presParOf" srcId="{427A5F79-AD53-486D-9369-00AE77268AE9}" destId="{CD4188C8-637A-4C6D-B654-351A4985D674}" srcOrd="5" destOrd="0" presId="urn:microsoft.com/office/officeart/2005/8/layout/orgChart1"/>
    <dgm:cxn modelId="{3DEF5365-AC16-44ED-9487-0710E1F682A9}" type="presParOf" srcId="{CD4188C8-637A-4C6D-B654-351A4985D674}" destId="{78DC21B5-B502-403B-A29F-5AD5949E503D}" srcOrd="0" destOrd="0" presId="urn:microsoft.com/office/officeart/2005/8/layout/orgChart1"/>
    <dgm:cxn modelId="{69EC2684-8C90-48EF-AA63-AA5CEA78C770}" type="presParOf" srcId="{78DC21B5-B502-403B-A29F-5AD5949E503D}" destId="{B1AA71A1-1482-4B07-9AB9-9454805C4E10}" srcOrd="0" destOrd="0" presId="urn:microsoft.com/office/officeart/2005/8/layout/orgChart1"/>
    <dgm:cxn modelId="{ECBAF479-17D5-43EB-83B7-CAA16A0C676E}" type="presParOf" srcId="{78DC21B5-B502-403B-A29F-5AD5949E503D}" destId="{775014CE-DD79-42BE-A85D-F3BD27A1EFA3}" srcOrd="1" destOrd="0" presId="urn:microsoft.com/office/officeart/2005/8/layout/orgChart1"/>
    <dgm:cxn modelId="{5706205E-3F6A-4840-A828-21C054C524F6}" type="presParOf" srcId="{CD4188C8-637A-4C6D-B654-351A4985D674}" destId="{2B37F36D-D56F-4F63-8C3B-C7D290B8ED15}" srcOrd="1" destOrd="0" presId="urn:microsoft.com/office/officeart/2005/8/layout/orgChart1"/>
    <dgm:cxn modelId="{756FF7E8-AEC8-4D1B-A0D2-FE2F6795EEE6}" type="presParOf" srcId="{CD4188C8-637A-4C6D-B654-351A4985D674}" destId="{5A1043EB-907E-4F7B-88DA-C60A955EFD87}" srcOrd="2" destOrd="0" presId="urn:microsoft.com/office/officeart/2005/8/layout/orgChart1"/>
    <dgm:cxn modelId="{E2E5671D-DBF9-462E-9B1B-11F0625522B3}" type="presParOf" srcId="{427A5F79-AD53-486D-9369-00AE77268AE9}" destId="{029B1F0A-1B3E-4DEC-832F-1DFC8ADDFB5C}" srcOrd="6" destOrd="0" presId="urn:microsoft.com/office/officeart/2005/8/layout/orgChart1"/>
    <dgm:cxn modelId="{255E3ED4-4F9D-4F6A-AABC-C445616A5D2C}" type="presParOf" srcId="{427A5F79-AD53-486D-9369-00AE77268AE9}" destId="{573B1283-AAF0-42D4-A63C-589C793BDB44}" srcOrd="7" destOrd="0" presId="urn:microsoft.com/office/officeart/2005/8/layout/orgChart1"/>
    <dgm:cxn modelId="{D40CD999-57A4-4AD4-9A12-021C2CBD7284}" type="presParOf" srcId="{573B1283-AAF0-42D4-A63C-589C793BDB44}" destId="{91EC8D0F-5FED-40E4-8C8C-9AF83EF55783}" srcOrd="0" destOrd="0" presId="urn:microsoft.com/office/officeart/2005/8/layout/orgChart1"/>
    <dgm:cxn modelId="{1A3916E5-9983-41AF-A4B3-A9E81E1A7F99}" type="presParOf" srcId="{91EC8D0F-5FED-40E4-8C8C-9AF83EF55783}" destId="{8D969FDE-C518-4C62-BCF2-BBEA6B8392C6}" srcOrd="0" destOrd="0" presId="urn:microsoft.com/office/officeart/2005/8/layout/orgChart1"/>
    <dgm:cxn modelId="{080927BE-93C8-42F8-BE2E-F4F3E471A57D}" type="presParOf" srcId="{91EC8D0F-5FED-40E4-8C8C-9AF83EF55783}" destId="{9E082F8C-7A58-4487-9AC4-A091AFEE0435}" srcOrd="1" destOrd="0" presId="urn:microsoft.com/office/officeart/2005/8/layout/orgChart1"/>
    <dgm:cxn modelId="{BB33B180-7831-42DE-A2E1-41154CF93AE1}" type="presParOf" srcId="{573B1283-AAF0-42D4-A63C-589C793BDB44}" destId="{0A7CC2FD-E879-449B-953B-309712C787C9}" srcOrd="1" destOrd="0" presId="urn:microsoft.com/office/officeart/2005/8/layout/orgChart1"/>
    <dgm:cxn modelId="{EFED936C-A066-45DF-8E3E-209AC08C1ECB}" type="presParOf" srcId="{573B1283-AAF0-42D4-A63C-589C793BDB44}" destId="{B1E6DD08-93AD-4F30-A8DE-8D41E1A0111D}" srcOrd="2" destOrd="0" presId="urn:microsoft.com/office/officeart/2005/8/layout/orgChart1"/>
    <dgm:cxn modelId="{AFB41089-292E-4A16-94CD-FDA3FB840820}" type="presParOf" srcId="{427A5F79-AD53-486D-9369-00AE77268AE9}" destId="{2A536473-C14E-423C-9C6D-E88F86E2AD6F}" srcOrd="8" destOrd="0" presId="urn:microsoft.com/office/officeart/2005/8/layout/orgChart1"/>
    <dgm:cxn modelId="{BC31FC36-E615-4D0A-B747-373A575DA5ED}" type="presParOf" srcId="{427A5F79-AD53-486D-9369-00AE77268AE9}" destId="{E1C2AA8C-C32A-42AB-B6FE-80E825B59D6A}" srcOrd="9" destOrd="0" presId="urn:microsoft.com/office/officeart/2005/8/layout/orgChart1"/>
    <dgm:cxn modelId="{F68F3A32-D71B-4BAE-BFBC-F5B341556A31}" type="presParOf" srcId="{E1C2AA8C-C32A-42AB-B6FE-80E825B59D6A}" destId="{4C0AE004-522F-40DE-A85B-29B29C08E1EF}" srcOrd="0" destOrd="0" presId="urn:microsoft.com/office/officeart/2005/8/layout/orgChart1"/>
    <dgm:cxn modelId="{FD6BD640-085F-4E67-BEAB-E53E8526B148}" type="presParOf" srcId="{4C0AE004-522F-40DE-A85B-29B29C08E1EF}" destId="{ADBB721C-1ACA-4028-A243-7E9262F4B0BB}" srcOrd="0" destOrd="0" presId="urn:microsoft.com/office/officeart/2005/8/layout/orgChart1"/>
    <dgm:cxn modelId="{835A869B-67B0-41C0-99E5-F257CD0ADBB8}" type="presParOf" srcId="{4C0AE004-522F-40DE-A85B-29B29C08E1EF}" destId="{53FDE210-409B-446D-982A-6898B6B3A312}" srcOrd="1" destOrd="0" presId="urn:microsoft.com/office/officeart/2005/8/layout/orgChart1"/>
    <dgm:cxn modelId="{05F17F44-2401-4B0B-B0F3-8689832D318C}" type="presParOf" srcId="{E1C2AA8C-C32A-42AB-B6FE-80E825B59D6A}" destId="{739C3CB8-7923-4C64-AE77-5CD019EF54F3}" srcOrd="1" destOrd="0" presId="urn:microsoft.com/office/officeart/2005/8/layout/orgChart1"/>
    <dgm:cxn modelId="{9C42EE66-B781-4D0B-BFC6-F16403C47430}" type="presParOf" srcId="{E1C2AA8C-C32A-42AB-B6FE-80E825B59D6A}" destId="{1E150253-CB1A-48FE-B94D-6C59134E9BA0}" srcOrd="2" destOrd="0" presId="urn:microsoft.com/office/officeart/2005/8/layout/orgChart1"/>
    <dgm:cxn modelId="{1E1C1DA8-010C-4D9C-9A03-469F977533E5}" type="presParOf" srcId="{040EB0AA-A701-48E5-9246-83314A5A5753}" destId="{B51A1EF8-FB38-47FA-92B8-4FB37D49E865}" srcOrd="2" destOrd="0" presId="urn:microsoft.com/office/officeart/2005/8/layout/orgChart1"/>
    <dgm:cxn modelId="{4C4AE2B8-348D-4C75-82AA-2584F14E4B7A}" type="presParOf" srcId="{2C4DBDFA-8579-43AC-B6AD-6FD6A204EA3B}" destId="{09A7DBA7-FDA8-4099-9828-6FC8E2C465D1}" srcOrd="2" destOrd="0" presId="urn:microsoft.com/office/officeart/2005/8/layout/orgChart1"/>
    <dgm:cxn modelId="{D80FFCE7-872D-4DEE-8FFE-D0E807348E7F}" type="presParOf" srcId="{2C4DBDFA-8579-43AC-B6AD-6FD6A204EA3B}" destId="{F50FB328-C6A7-4BDF-A159-2D5916D0A87E}" srcOrd="3" destOrd="0" presId="urn:microsoft.com/office/officeart/2005/8/layout/orgChart1"/>
    <dgm:cxn modelId="{3C4708AC-4B02-45A6-8C9C-8174757BCB21}" type="presParOf" srcId="{F50FB328-C6A7-4BDF-A159-2D5916D0A87E}" destId="{437B0EDB-514A-4BC8-9961-441630A2B045}" srcOrd="0" destOrd="0" presId="urn:microsoft.com/office/officeart/2005/8/layout/orgChart1"/>
    <dgm:cxn modelId="{64FF23FA-00EC-42F8-8AE4-0816BF7ECB20}" type="presParOf" srcId="{437B0EDB-514A-4BC8-9961-441630A2B045}" destId="{3403CD3C-D0B4-4E48-AE2F-3250648A1978}" srcOrd="0" destOrd="0" presId="urn:microsoft.com/office/officeart/2005/8/layout/orgChart1"/>
    <dgm:cxn modelId="{753E5C08-C8E3-4363-9E6A-AE0022BBBB7B}" type="presParOf" srcId="{437B0EDB-514A-4BC8-9961-441630A2B045}" destId="{A94E5723-4F12-460A-A687-4F4D6F13E89A}" srcOrd="1" destOrd="0" presId="urn:microsoft.com/office/officeart/2005/8/layout/orgChart1"/>
    <dgm:cxn modelId="{731C788E-3570-4643-9299-EB15AB7311C1}" type="presParOf" srcId="{F50FB328-C6A7-4BDF-A159-2D5916D0A87E}" destId="{DC51DB19-378B-4178-8D39-318A83325830}" srcOrd="1" destOrd="0" presId="urn:microsoft.com/office/officeart/2005/8/layout/orgChart1"/>
    <dgm:cxn modelId="{F2C7510D-3E58-4C9F-AB1F-C91C46BC5274}" type="presParOf" srcId="{DC51DB19-378B-4178-8D39-318A83325830}" destId="{CD78A997-4AB8-4ED6-BBAB-334F8F40590E}" srcOrd="0" destOrd="0" presId="urn:microsoft.com/office/officeart/2005/8/layout/orgChart1"/>
    <dgm:cxn modelId="{6B6ACECF-473A-4520-9468-207EA93B2111}" type="presParOf" srcId="{DC51DB19-378B-4178-8D39-318A83325830}" destId="{118EC3D3-51F4-4E95-88E6-7636CF16BC7A}" srcOrd="1" destOrd="0" presId="urn:microsoft.com/office/officeart/2005/8/layout/orgChart1"/>
    <dgm:cxn modelId="{A28033EE-C5B5-4296-BF19-161CD53BE42A}" type="presParOf" srcId="{118EC3D3-51F4-4E95-88E6-7636CF16BC7A}" destId="{BBE7F0C9-C3AC-4ADB-A201-3A91FFD76836}" srcOrd="0" destOrd="0" presId="urn:microsoft.com/office/officeart/2005/8/layout/orgChart1"/>
    <dgm:cxn modelId="{D7CE7019-B751-4276-80B4-D5E218C3EA92}" type="presParOf" srcId="{BBE7F0C9-C3AC-4ADB-A201-3A91FFD76836}" destId="{4AF1751C-6B3D-4DA1-B75B-5767F88DBF60}" srcOrd="0" destOrd="0" presId="urn:microsoft.com/office/officeart/2005/8/layout/orgChart1"/>
    <dgm:cxn modelId="{262294A6-07B1-4CEF-990C-5EAA3205DD96}" type="presParOf" srcId="{BBE7F0C9-C3AC-4ADB-A201-3A91FFD76836}" destId="{364F26B9-89BD-4256-8F53-1FD6186777B2}" srcOrd="1" destOrd="0" presId="urn:microsoft.com/office/officeart/2005/8/layout/orgChart1"/>
    <dgm:cxn modelId="{1AA82DA3-3D2D-4255-BA0B-9AEC0AD2399A}" type="presParOf" srcId="{118EC3D3-51F4-4E95-88E6-7636CF16BC7A}" destId="{BD1F12FF-97B8-459A-9534-87FA07E5FEEA}" srcOrd="1" destOrd="0" presId="urn:microsoft.com/office/officeart/2005/8/layout/orgChart1"/>
    <dgm:cxn modelId="{063DDA5E-598B-4424-8D12-18647FD15693}" type="presParOf" srcId="{118EC3D3-51F4-4E95-88E6-7636CF16BC7A}" destId="{FD771907-5817-419F-89DA-5EFBA593BB8B}" srcOrd="2" destOrd="0" presId="urn:microsoft.com/office/officeart/2005/8/layout/orgChart1"/>
    <dgm:cxn modelId="{84BC88DA-7DC1-490A-9775-1AE1ADD985F5}" type="presParOf" srcId="{DC51DB19-378B-4178-8D39-318A83325830}" destId="{94DF96E4-852C-47A8-A61C-6E1E0194222F}" srcOrd="2" destOrd="0" presId="urn:microsoft.com/office/officeart/2005/8/layout/orgChart1"/>
    <dgm:cxn modelId="{6861BDEA-E931-4071-B40A-8F053D4AE492}" type="presParOf" srcId="{DC51DB19-378B-4178-8D39-318A83325830}" destId="{11A6CE37-FBF2-41D0-9533-5FA50C02809D}" srcOrd="3" destOrd="0" presId="urn:microsoft.com/office/officeart/2005/8/layout/orgChart1"/>
    <dgm:cxn modelId="{B1A057A6-1A9D-4C4D-9B30-4C0EB30A4C2D}" type="presParOf" srcId="{11A6CE37-FBF2-41D0-9533-5FA50C02809D}" destId="{584559EE-7136-4341-B0A1-8978774C974F}" srcOrd="0" destOrd="0" presId="urn:microsoft.com/office/officeart/2005/8/layout/orgChart1"/>
    <dgm:cxn modelId="{40A4DE70-E708-4F03-A5E7-0B28A97026DE}" type="presParOf" srcId="{584559EE-7136-4341-B0A1-8978774C974F}" destId="{EED8EC43-9732-4EEC-B947-63D1925754E0}" srcOrd="0" destOrd="0" presId="urn:microsoft.com/office/officeart/2005/8/layout/orgChart1"/>
    <dgm:cxn modelId="{6B8982B3-504A-49B6-81E2-33952C1735D1}" type="presParOf" srcId="{584559EE-7136-4341-B0A1-8978774C974F}" destId="{F83F38C2-70A2-42F0-BE1B-2F7A232974EA}" srcOrd="1" destOrd="0" presId="urn:microsoft.com/office/officeart/2005/8/layout/orgChart1"/>
    <dgm:cxn modelId="{34E55FE1-0033-40BD-B4A2-AAD88321D2BB}" type="presParOf" srcId="{11A6CE37-FBF2-41D0-9533-5FA50C02809D}" destId="{486BB667-A4E6-4D9A-B049-CD6F276E9F62}" srcOrd="1" destOrd="0" presId="urn:microsoft.com/office/officeart/2005/8/layout/orgChart1"/>
    <dgm:cxn modelId="{58503608-2E10-48D7-A623-06C9D2642DCE}" type="presParOf" srcId="{11A6CE37-FBF2-41D0-9533-5FA50C02809D}" destId="{65B3BF88-635E-4FB6-A58A-63BC4841B5D0}" srcOrd="2" destOrd="0" presId="urn:microsoft.com/office/officeart/2005/8/layout/orgChart1"/>
    <dgm:cxn modelId="{61190229-491F-4EAA-A2AF-DE163658692F}" type="presParOf" srcId="{DC51DB19-378B-4178-8D39-318A83325830}" destId="{936C7890-6B92-42F4-95B4-2E676F387697}" srcOrd="4" destOrd="0" presId="urn:microsoft.com/office/officeart/2005/8/layout/orgChart1"/>
    <dgm:cxn modelId="{5D95649A-1E10-4887-AC66-96BBFB03F52D}" type="presParOf" srcId="{DC51DB19-378B-4178-8D39-318A83325830}" destId="{5B5285D7-6D56-4BB1-886E-8C43DF8B9824}" srcOrd="5" destOrd="0" presId="urn:microsoft.com/office/officeart/2005/8/layout/orgChart1"/>
    <dgm:cxn modelId="{A7F99FDF-46FB-49D7-9FBE-1D6A38D647C9}" type="presParOf" srcId="{5B5285D7-6D56-4BB1-886E-8C43DF8B9824}" destId="{20F6C713-2649-4A9A-9F81-F2C905E58723}" srcOrd="0" destOrd="0" presId="urn:microsoft.com/office/officeart/2005/8/layout/orgChart1"/>
    <dgm:cxn modelId="{9D624179-8357-4C45-8DE6-5430B8FA2AAD}" type="presParOf" srcId="{20F6C713-2649-4A9A-9F81-F2C905E58723}" destId="{C51C08E3-D667-4FD8-BD92-FF09954EF404}" srcOrd="0" destOrd="0" presId="urn:microsoft.com/office/officeart/2005/8/layout/orgChart1"/>
    <dgm:cxn modelId="{0810B73A-A6D1-4A7D-880F-EA4FBCF369BD}" type="presParOf" srcId="{20F6C713-2649-4A9A-9F81-F2C905E58723}" destId="{312E9B43-AE36-434A-B37A-6AFC4512DA43}" srcOrd="1" destOrd="0" presId="urn:microsoft.com/office/officeart/2005/8/layout/orgChart1"/>
    <dgm:cxn modelId="{4D9D9975-A61C-4028-B1E5-AC1419A57761}" type="presParOf" srcId="{5B5285D7-6D56-4BB1-886E-8C43DF8B9824}" destId="{073EA9FD-CC98-4E38-865D-BF71A030CE69}" srcOrd="1" destOrd="0" presId="urn:microsoft.com/office/officeart/2005/8/layout/orgChart1"/>
    <dgm:cxn modelId="{1A421F40-87D2-44B2-8CF5-1241ADFBC3E5}" type="presParOf" srcId="{5B5285D7-6D56-4BB1-886E-8C43DF8B9824}" destId="{BC8897A1-E4D1-45E5-8176-1E1F4AEC4A7A}" srcOrd="2" destOrd="0" presId="urn:microsoft.com/office/officeart/2005/8/layout/orgChart1"/>
    <dgm:cxn modelId="{B7890950-A1BA-4043-8F31-05C63698CD21}" type="presParOf" srcId="{DC51DB19-378B-4178-8D39-318A83325830}" destId="{AF1A95D7-30B1-4968-8ECE-802CB8D2FBB8}" srcOrd="6" destOrd="0" presId="urn:microsoft.com/office/officeart/2005/8/layout/orgChart1"/>
    <dgm:cxn modelId="{98EF4BC4-276C-450D-B675-67C39867B2AE}" type="presParOf" srcId="{DC51DB19-378B-4178-8D39-318A83325830}" destId="{D78E6AB4-E184-4642-82BB-5672EF8600FA}" srcOrd="7" destOrd="0" presId="urn:microsoft.com/office/officeart/2005/8/layout/orgChart1"/>
    <dgm:cxn modelId="{A6697A49-4E01-47F2-A5F6-424712C08A77}" type="presParOf" srcId="{D78E6AB4-E184-4642-82BB-5672EF8600FA}" destId="{105EE6B1-267B-494A-A1C7-830C0017C96C}" srcOrd="0" destOrd="0" presId="urn:microsoft.com/office/officeart/2005/8/layout/orgChart1"/>
    <dgm:cxn modelId="{F13BD78A-91AF-44BB-A757-0DA36404436E}" type="presParOf" srcId="{105EE6B1-267B-494A-A1C7-830C0017C96C}" destId="{4C093483-1909-4F91-B440-6605E63F577E}" srcOrd="0" destOrd="0" presId="urn:microsoft.com/office/officeart/2005/8/layout/orgChart1"/>
    <dgm:cxn modelId="{202EF403-80EB-45F7-97D5-553F16C47FA9}" type="presParOf" srcId="{105EE6B1-267B-494A-A1C7-830C0017C96C}" destId="{32CEF9C9-A088-4607-B76B-43C8684251EB}" srcOrd="1" destOrd="0" presId="urn:microsoft.com/office/officeart/2005/8/layout/orgChart1"/>
    <dgm:cxn modelId="{1CA27228-6CB4-4DA8-A2E4-46796F40786C}" type="presParOf" srcId="{D78E6AB4-E184-4642-82BB-5672EF8600FA}" destId="{C02FA02F-D63D-406E-AAEC-E4904D9BFA8B}" srcOrd="1" destOrd="0" presId="urn:microsoft.com/office/officeart/2005/8/layout/orgChart1"/>
    <dgm:cxn modelId="{3F377112-AE97-41D6-8C1B-155DBA29400E}" type="presParOf" srcId="{D78E6AB4-E184-4642-82BB-5672EF8600FA}" destId="{79D65D7D-9C7C-4A8D-BBF4-CDCB21A31F17}" srcOrd="2" destOrd="0" presId="urn:microsoft.com/office/officeart/2005/8/layout/orgChart1"/>
    <dgm:cxn modelId="{2344D81E-D93A-4CE9-B077-1E75C9B6B3DA}" type="presParOf" srcId="{DC51DB19-378B-4178-8D39-318A83325830}" destId="{FEBB50E8-EEA3-412E-BABB-3689BE21C2AC}" srcOrd="8" destOrd="0" presId="urn:microsoft.com/office/officeart/2005/8/layout/orgChart1"/>
    <dgm:cxn modelId="{AE39B69D-F63E-4E61-8841-723BE5F762BE}" type="presParOf" srcId="{DC51DB19-378B-4178-8D39-318A83325830}" destId="{F35ADA1C-DB0A-4B8B-B681-B98682B80928}" srcOrd="9" destOrd="0" presId="urn:microsoft.com/office/officeart/2005/8/layout/orgChart1"/>
    <dgm:cxn modelId="{91C73778-39E6-404F-8E29-24FE7BC7D5CC}" type="presParOf" srcId="{F35ADA1C-DB0A-4B8B-B681-B98682B80928}" destId="{124B70BD-33AA-4CE7-ADD9-9F87803555FA}" srcOrd="0" destOrd="0" presId="urn:microsoft.com/office/officeart/2005/8/layout/orgChart1"/>
    <dgm:cxn modelId="{1CA2F647-2026-40C5-BC12-A5058D32C96F}" type="presParOf" srcId="{124B70BD-33AA-4CE7-ADD9-9F87803555FA}" destId="{5432665B-C447-410C-B7E8-3490E15B02AD}" srcOrd="0" destOrd="0" presId="urn:microsoft.com/office/officeart/2005/8/layout/orgChart1"/>
    <dgm:cxn modelId="{A465C7D9-EE40-4AF8-936F-6F3423F2A9A2}" type="presParOf" srcId="{124B70BD-33AA-4CE7-ADD9-9F87803555FA}" destId="{3DD1E42E-D066-400C-9F48-8229312B0058}" srcOrd="1" destOrd="0" presId="urn:microsoft.com/office/officeart/2005/8/layout/orgChart1"/>
    <dgm:cxn modelId="{0F7B7046-F7F5-42FF-B1C0-F66914D7B2EF}" type="presParOf" srcId="{F35ADA1C-DB0A-4B8B-B681-B98682B80928}" destId="{9D069A4C-8E22-4EE6-B57C-85C20D62D5DB}" srcOrd="1" destOrd="0" presId="urn:microsoft.com/office/officeart/2005/8/layout/orgChart1"/>
    <dgm:cxn modelId="{4866B7B3-37C3-4345-BDAE-E6A5400D01DB}" type="presParOf" srcId="{F35ADA1C-DB0A-4B8B-B681-B98682B80928}" destId="{ADFE3915-59BE-423F-A38D-C433B0321045}" srcOrd="2" destOrd="0" presId="urn:microsoft.com/office/officeart/2005/8/layout/orgChart1"/>
    <dgm:cxn modelId="{2D08FC88-353D-4960-90F9-0EA4E0B11BD6}" type="presParOf" srcId="{DC51DB19-378B-4178-8D39-318A83325830}" destId="{312D87EE-9CA8-4889-BF6E-1650564A7670}" srcOrd="10" destOrd="0" presId="urn:microsoft.com/office/officeart/2005/8/layout/orgChart1"/>
    <dgm:cxn modelId="{032022BA-6DF0-40F8-913A-8897A263175D}" type="presParOf" srcId="{DC51DB19-378B-4178-8D39-318A83325830}" destId="{97FB3B12-79B1-4CE2-B354-6156ADEBF513}" srcOrd="11" destOrd="0" presId="urn:microsoft.com/office/officeart/2005/8/layout/orgChart1"/>
    <dgm:cxn modelId="{B0173AF1-59FD-480D-83DC-27ADBB252A5C}" type="presParOf" srcId="{97FB3B12-79B1-4CE2-B354-6156ADEBF513}" destId="{E8233044-1463-4EAB-A109-63DF97708B3A}" srcOrd="0" destOrd="0" presId="urn:microsoft.com/office/officeart/2005/8/layout/orgChart1"/>
    <dgm:cxn modelId="{437D7206-BBF0-4AF5-9C08-F517857255F9}" type="presParOf" srcId="{E8233044-1463-4EAB-A109-63DF97708B3A}" destId="{BEFA7295-1264-4BE7-82EF-63C533404AE3}" srcOrd="0" destOrd="0" presId="urn:microsoft.com/office/officeart/2005/8/layout/orgChart1"/>
    <dgm:cxn modelId="{20AA89B0-C01A-4422-B5CF-31FFDF09F6FD}" type="presParOf" srcId="{E8233044-1463-4EAB-A109-63DF97708B3A}" destId="{1CB1E9D4-1874-4A15-A815-361B3D6610AE}" srcOrd="1" destOrd="0" presId="urn:microsoft.com/office/officeart/2005/8/layout/orgChart1"/>
    <dgm:cxn modelId="{C4A22A97-2586-44ED-B341-2155DF8C022B}" type="presParOf" srcId="{97FB3B12-79B1-4CE2-B354-6156ADEBF513}" destId="{3071B64C-3D9F-4AA2-A82D-DDB7D546D857}" srcOrd="1" destOrd="0" presId="urn:microsoft.com/office/officeart/2005/8/layout/orgChart1"/>
    <dgm:cxn modelId="{85519380-0204-4A93-98AD-B2A96457C822}" type="presParOf" srcId="{97FB3B12-79B1-4CE2-B354-6156ADEBF513}" destId="{DB719D7F-1BD7-414B-ADFD-5405C7EBD525}" srcOrd="2" destOrd="0" presId="urn:microsoft.com/office/officeart/2005/8/layout/orgChart1"/>
    <dgm:cxn modelId="{E5C064D2-B716-497B-960B-6A705A2B3CFB}" type="presParOf" srcId="{DC51DB19-378B-4178-8D39-318A83325830}" destId="{EB6FF629-55C4-4E35-A907-64EFDB42A2E0}" srcOrd="12" destOrd="0" presId="urn:microsoft.com/office/officeart/2005/8/layout/orgChart1"/>
    <dgm:cxn modelId="{1E2F3E5A-32E4-483E-9013-6AA6A06CB5A0}" type="presParOf" srcId="{DC51DB19-378B-4178-8D39-318A83325830}" destId="{3AF48F34-7045-4665-B06A-0E3F66FFD3C5}" srcOrd="13" destOrd="0" presId="urn:microsoft.com/office/officeart/2005/8/layout/orgChart1"/>
    <dgm:cxn modelId="{4024180E-CC8C-4404-A151-782BF933DFB4}" type="presParOf" srcId="{3AF48F34-7045-4665-B06A-0E3F66FFD3C5}" destId="{E69E5C79-527D-422E-87C6-B02AD10A157B}" srcOrd="0" destOrd="0" presId="urn:microsoft.com/office/officeart/2005/8/layout/orgChart1"/>
    <dgm:cxn modelId="{50DC4AF1-DD32-4F4E-8C02-A1D97BD52F69}" type="presParOf" srcId="{E69E5C79-527D-422E-87C6-B02AD10A157B}" destId="{EC06A07A-2060-43CA-B755-D18FB5216345}" srcOrd="0" destOrd="0" presId="urn:microsoft.com/office/officeart/2005/8/layout/orgChart1"/>
    <dgm:cxn modelId="{5A22AE90-4C1D-475A-BC55-89ED4477F00C}" type="presParOf" srcId="{E69E5C79-527D-422E-87C6-B02AD10A157B}" destId="{FBE42E65-D8E6-4486-B26F-7186304D77D2}" srcOrd="1" destOrd="0" presId="urn:microsoft.com/office/officeart/2005/8/layout/orgChart1"/>
    <dgm:cxn modelId="{CAA4AC71-27D1-461A-AD79-517CA7134F5D}" type="presParOf" srcId="{3AF48F34-7045-4665-B06A-0E3F66FFD3C5}" destId="{074E6002-96B7-47A4-B9BA-5A5B72DC2717}" srcOrd="1" destOrd="0" presId="urn:microsoft.com/office/officeart/2005/8/layout/orgChart1"/>
    <dgm:cxn modelId="{997F6161-BE0F-4DBA-9F94-894CA5CF6EEC}" type="presParOf" srcId="{3AF48F34-7045-4665-B06A-0E3F66FFD3C5}" destId="{62DEE09C-1485-48B2-B5ED-DAD94E32A2D4}" srcOrd="2" destOrd="0" presId="urn:microsoft.com/office/officeart/2005/8/layout/orgChart1"/>
    <dgm:cxn modelId="{A19BDEBB-3C6F-44D5-933C-1DEBCD7ED094}" type="presParOf" srcId="{DC51DB19-378B-4178-8D39-318A83325830}" destId="{7DE0A246-C248-4434-8930-95AE20091C10}" srcOrd="14" destOrd="0" presId="urn:microsoft.com/office/officeart/2005/8/layout/orgChart1"/>
    <dgm:cxn modelId="{633FF097-F942-42D0-B61B-C9DF9C38858B}" type="presParOf" srcId="{DC51DB19-378B-4178-8D39-318A83325830}" destId="{F0F1832E-4D44-41CB-9B81-9E4BD73E9617}" srcOrd="15" destOrd="0" presId="urn:microsoft.com/office/officeart/2005/8/layout/orgChart1"/>
    <dgm:cxn modelId="{4E0C1E56-F8B8-4390-AFA6-83DC1E10D44D}" type="presParOf" srcId="{F0F1832E-4D44-41CB-9B81-9E4BD73E9617}" destId="{427B8894-9562-4B68-B368-F94B285185CC}" srcOrd="0" destOrd="0" presId="urn:microsoft.com/office/officeart/2005/8/layout/orgChart1"/>
    <dgm:cxn modelId="{BE19F308-CC1B-4999-A7A4-8FBD122E646B}" type="presParOf" srcId="{427B8894-9562-4B68-B368-F94B285185CC}" destId="{386FE72E-044F-4C4A-84FF-46FB9FA8B30B}" srcOrd="0" destOrd="0" presId="urn:microsoft.com/office/officeart/2005/8/layout/orgChart1"/>
    <dgm:cxn modelId="{F816D18C-E28D-4E25-9924-CCAD630D16B4}" type="presParOf" srcId="{427B8894-9562-4B68-B368-F94B285185CC}" destId="{5D20A0ED-1355-40A7-A02B-5D39912D8483}" srcOrd="1" destOrd="0" presId="urn:microsoft.com/office/officeart/2005/8/layout/orgChart1"/>
    <dgm:cxn modelId="{9AA21D53-1BBF-473F-AAF0-1CD3B816FF69}" type="presParOf" srcId="{F0F1832E-4D44-41CB-9B81-9E4BD73E9617}" destId="{B2ADFC19-A24B-4B5C-BA9F-D64EB744C569}" srcOrd="1" destOrd="0" presId="urn:microsoft.com/office/officeart/2005/8/layout/orgChart1"/>
    <dgm:cxn modelId="{9A83234B-AD5E-424F-A2D2-7034BFDC97DD}" type="presParOf" srcId="{F0F1832E-4D44-41CB-9B81-9E4BD73E9617}" destId="{4ED66371-EE2A-4B4A-8833-B2967BAA52E7}" srcOrd="2" destOrd="0" presId="urn:microsoft.com/office/officeart/2005/8/layout/orgChart1"/>
    <dgm:cxn modelId="{547BCFEA-9042-4B2E-87E1-97758F6337EE}" type="presParOf" srcId="{F50FB328-C6A7-4BDF-A159-2D5916D0A87E}" destId="{3BE5BA0E-CC76-460B-82C5-16048A4F8FB4}" srcOrd="2" destOrd="0" presId="urn:microsoft.com/office/officeart/2005/8/layout/orgChart1"/>
    <dgm:cxn modelId="{454498AE-2771-4B59-8C29-E698911AF158}" type="presParOf" srcId="{2C4DBDFA-8579-43AC-B6AD-6FD6A204EA3B}" destId="{29D1BD87-B84F-4BAE-93C6-2EAF7524FC09}" srcOrd="4" destOrd="0" presId="urn:microsoft.com/office/officeart/2005/8/layout/orgChart1"/>
    <dgm:cxn modelId="{F3245E0B-88D1-4ED6-9F05-B585DB4EA036}" type="presParOf" srcId="{2C4DBDFA-8579-43AC-B6AD-6FD6A204EA3B}" destId="{0ADCD194-43A8-4BF5-89BE-2C2B343A602F}" srcOrd="5" destOrd="0" presId="urn:microsoft.com/office/officeart/2005/8/layout/orgChart1"/>
    <dgm:cxn modelId="{0B6D9B9F-3B9D-4476-9489-DB0117C8A962}" type="presParOf" srcId="{0ADCD194-43A8-4BF5-89BE-2C2B343A602F}" destId="{9CA68E98-79F3-4597-A918-C418B9AB1D6F}" srcOrd="0" destOrd="0" presId="urn:microsoft.com/office/officeart/2005/8/layout/orgChart1"/>
    <dgm:cxn modelId="{19BBAC34-7A90-4911-9FE4-348CC3FA6207}" type="presParOf" srcId="{9CA68E98-79F3-4597-A918-C418B9AB1D6F}" destId="{1EAFA5F1-D76B-4A3B-A407-D9C2D0389F27}" srcOrd="0" destOrd="0" presId="urn:microsoft.com/office/officeart/2005/8/layout/orgChart1"/>
    <dgm:cxn modelId="{8BB73D2F-0884-46C1-9C86-E553E6994938}" type="presParOf" srcId="{9CA68E98-79F3-4597-A918-C418B9AB1D6F}" destId="{D6710CA8-D089-4B2B-A91B-BA475CC1BDC8}" srcOrd="1" destOrd="0" presId="urn:microsoft.com/office/officeart/2005/8/layout/orgChart1"/>
    <dgm:cxn modelId="{9858D8DD-9166-4CC2-9A4C-9D35CEAF7834}" type="presParOf" srcId="{0ADCD194-43A8-4BF5-89BE-2C2B343A602F}" destId="{6D0B437B-0124-41DF-8FE6-E039303B458A}" srcOrd="1" destOrd="0" presId="urn:microsoft.com/office/officeart/2005/8/layout/orgChart1"/>
    <dgm:cxn modelId="{9AD9FB99-7685-4BE9-B415-76E03E9D6C39}" type="presParOf" srcId="{6D0B437B-0124-41DF-8FE6-E039303B458A}" destId="{9CBE9708-34FE-44B4-84B0-F214F94BAFE1}" srcOrd="0" destOrd="0" presId="urn:microsoft.com/office/officeart/2005/8/layout/orgChart1"/>
    <dgm:cxn modelId="{D18FD89A-95A6-4E98-A0E0-CBB2EE86D8E4}" type="presParOf" srcId="{6D0B437B-0124-41DF-8FE6-E039303B458A}" destId="{DE671519-0B6E-4A4F-9A58-73D542185EC5}" srcOrd="1" destOrd="0" presId="urn:microsoft.com/office/officeart/2005/8/layout/orgChart1"/>
    <dgm:cxn modelId="{F4270F23-3E2A-4300-94DD-0F0311AE381C}" type="presParOf" srcId="{DE671519-0B6E-4A4F-9A58-73D542185EC5}" destId="{7D69DCB7-ED21-4B46-9D31-04A6D74C83B9}" srcOrd="0" destOrd="0" presId="urn:microsoft.com/office/officeart/2005/8/layout/orgChart1"/>
    <dgm:cxn modelId="{5D7B4636-E500-436A-A065-F1E747525E81}" type="presParOf" srcId="{7D69DCB7-ED21-4B46-9D31-04A6D74C83B9}" destId="{C8CEA3C5-6EE4-40A2-8FA6-582CB3686BB7}" srcOrd="0" destOrd="0" presId="urn:microsoft.com/office/officeart/2005/8/layout/orgChart1"/>
    <dgm:cxn modelId="{E096483B-4421-4026-8CA1-B35D6AB1F43E}" type="presParOf" srcId="{7D69DCB7-ED21-4B46-9D31-04A6D74C83B9}" destId="{0C79C3AF-D1D8-4FDE-B009-9F8DB3540576}" srcOrd="1" destOrd="0" presId="urn:microsoft.com/office/officeart/2005/8/layout/orgChart1"/>
    <dgm:cxn modelId="{C990AF57-F69A-4059-A94A-FE78165C33AA}" type="presParOf" srcId="{DE671519-0B6E-4A4F-9A58-73D542185EC5}" destId="{F6768D36-392C-4930-85DA-3FFE2217DCEC}" srcOrd="1" destOrd="0" presId="urn:microsoft.com/office/officeart/2005/8/layout/orgChart1"/>
    <dgm:cxn modelId="{79A7C894-B50D-4EF1-9679-D248A158C4C9}" type="presParOf" srcId="{DE671519-0B6E-4A4F-9A58-73D542185EC5}" destId="{F2E6945B-25E6-4479-9E78-4BD60D4D36AD}" srcOrd="2" destOrd="0" presId="urn:microsoft.com/office/officeart/2005/8/layout/orgChart1"/>
    <dgm:cxn modelId="{177E508F-E77E-4263-B084-94CBFAC2DB23}" type="presParOf" srcId="{6D0B437B-0124-41DF-8FE6-E039303B458A}" destId="{7DC90B92-AB06-4A78-8601-6499752A197A}" srcOrd="2" destOrd="0" presId="urn:microsoft.com/office/officeart/2005/8/layout/orgChart1"/>
    <dgm:cxn modelId="{E67B80D0-978D-4A3A-9011-8126640E849D}" type="presParOf" srcId="{6D0B437B-0124-41DF-8FE6-E039303B458A}" destId="{B07B8679-C486-414E-86B3-B4C7586BB653}" srcOrd="3" destOrd="0" presId="urn:microsoft.com/office/officeart/2005/8/layout/orgChart1"/>
    <dgm:cxn modelId="{54BF0D61-429F-43DF-A79D-A570120362DC}" type="presParOf" srcId="{B07B8679-C486-414E-86B3-B4C7586BB653}" destId="{A9C2B0CF-8AA6-4094-98E1-1729203436B6}" srcOrd="0" destOrd="0" presId="urn:microsoft.com/office/officeart/2005/8/layout/orgChart1"/>
    <dgm:cxn modelId="{F40F8A0A-31FE-4CCC-BF60-F733D626BC3D}" type="presParOf" srcId="{A9C2B0CF-8AA6-4094-98E1-1729203436B6}" destId="{F9A59403-6CF9-44CA-ADB4-8B3296FC39CF}" srcOrd="0" destOrd="0" presId="urn:microsoft.com/office/officeart/2005/8/layout/orgChart1"/>
    <dgm:cxn modelId="{DBDC85D4-F037-4DFD-89EB-AE7AC2A25898}" type="presParOf" srcId="{A9C2B0CF-8AA6-4094-98E1-1729203436B6}" destId="{DDC740CE-FB22-4BAF-9453-2038761EC4F5}" srcOrd="1" destOrd="0" presId="urn:microsoft.com/office/officeart/2005/8/layout/orgChart1"/>
    <dgm:cxn modelId="{E1D2606A-D4D1-46CA-AFBF-201FAF24A39F}" type="presParOf" srcId="{B07B8679-C486-414E-86B3-B4C7586BB653}" destId="{426F960E-E686-403D-8525-4484DA91B83D}" srcOrd="1" destOrd="0" presId="urn:microsoft.com/office/officeart/2005/8/layout/orgChart1"/>
    <dgm:cxn modelId="{B84F3143-5469-4643-8226-0CBF4D35B9DE}" type="presParOf" srcId="{B07B8679-C486-414E-86B3-B4C7586BB653}" destId="{9F10172D-6196-47B4-8E26-48FE6ED6B784}" srcOrd="2" destOrd="0" presId="urn:microsoft.com/office/officeart/2005/8/layout/orgChart1"/>
    <dgm:cxn modelId="{042C6D28-B459-4B7C-ACB5-F1D7E28207CD}" type="presParOf" srcId="{6D0B437B-0124-41DF-8FE6-E039303B458A}" destId="{EF000637-F89E-4B57-BEFA-BD1256199B13}" srcOrd="4" destOrd="0" presId="urn:microsoft.com/office/officeart/2005/8/layout/orgChart1"/>
    <dgm:cxn modelId="{370DC57E-3DF6-4F85-959F-91800C09D6ED}" type="presParOf" srcId="{6D0B437B-0124-41DF-8FE6-E039303B458A}" destId="{59D01270-3984-4A87-8A46-A3A1FD68DE8E}" srcOrd="5" destOrd="0" presId="urn:microsoft.com/office/officeart/2005/8/layout/orgChart1"/>
    <dgm:cxn modelId="{11099346-FE14-4C77-A377-34FE55FAC33C}" type="presParOf" srcId="{59D01270-3984-4A87-8A46-A3A1FD68DE8E}" destId="{5A20C0AE-07D2-4228-970A-2FC4F01E75B9}" srcOrd="0" destOrd="0" presId="urn:microsoft.com/office/officeart/2005/8/layout/orgChart1"/>
    <dgm:cxn modelId="{88E0E61D-E4F3-4EC3-A5BD-3B0983A82B35}" type="presParOf" srcId="{5A20C0AE-07D2-4228-970A-2FC4F01E75B9}" destId="{866AB251-F911-4026-8F9E-994335B11C3E}" srcOrd="0" destOrd="0" presId="urn:microsoft.com/office/officeart/2005/8/layout/orgChart1"/>
    <dgm:cxn modelId="{7E57A76B-39AF-4BA2-869B-580876995638}" type="presParOf" srcId="{5A20C0AE-07D2-4228-970A-2FC4F01E75B9}" destId="{8BAD6463-013E-49B4-8F98-5B80C171ACEA}" srcOrd="1" destOrd="0" presId="urn:microsoft.com/office/officeart/2005/8/layout/orgChart1"/>
    <dgm:cxn modelId="{D1DAE345-E5D8-4877-92C7-19D77B46E132}" type="presParOf" srcId="{59D01270-3984-4A87-8A46-A3A1FD68DE8E}" destId="{9FB8E5B8-8A89-48FB-BB63-3843BAF16009}" srcOrd="1" destOrd="0" presId="urn:microsoft.com/office/officeart/2005/8/layout/orgChart1"/>
    <dgm:cxn modelId="{7D17C96F-19A9-419D-B02B-34D75F907B60}" type="presParOf" srcId="{59D01270-3984-4A87-8A46-A3A1FD68DE8E}" destId="{3E14560D-F9B4-42DE-A115-AF039CF9969F}" srcOrd="2" destOrd="0" presId="urn:microsoft.com/office/officeart/2005/8/layout/orgChart1"/>
    <dgm:cxn modelId="{D9874962-C203-4620-939F-DC32CB9D4255}" type="presParOf" srcId="{6D0B437B-0124-41DF-8FE6-E039303B458A}" destId="{99694F91-4A06-4DC9-A60C-38CC4065460B}" srcOrd="6" destOrd="0" presId="urn:microsoft.com/office/officeart/2005/8/layout/orgChart1"/>
    <dgm:cxn modelId="{11A4DC44-C3A3-45C3-BA4F-C7BED6D31B1F}" type="presParOf" srcId="{6D0B437B-0124-41DF-8FE6-E039303B458A}" destId="{A9BFEFF5-790B-4BBF-8E1E-5FE221A53230}" srcOrd="7" destOrd="0" presId="urn:microsoft.com/office/officeart/2005/8/layout/orgChart1"/>
    <dgm:cxn modelId="{18D19D3A-3FAF-40C6-AEA8-6C4CE72E7C76}" type="presParOf" srcId="{A9BFEFF5-790B-4BBF-8E1E-5FE221A53230}" destId="{61356BA0-D062-4025-AAAB-F5E0023BB522}" srcOrd="0" destOrd="0" presId="urn:microsoft.com/office/officeart/2005/8/layout/orgChart1"/>
    <dgm:cxn modelId="{F2EE2B98-12FA-409D-AE9E-FFCE8807F55B}" type="presParOf" srcId="{61356BA0-D062-4025-AAAB-F5E0023BB522}" destId="{3489D73C-80E7-4325-91E4-4C311A7DB7FF}" srcOrd="0" destOrd="0" presId="urn:microsoft.com/office/officeart/2005/8/layout/orgChart1"/>
    <dgm:cxn modelId="{EC61938C-5E14-432D-9D6C-A34F13905743}" type="presParOf" srcId="{61356BA0-D062-4025-AAAB-F5E0023BB522}" destId="{CDEEE10C-2D1E-4026-9EAF-73894B65B226}" srcOrd="1" destOrd="0" presId="urn:microsoft.com/office/officeart/2005/8/layout/orgChart1"/>
    <dgm:cxn modelId="{C8046ACE-8145-49F9-8EA6-D6F68A5C89A7}" type="presParOf" srcId="{A9BFEFF5-790B-4BBF-8E1E-5FE221A53230}" destId="{C832DD2D-6045-4EE5-A262-A622FF913D18}" srcOrd="1" destOrd="0" presId="urn:microsoft.com/office/officeart/2005/8/layout/orgChart1"/>
    <dgm:cxn modelId="{545C3247-61BE-45D9-A0A3-F2601988E1A8}" type="presParOf" srcId="{A9BFEFF5-790B-4BBF-8E1E-5FE221A53230}" destId="{EFD06B0B-1DF5-449C-9DD5-9DC126D4E7D2}" srcOrd="2" destOrd="0" presId="urn:microsoft.com/office/officeart/2005/8/layout/orgChart1"/>
    <dgm:cxn modelId="{32BBA8A8-7F3B-4B58-9E3A-B5DAD47A98E7}" type="presParOf" srcId="{0ADCD194-43A8-4BF5-89BE-2C2B343A602F}" destId="{E8261D3D-46BA-46C9-A915-31AA8A5CE105}" srcOrd="2" destOrd="0" presId="urn:microsoft.com/office/officeart/2005/8/layout/orgChart1"/>
    <dgm:cxn modelId="{54461680-C169-4DAA-893B-9BB4F05759CE}" type="presParOf" srcId="{B04BFA61-626A-43E3-969F-612F2E2A3F09}" destId="{B884BCC3-87AB-4440-8E92-D0CA8EA514AE}" srcOrd="2" destOrd="0" presId="urn:microsoft.com/office/officeart/2005/8/layout/orgChart1"/>
    <dgm:cxn modelId="{2FD383F0-5635-4327-8B9E-229C5BF35462}" type="presParOf" srcId="{E006EF43-3E2B-42E5-B5FA-65BDC9AAEB1F}" destId="{18C4D764-4552-4EBB-9F11-13F0929B4CD9}" srcOrd="4" destOrd="0" presId="urn:microsoft.com/office/officeart/2005/8/layout/orgChart1"/>
    <dgm:cxn modelId="{332CAA26-E855-4CF8-B363-FBE91AE4E2F4}" type="presParOf" srcId="{E006EF43-3E2B-42E5-B5FA-65BDC9AAEB1F}" destId="{26F9303A-1972-47BD-BDC4-95D7969EEE7D}" srcOrd="5" destOrd="0" presId="urn:microsoft.com/office/officeart/2005/8/layout/orgChart1"/>
    <dgm:cxn modelId="{B27260C0-307C-497B-AF25-318D1C04A95E}" type="presParOf" srcId="{26F9303A-1972-47BD-BDC4-95D7969EEE7D}" destId="{9F0BCE71-2D61-4AE6-BA18-E7D8A3AF600D}" srcOrd="0" destOrd="0" presId="urn:microsoft.com/office/officeart/2005/8/layout/orgChart1"/>
    <dgm:cxn modelId="{047EB79B-537B-41A6-8A90-4A7EB29BBD95}" type="presParOf" srcId="{9F0BCE71-2D61-4AE6-BA18-E7D8A3AF600D}" destId="{195883CC-0F8A-4779-81FF-010AED729CB5}" srcOrd="0" destOrd="0" presId="urn:microsoft.com/office/officeart/2005/8/layout/orgChart1"/>
    <dgm:cxn modelId="{F48D79BB-FE2D-4EC0-9B4A-80FAAF852AE9}" type="presParOf" srcId="{9F0BCE71-2D61-4AE6-BA18-E7D8A3AF600D}" destId="{74A2E27C-DE6A-4A21-8EAA-C54CD02716C8}" srcOrd="1" destOrd="0" presId="urn:microsoft.com/office/officeart/2005/8/layout/orgChart1"/>
    <dgm:cxn modelId="{A01C886C-7D81-4A2F-8009-9818705C3766}" type="presParOf" srcId="{26F9303A-1972-47BD-BDC4-95D7969EEE7D}" destId="{F16B7993-3F35-48FD-ADC8-19105EA838CC}" srcOrd="1" destOrd="0" presId="urn:microsoft.com/office/officeart/2005/8/layout/orgChart1"/>
    <dgm:cxn modelId="{9337DA8D-0D3E-48F0-9CC1-DD6429C97FCB}" type="presParOf" srcId="{F16B7993-3F35-48FD-ADC8-19105EA838CC}" destId="{25468574-CC00-4E84-AD9A-F5D5518AF247}" srcOrd="0" destOrd="0" presId="urn:microsoft.com/office/officeart/2005/8/layout/orgChart1"/>
    <dgm:cxn modelId="{8482493A-5CCA-44AE-8AEE-ADDE6D04FCD4}" type="presParOf" srcId="{F16B7993-3F35-48FD-ADC8-19105EA838CC}" destId="{95788E12-2BE5-4850-9F71-D3B472101C25}" srcOrd="1" destOrd="0" presId="urn:microsoft.com/office/officeart/2005/8/layout/orgChart1"/>
    <dgm:cxn modelId="{91A0B6D8-54B1-4C38-AA1A-43A11ABA3E6E}" type="presParOf" srcId="{95788E12-2BE5-4850-9F71-D3B472101C25}" destId="{09D4863F-9BA9-44FB-A8A2-33EF437654C6}" srcOrd="0" destOrd="0" presId="urn:microsoft.com/office/officeart/2005/8/layout/orgChart1"/>
    <dgm:cxn modelId="{F8C1F92A-CCEA-4C1D-8F48-5A088CBC86FF}" type="presParOf" srcId="{09D4863F-9BA9-44FB-A8A2-33EF437654C6}" destId="{2B2043CB-4EAE-4247-B659-C2C92C3CD538}" srcOrd="0" destOrd="0" presId="urn:microsoft.com/office/officeart/2005/8/layout/orgChart1"/>
    <dgm:cxn modelId="{6FBFF0EA-FDF1-48D4-A377-4C2507F4D222}" type="presParOf" srcId="{09D4863F-9BA9-44FB-A8A2-33EF437654C6}" destId="{84ED1A65-549E-4403-BDBD-3D6C461E136D}" srcOrd="1" destOrd="0" presId="urn:microsoft.com/office/officeart/2005/8/layout/orgChart1"/>
    <dgm:cxn modelId="{D3F17AEE-33E3-4792-AD5F-ADAB9A70D4BD}" type="presParOf" srcId="{95788E12-2BE5-4850-9F71-D3B472101C25}" destId="{14D08E4C-9913-4C2A-A9EB-6C2B954BC4B2}" srcOrd="1" destOrd="0" presId="urn:microsoft.com/office/officeart/2005/8/layout/orgChart1"/>
    <dgm:cxn modelId="{69C0234F-8655-492E-99EF-9FD2058459DC}" type="presParOf" srcId="{14D08E4C-9913-4C2A-A9EB-6C2B954BC4B2}" destId="{901D4D55-E38A-40F9-A6BE-34B2B6792DCF}" srcOrd="0" destOrd="0" presId="urn:microsoft.com/office/officeart/2005/8/layout/orgChart1"/>
    <dgm:cxn modelId="{624DC0D4-8B8E-4C88-A252-449135C103BD}" type="presParOf" srcId="{14D08E4C-9913-4C2A-A9EB-6C2B954BC4B2}" destId="{46DF6114-7125-4B86-8D46-F0632DA88333}" srcOrd="1" destOrd="0" presId="urn:microsoft.com/office/officeart/2005/8/layout/orgChart1"/>
    <dgm:cxn modelId="{2750A32B-3D03-4537-A733-BB70D5961864}" type="presParOf" srcId="{46DF6114-7125-4B86-8D46-F0632DA88333}" destId="{B4D31111-7067-48BB-841B-F864F91FD6CC}" srcOrd="0" destOrd="0" presId="urn:microsoft.com/office/officeart/2005/8/layout/orgChart1"/>
    <dgm:cxn modelId="{44D6217A-4D26-4DB0-B9B1-229A16086274}" type="presParOf" srcId="{B4D31111-7067-48BB-841B-F864F91FD6CC}" destId="{BA9E95ED-C242-40CD-9024-D207BD8E1F07}" srcOrd="0" destOrd="0" presId="urn:microsoft.com/office/officeart/2005/8/layout/orgChart1"/>
    <dgm:cxn modelId="{11B31129-5FB4-4526-9177-47C3BDBFAE8D}" type="presParOf" srcId="{B4D31111-7067-48BB-841B-F864F91FD6CC}" destId="{9178A7AC-2FA7-44D0-9838-54A110DD5341}" srcOrd="1" destOrd="0" presId="urn:microsoft.com/office/officeart/2005/8/layout/orgChart1"/>
    <dgm:cxn modelId="{1E7E2B14-864A-4886-9802-2D1E9ED17CF6}" type="presParOf" srcId="{46DF6114-7125-4B86-8D46-F0632DA88333}" destId="{454DF0B8-B918-4D58-ACBF-D56B63948D01}" srcOrd="1" destOrd="0" presId="urn:microsoft.com/office/officeart/2005/8/layout/orgChart1"/>
    <dgm:cxn modelId="{4DC69CC5-81CD-4A43-B9DA-C8DE902D866F}" type="presParOf" srcId="{46DF6114-7125-4B86-8D46-F0632DA88333}" destId="{4BB3A25E-6E70-4BC9-A811-34EBD9796964}" srcOrd="2" destOrd="0" presId="urn:microsoft.com/office/officeart/2005/8/layout/orgChart1"/>
    <dgm:cxn modelId="{B5C604CD-D9A7-43B7-BCE2-968F4F58D9F5}" type="presParOf" srcId="{14D08E4C-9913-4C2A-A9EB-6C2B954BC4B2}" destId="{A7A06684-1AB8-4EB8-8D63-B47426C5EADF}" srcOrd="2" destOrd="0" presId="urn:microsoft.com/office/officeart/2005/8/layout/orgChart1"/>
    <dgm:cxn modelId="{2872CF41-688E-421A-B4C2-6EA4574F8D55}" type="presParOf" srcId="{14D08E4C-9913-4C2A-A9EB-6C2B954BC4B2}" destId="{D01DEFA3-F754-46EB-B92C-68452FCB4FD2}" srcOrd="3" destOrd="0" presId="urn:microsoft.com/office/officeart/2005/8/layout/orgChart1"/>
    <dgm:cxn modelId="{A83980BE-6C98-4971-98BC-E4F672323E43}" type="presParOf" srcId="{D01DEFA3-F754-46EB-B92C-68452FCB4FD2}" destId="{62E4E1D9-3846-4F9C-A002-ADB0F9406D04}" srcOrd="0" destOrd="0" presId="urn:microsoft.com/office/officeart/2005/8/layout/orgChart1"/>
    <dgm:cxn modelId="{30C61331-9C8E-489B-B8B9-56189C6092EA}" type="presParOf" srcId="{62E4E1D9-3846-4F9C-A002-ADB0F9406D04}" destId="{B8A84028-D7BD-4179-B339-E69B7C0B6C4D}" srcOrd="0" destOrd="0" presId="urn:microsoft.com/office/officeart/2005/8/layout/orgChart1"/>
    <dgm:cxn modelId="{F95B66C7-8600-4FBB-A203-CE7F8F28CEAA}" type="presParOf" srcId="{62E4E1D9-3846-4F9C-A002-ADB0F9406D04}" destId="{36B824D4-CAC0-4EAB-9E19-867F51CCFABC}" srcOrd="1" destOrd="0" presId="urn:microsoft.com/office/officeart/2005/8/layout/orgChart1"/>
    <dgm:cxn modelId="{8B5068DE-3F0C-40BD-819B-FB17F622CD9D}" type="presParOf" srcId="{D01DEFA3-F754-46EB-B92C-68452FCB4FD2}" destId="{2844C9FC-13C1-4904-84A7-42D6E1817938}" srcOrd="1" destOrd="0" presId="urn:microsoft.com/office/officeart/2005/8/layout/orgChart1"/>
    <dgm:cxn modelId="{E0DD550C-221B-49E8-BEF9-20C3A2ABF3E6}" type="presParOf" srcId="{D01DEFA3-F754-46EB-B92C-68452FCB4FD2}" destId="{3CD576E7-2B7E-4265-AE5D-1C69BC6E827F}" srcOrd="2" destOrd="0" presId="urn:microsoft.com/office/officeart/2005/8/layout/orgChart1"/>
    <dgm:cxn modelId="{30D1CC97-E7A4-46AE-9EC2-BC689A69CFF3}" type="presParOf" srcId="{14D08E4C-9913-4C2A-A9EB-6C2B954BC4B2}" destId="{3926C21B-6968-42A5-B059-2CA5B475D597}" srcOrd="4" destOrd="0" presId="urn:microsoft.com/office/officeart/2005/8/layout/orgChart1"/>
    <dgm:cxn modelId="{3EC10347-1162-40E9-9D96-0A3815BEBF14}" type="presParOf" srcId="{14D08E4C-9913-4C2A-A9EB-6C2B954BC4B2}" destId="{34D7DD77-FE15-4337-A19B-DE614B6577F8}" srcOrd="5" destOrd="0" presId="urn:microsoft.com/office/officeart/2005/8/layout/orgChart1"/>
    <dgm:cxn modelId="{830875CB-C0D6-49A3-B94C-95FF9B1BD84B}" type="presParOf" srcId="{34D7DD77-FE15-4337-A19B-DE614B6577F8}" destId="{C5099B4F-49CB-4C8B-ACA4-1C1AE67A5A24}" srcOrd="0" destOrd="0" presId="urn:microsoft.com/office/officeart/2005/8/layout/orgChart1"/>
    <dgm:cxn modelId="{FCD462FA-0E91-48CD-8EF8-1B3749CDA393}" type="presParOf" srcId="{C5099B4F-49CB-4C8B-ACA4-1C1AE67A5A24}" destId="{BFCDBD95-2943-4497-A3E6-2497EF807FAD}" srcOrd="0" destOrd="0" presId="urn:microsoft.com/office/officeart/2005/8/layout/orgChart1"/>
    <dgm:cxn modelId="{7F0A4217-3DD3-4828-8339-28417BAC1E29}" type="presParOf" srcId="{C5099B4F-49CB-4C8B-ACA4-1C1AE67A5A24}" destId="{D2F3B378-1D2F-475D-9FC4-E37C5BDBDC2F}" srcOrd="1" destOrd="0" presId="urn:microsoft.com/office/officeart/2005/8/layout/orgChart1"/>
    <dgm:cxn modelId="{E4AA63E6-91D0-4D04-A9DC-BD04057071FA}" type="presParOf" srcId="{34D7DD77-FE15-4337-A19B-DE614B6577F8}" destId="{2B2542CA-C479-42AA-B344-375198104D40}" srcOrd="1" destOrd="0" presId="urn:microsoft.com/office/officeart/2005/8/layout/orgChart1"/>
    <dgm:cxn modelId="{29BD31D3-AFC5-4991-8E83-285F24B141F8}" type="presParOf" srcId="{34D7DD77-FE15-4337-A19B-DE614B6577F8}" destId="{BB949E94-D520-40F3-9C8D-19A5E0BD5260}" srcOrd="2" destOrd="0" presId="urn:microsoft.com/office/officeart/2005/8/layout/orgChart1"/>
    <dgm:cxn modelId="{0C256F4F-B864-43FF-9F3C-FB1A020111D1}" type="presParOf" srcId="{14D08E4C-9913-4C2A-A9EB-6C2B954BC4B2}" destId="{46EE0C8B-7017-4015-93E6-1074A1C212F3}" srcOrd="6" destOrd="0" presId="urn:microsoft.com/office/officeart/2005/8/layout/orgChart1"/>
    <dgm:cxn modelId="{60163339-9EE3-41F1-B011-A19C5F0260AC}" type="presParOf" srcId="{14D08E4C-9913-4C2A-A9EB-6C2B954BC4B2}" destId="{81148C52-1FB2-4159-8D3F-FEC893F67F4E}" srcOrd="7" destOrd="0" presId="urn:microsoft.com/office/officeart/2005/8/layout/orgChart1"/>
    <dgm:cxn modelId="{AF8F5564-345F-4389-811C-671172478CFC}" type="presParOf" srcId="{81148C52-1FB2-4159-8D3F-FEC893F67F4E}" destId="{40FF65A3-62AE-47BF-8467-722B96501B3C}" srcOrd="0" destOrd="0" presId="urn:microsoft.com/office/officeart/2005/8/layout/orgChart1"/>
    <dgm:cxn modelId="{FEFD3433-49D7-4270-9C94-4869D19680DC}" type="presParOf" srcId="{40FF65A3-62AE-47BF-8467-722B96501B3C}" destId="{5ACA82D8-4062-4B83-95A9-1CE176E9BB30}" srcOrd="0" destOrd="0" presId="urn:microsoft.com/office/officeart/2005/8/layout/orgChart1"/>
    <dgm:cxn modelId="{C3216B79-C5D2-4EDC-B3DE-AB332F5A7BA4}" type="presParOf" srcId="{40FF65A3-62AE-47BF-8467-722B96501B3C}" destId="{C6EFA199-3524-48BC-BECD-A5B9AEE88E03}" srcOrd="1" destOrd="0" presId="urn:microsoft.com/office/officeart/2005/8/layout/orgChart1"/>
    <dgm:cxn modelId="{F6EE6C84-4699-4A90-96DF-62487974F8A2}" type="presParOf" srcId="{81148C52-1FB2-4159-8D3F-FEC893F67F4E}" destId="{A2340E2C-9C9F-468A-96D1-FC71444C1AFB}" srcOrd="1" destOrd="0" presId="urn:microsoft.com/office/officeart/2005/8/layout/orgChart1"/>
    <dgm:cxn modelId="{FF75AFEF-EDEC-428A-9D55-652989CD9E15}" type="presParOf" srcId="{81148C52-1FB2-4159-8D3F-FEC893F67F4E}" destId="{336FCA7E-142F-491C-B19F-6B71D183CA7A}" srcOrd="2" destOrd="0" presId="urn:microsoft.com/office/officeart/2005/8/layout/orgChart1"/>
    <dgm:cxn modelId="{BD425D4B-6C33-4262-9236-D4F289B5694F}" type="presParOf" srcId="{14D08E4C-9913-4C2A-A9EB-6C2B954BC4B2}" destId="{2E48B369-7E99-4046-8481-EF89EE774397}" srcOrd="8" destOrd="0" presId="urn:microsoft.com/office/officeart/2005/8/layout/orgChart1"/>
    <dgm:cxn modelId="{217E8438-C12F-423B-AE57-D9C12D642205}" type="presParOf" srcId="{14D08E4C-9913-4C2A-A9EB-6C2B954BC4B2}" destId="{0B7E8D93-2E17-4A2A-8326-44F23E987E43}" srcOrd="9" destOrd="0" presId="urn:microsoft.com/office/officeart/2005/8/layout/orgChart1"/>
    <dgm:cxn modelId="{CE1287D8-97DB-4FF3-9707-3625D810E064}" type="presParOf" srcId="{0B7E8D93-2E17-4A2A-8326-44F23E987E43}" destId="{E1D6DFB1-4569-4DD0-9C56-4A6B208AD500}" srcOrd="0" destOrd="0" presId="urn:microsoft.com/office/officeart/2005/8/layout/orgChart1"/>
    <dgm:cxn modelId="{63CB39C7-D5DB-4767-A7A2-C49C5312E919}" type="presParOf" srcId="{E1D6DFB1-4569-4DD0-9C56-4A6B208AD500}" destId="{54FB0193-A45C-48D3-88C4-D6136A9C3436}" srcOrd="0" destOrd="0" presId="urn:microsoft.com/office/officeart/2005/8/layout/orgChart1"/>
    <dgm:cxn modelId="{2F9AAD47-4BB9-4445-8AA1-50914C714FFA}" type="presParOf" srcId="{E1D6DFB1-4569-4DD0-9C56-4A6B208AD500}" destId="{A0601998-8B84-4469-844A-73916DDB2197}" srcOrd="1" destOrd="0" presId="urn:microsoft.com/office/officeart/2005/8/layout/orgChart1"/>
    <dgm:cxn modelId="{7F5DD7FA-9EFD-4AF3-BC62-6E51A0C950A6}" type="presParOf" srcId="{0B7E8D93-2E17-4A2A-8326-44F23E987E43}" destId="{55931BD4-826B-4A40-8BC3-9F80DD430A81}" srcOrd="1" destOrd="0" presId="urn:microsoft.com/office/officeart/2005/8/layout/orgChart1"/>
    <dgm:cxn modelId="{6E349F4D-C1CB-4EFC-8430-CE504BF032C5}" type="presParOf" srcId="{0B7E8D93-2E17-4A2A-8326-44F23E987E43}" destId="{2EF96AB5-E3A7-4C94-A815-0C47C94919CD}" srcOrd="2" destOrd="0" presId="urn:microsoft.com/office/officeart/2005/8/layout/orgChart1"/>
    <dgm:cxn modelId="{6CCE0995-DC41-471A-9BC9-FC6CC016C397}" type="presParOf" srcId="{14D08E4C-9913-4C2A-A9EB-6C2B954BC4B2}" destId="{9B22C3B2-E6E6-4573-992B-9B36DD4CFA8C}" srcOrd="10" destOrd="0" presId="urn:microsoft.com/office/officeart/2005/8/layout/orgChart1"/>
    <dgm:cxn modelId="{5D30E93D-D60E-48BD-B68D-3B1E49D29ACE}" type="presParOf" srcId="{14D08E4C-9913-4C2A-A9EB-6C2B954BC4B2}" destId="{14BA7D5D-26E2-4134-BED9-1E4CC1E4391B}" srcOrd="11" destOrd="0" presId="urn:microsoft.com/office/officeart/2005/8/layout/orgChart1"/>
    <dgm:cxn modelId="{A1DD67C5-2072-46B1-9D2E-09950FDB81DC}" type="presParOf" srcId="{14BA7D5D-26E2-4134-BED9-1E4CC1E4391B}" destId="{BD93BD59-F347-4CF0-9851-068E568B9475}" srcOrd="0" destOrd="0" presId="urn:microsoft.com/office/officeart/2005/8/layout/orgChart1"/>
    <dgm:cxn modelId="{93F75350-513A-43AC-A495-85DE126C95D9}" type="presParOf" srcId="{BD93BD59-F347-4CF0-9851-068E568B9475}" destId="{7D862530-4D4B-4E52-8E98-CAF42DCD5FD0}" srcOrd="0" destOrd="0" presId="urn:microsoft.com/office/officeart/2005/8/layout/orgChart1"/>
    <dgm:cxn modelId="{6D58D4DB-A785-4A53-A678-D50C75AC4649}" type="presParOf" srcId="{BD93BD59-F347-4CF0-9851-068E568B9475}" destId="{D4DE66E7-D335-4690-8D17-1333B9018D88}" srcOrd="1" destOrd="0" presId="urn:microsoft.com/office/officeart/2005/8/layout/orgChart1"/>
    <dgm:cxn modelId="{A3BA6717-50D0-457E-8BAC-15D900157505}" type="presParOf" srcId="{14BA7D5D-26E2-4134-BED9-1E4CC1E4391B}" destId="{420786FF-CEB9-4FF0-8472-2636860C412D}" srcOrd="1" destOrd="0" presId="urn:microsoft.com/office/officeart/2005/8/layout/orgChart1"/>
    <dgm:cxn modelId="{97916A72-10C3-489D-970B-CBC6517D542E}" type="presParOf" srcId="{14BA7D5D-26E2-4134-BED9-1E4CC1E4391B}" destId="{BD9EC8A6-88F1-4AD9-B611-F0781A21FF58}" srcOrd="2" destOrd="0" presId="urn:microsoft.com/office/officeart/2005/8/layout/orgChart1"/>
    <dgm:cxn modelId="{3EC57619-E4C2-4B41-AFC9-EDA9DF03BDA4}" type="presParOf" srcId="{95788E12-2BE5-4850-9F71-D3B472101C25}" destId="{0DA26D1B-A107-4F57-B6CF-C3999FE54C28}" srcOrd="2" destOrd="0" presId="urn:microsoft.com/office/officeart/2005/8/layout/orgChart1"/>
    <dgm:cxn modelId="{B7C62CDF-5943-428A-B4F5-FF7AFF82C9FD}" type="presParOf" srcId="{F16B7993-3F35-48FD-ADC8-19105EA838CC}" destId="{D49D12EC-02E8-44D0-8997-4DC6DEF4C9B9}" srcOrd="2" destOrd="0" presId="urn:microsoft.com/office/officeart/2005/8/layout/orgChart1"/>
    <dgm:cxn modelId="{2760831D-A6C1-4F99-B08A-4B2E19B41DC9}" type="presParOf" srcId="{F16B7993-3F35-48FD-ADC8-19105EA838CC}" destId="{3D9A9EF5-0A43-41F2-BE1D-3CE5E7C01397}" srcOrd="3" destOrd="0" presId="urn:microsoft.com/office/officeart/2005/8/layout/orgChart1"/>
    <dgm:cxn modelId="{C2A35E82-2390-4DFA-9885-1FDA0A09660E}" type="presParOf" srcId="{3D9A9EF5-0A43-41F2-BE1D-3CE5E7C01397}" destId="{9403DBA5-A9B4-4B87-8724-EB3AEB2335D9}" srcOrd="0" destOrd="0" presId="urn:microsoft.com/office/officeart/2005/8/layout/orgChart1"/>
    <dgm:cxn modelId="{DDD7C848-BA52-425E-BA38-472AF37787B8}" type="presParOf" srcId="{9403DBA5-A9B4-4B87-8724-EB3AEB2335D9}" destId="{670928D7-056A-4E7D-97BC-815BF1CD58B6}" srcOrd="0" destOrd="0" presId="urn:microsoft.com/office/officeart/2005/8/layout/orgChart1"/>
    <dgm:cxn modelId="{76053E45-6CC0-48B9-B6CE-05EF30FD5841}" type="presParOf" srcId="{9403DBA5-A9B4-4B87-8724-EB3AEB2335D9}" destId="{6203ADAC-C05E-4A23-8DC9-F25EA7BA05FC}" srcOrd="1" destOrd="0" presId="urn:microsoft.com/office/officeart/2005/8/layout/orgChart1"/>
    <dgm:cxn modelId="{A0B9C8D1-9741-4898-B115-AC305BF765D7}" type="presParOf" srcId="{3D9A9EF5-0A43-41F2-BE1D-3CE5E7C01397}" destId="{19A4368D-9D2A-4FFA-9A8D-1FA906E8C428}" srcOrd="1" destOrd="0" presId="urn:microsoft.com/office/officeart/2005/8/layout/orgChart1"/>
    <dgm:cxn modelId="{A440E9F4-67CA-4ABA-B2BD-D2CF7074EDDD}" type="presParOf" srcId="{19A4368D-9D2A-4FFA-9A8D-1FA906E8C428}" destId="{5406F704-A55F-475D-8963-0C7F722ADADB}" srcOrd="0" destOrd="0" presId="urn:microsoft.com/office/officeart/2005/8/layout/orgChart1"/>
    <dgm:cxn modelId="{917F8A9F-E5B9-452A-BABC-F7A7B22569C2}" type="presParOf" srcId="{19A4368D-9D2A-4FFA-9A8D-1FA906E8C428}" destId="{6AAE3A88-F7B8-49CA-BFF5-0740B5C8A272}" srcOrd="1" destOrd="0" presId="urn:microsoft.com/office/officeart/2005/8/layout/orgChart1"/>
    <dgm:cxn modelId="{43E7E289-6C83-44BD-B6D9-DD6E2865831F}" type="presParOf" srcId="{6AAE3A88-F7B8-49CA-BFF5-0740B5C8A272}" destId="{62B0C2FF-AC54-4AFD-A675-FF0D9A0B0BF9}" srcOrd="0" destOrd="0" presId="urn:microsoft.com/office/officeart/2005/8/layout/orgChart1"/>
    <dgm:cxn modelId="{326FE543-4BF5-4477-A74D-818905C046F6}" type="presParOf" srcId="{62B0C2FF-AC54-4AFD-A675-FF0D9A0B0BF9}" destId="{D5583570-615C-412A-9BF0-DACF7C411213}" srcOrd="0" destOrd="0" presId="urn:microsoft.com/office/officeart/2005/8/layout/orgChart1"/>
    <dgm:cxn modelId="{78E01DCA-BA63-40C1-8E48-22CF71BE8FA0}" type="presParOf" srcId="{62B0C2FF-AC54-4AFD-A675-FF0D9A0B0BF9}" destId="{854C5496-5B35-4B09-82DD-0307AB18FA54}" srcOrd="1" destOrd="0" presId="urn:microsoft.com/office/officeart/2005/8/layout/orgChart1"/>
    <dgm:cxn modelId="{D7F81755-0B5E-4837-845D-CCFF48251133}" type="presParOf" srcId="{6AAE3A88-F7B8-49CA-BFF5-0740B5C8A272}" destId="{0AF48C67-53E4-4E69-A848-8D0001CAF0E6}" srcOrd="1" destOrd="0" presId="urn:microsoft.com/office/officeart/2005/8/layout/orgChart1"/>
    <dgm:cxn modelId="{C258BCC1-B755-4873-A498-5986EEA530B5}" type="presParOf" srcId="{6AAE3A88-F7B8-49CA-BFF5-0740B5C8A272}" destId="{72DC85EF-CA46-4277-A667-2F52BC4E6EF3}" srcOrd="2" destOrd="0" presId="urn:microsoft.com/office/officeart/2005/8/layout/orgChart1"/>
    <dgm:cxn modelId="{2023577F-1339-41E4-9A1D-C656D58B885D}" type="presParOf" srcId="{19A4368D-9D2A-4FFA-9A8D-1FA906E8C428}" destId="{E1BAA757-4CFC-44B0-8326-85775BF1FDD6}" srcOrd="2" destOrd="0" presId="urn:microsoft.com/office/officeart/2005/8/layout/orgChart1"/>
    <dgm:cxn modelId="{F0D22536-F90C-42CE-B7AE-C2C8C1989080}" type="presParOf" srcId="{19A4368D-9D2A-4FFA-9A8D-1FA906E8C428}" destId="{C778CF4D-FD67-437B-A3F2-4DECBB06B395}" srcOrd="3" destOrd="0" presId="urn:microsoft.com/office/officeart/2005/8/layout/orgChart1"/>
    <dgm:cxn modelId="{3AC4FE70-B6BC-4F2C-88EF-2A8AEE35DB96}" type="presParOf" srcId="{C778CF4D-FD67-437B-A3F2-4DECBB06B395}" destId="{BFB16BD2-FEE9-4358-B18A-ED562A1D3CBB}" srcOrd="0" destOrd="0" presId="urn:microsoft.com/office/officeart/2005/8/layout/orgChart1"/>
    <dgm:cxn modelId="{CD317205-9C49-4633-B0D8-C1CC6FA7FB88}" type="presParOf" srcId="{BFB16BD2-FEE9-4358-B18A-ED562A1D3CBB}" destId="{E750FFBC-0CB4-46D6-8A96-9F9503B60850}" srcOrd="0" destOrd="0" presId="urn:microsoft.com/office/officeart/2005/8/layout/orgChart1"/>
    <dgm:cxn modelId="{41038C2C-FF28-403B-888F-708747704F15}" type="presParOf" srcId="{BFB16BD2-FEE9-4358-B18A-ED562A1D3CBB}" destId="{23767848-9B03-4A7D-B355-BC95A5094410}" srcOrd="1" destOrd="0" presId="urn:microsoft.com/office/officeart/2005/8/layout/orgChart1"/>
    <dgm:cxn modelId="{6D47CF23-CAB6-47CB-AC95-C56543662168}" type="presParOf" srcId="{C778CF4D-FD67-437B-A3F2-4DECBB06B395}" destId="{AEBE2FB4-6C9C-4132-BC8F-4C9A33D794AF}" srcOrd="1" destOrd="0" presId="urn:microsoft.com/office/officeart/2005/8/layout/orgChart1"/>
    <dgm:cxn modelId="{3D5EB8BC-5627-4282-B55F-9DDE477C3F36}" type="presParOf" srcId="{C778CF4D-FD67-437B-A3F2-4DECBB06B395}" destId="{3D68FCB8-EFE8-4685-B50A-BA90156CDC43}" srcOrd="2" destOrd="0" presId="urn:microsoft.com/office/officeart/2005/8/layout/orgChart1"/>
    <dgm:cxn modelId="{2F70AB11-B3FC-4451-BA2C-E811FB965EF2}" type="presParOf" srcId="{19A4368D-9D2A-4FFA-9A8D-1FA906E8C428}" destId="{6DA0C0A8-0D87-4706-8650-EDE6BECCB8F7}" srcOrd="4" destOrd="0" presId="urn:microsoft.com/office/officeart/2005/8/layout/orgChart1"/>
    <dgm:cxn modelId="{2CF62B60-C6CE-40A9-AD22-8A47D9906F85}" type="presParOf" srcId="{19A4368D-9D2A-4FFA-9A8D-1FA906E8C428}" destId="{7D879118-97AD-4664-9B5E-5A4EBB947627}" srcOrd="5" destOrd="0" presId="urn:microsoft.com/office/officeart/2005/8/layout/orgChart1"/>
    <dgm:cxn modelId="{473552C2-9E21-4E7A-AC65-322669C1A58C}" type="presParOf" srcId="{7D879118-97AD-4664-9B5E-5A4EBB947627}" destId="{7503F5C0-58FB-4C57-A434-D883E0FAD49D}" srcOrd="0" destOrd="0" presId="urn:microsoft.com/office/officeart/2005/8/layout/orgChart1"/>
    <dgm:cxn modelId="{8090B79F-2A28-4FF0-9392-FE5CE5BA6558}" type="presParOf" srcId="{7503F5C0-58FB-4C57-A434-D883E0FAD49D}" destId="{16BBA5DB-CCF4-43A2-9574-13E74F8E402F}" srcOrd="0" destOrd="0" presId="urn:microsoft.com/office/officeart/2005/8/layout/orgChart1"/>
    <dgm:cxn modelId="{7B4BF11F-3188-4C5C-939E-8F6425674E48}" type="presParOf" srcId="{7503F5C0-58FB-4C57-A434-D883E0FAD49D}" destId="{A6EB1A97-88CB-483D-B2F5-7C5123238A50}" srcOrd="1" destOrd="0" presId="urn:microsoft.com/office/officeart/2005/8/layout/orgChart1"/>
    <dgm:cxn modelId="{B33F1FBD-B0F2-4747-84B1-2059AD5678D4}" type="presParOf" srcId="{7D879118-97AD-4664-9B5E-5A4EBB947627}" destId="{F6870C17-62ED-446D-BEA6-909E41FF3E9D}" srcOrd="1" destOrd="0" presId="urn:microsoft.com/office/officeart/2005/8/layout/orgChart1"/>
    <dgm:cxn modelId="{C8EA4287-92D0-483B-88DA-B086A70F30F0}" type="presParOf" srcId="{7D879118-97AD-4664-9B5E-5A4EBB947627}" destId="{2354365F-6609-4646-A365-76FE701E959E}" srcOrd="2" destOrd="0" presId="urn:microsoft.com/office/officeart/2005/8/layout/orgChart1"/>
    <dgm:cxn modelId="{9CEB942F-FD83-46D9-874B-88767689844E}" type="presParOf" srcId="{3D9A9EF5-0A43-41F2-BE1D-3CE5E7C01397}" destId="{D5455D96-ABD6-4E55-85DC-B6C6F4972B5E}" srcOrd="2" destOrd="0" presId="urn:microsoft.com/office/officeart/2005/8/layout/orgChart1"/>
    <dgm:cxn modelId="{44A53346-46B0-4CC3-A236-B47FADFCEFED}" type="presParOf" srcId="{26F9303A-1972-47BD-BDC4-95D7969EEE7D}" destId="{F686055A-5DB3-478F-8C6D-91E49245CDA1}" srcOrd="2" destOrd="0" presId="urn:microsoft.com/office/officeart/2005/8/layout/orgChart1"/>
    <dgm:cxn modelId="{09DE6A0E-D054-440A-B34F-DF7651645F95}" type="presParOf" srcId="{E91F6A0B-30FD-4F67-8ED5-3D3931308121}" destId="{B092C111-9E85-4E76-B505-EF1977FB290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9F7E3E4-99B3-48B7-A2F1-63E822E5BAA3}"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US"/>
        </a:p>
      </dgm:t>
    </dgm:pt>
    <dgm:pt modelId="{0B4690C1-12DB-4D2D-A461-7547AF572A3B}">
      <dgm:prSet phldrT="[Text]"/>
      <dgm:spPr/>
      <dgm:t>
        <a:bodyPr/>
        <a:lstStyle/>
        <a:p>
          <a:r>
            <a:rPr lang="en-US" dirty="0"/>
            <a:t>QUICK (CQF)</a:t>
          </a:r>
        </a:p>
      </dgm:t>
    </dgm:pt>
    <dgm:pt modelId="{0FD9A6F2-CE36-4781-B2D4-96AF4D77CFBD}" type="parTrans" cxnId="{07A76C2A-CF94-4F8C-8BAF-845EA182BAE1}">
      <dgm:prSet/>
      <dgm:spPr/>
      <dgm:t>
        <a:bodyPr/>
        <a:lstStyle/>
        <a:p>
          <a:endParaRPr lang="en-US"/>
        </a:p>
      </dgm:t>
    </dgm:pt>
    <dgm:pt modelId="{FE26BC21-715C-4935-89A7-C35B0CB0C1D2}" type="sibTrans" cxnId="{07A76C2A-CF94-4F8C-8BAF-845EA182BAE1}">
      <dgm:prSet/>
      <dgm:spPr/>
      <dgm:t>
        <a:bodyPr/>
        <a:lstStyle/>
        <a:p>
          <a:endParaRPr lang="en-US"/>
        </a:p>
      </dgm:t>
    </dgm:pt>
    <dgm:pt modelId="{00D9A0AE-1516-42A8-B194-F1633CDFB9CB}">
      <dgm:prSet phldrT="[Text]"/>
      <dgm:spPr/>
      <dgm:t>
        <a:bodyPr/>
        <a:lstStyle/>
        <a:p>
          <a:r>
            <a:rPr lang="en-US" dirty="0"/>
            <a:t>SOLOR</a:t>
          </a:r>
        </a:p>
      </dgm:t>
    </dgm:pt>
    <dgm:pt modelId="{1CDB5E64-99E1-418B-BAA8-3DAF4BF4EC42}" type="parTrans" cxnId="{37FD8123-E41A-491F-898C-FD2344E78905}">
      <dgm:prSet/>
      <dgm:spPr/>
      <dgm:t>
        <a:bodyPr/>
        <a:lstStyle/>
        <a:p>
          <a:endParaRPr lang="en-US"/>
        </a:p>
      </dgm:t>
    </dgm:pt>
    <dgm:pt modelId="{D00F635A-7E1E-43AE-AAC4-AB0A53A7E553}" type="sibTrans" cxnId="{37FD8123-E41A-491F-898C-FD2344E78905}">
      <dgm:prSet/>
      <dgm:spPr/>
      <dgm:t>
        <a:bodyPr/>
        <a:lstStyle/>
        <a:p>
          <a:endParaRPr lang="en-US"/>
        </a:p>
      </dgm:t>
    </dgm:pt>
    <dgm:pt modelId="{E0CAC66B-1BBD-4532-9E1F-A308A8F96507}">
      <dgm:prSet phldrT="[Text]"/>
      <dgm:spPr/>
      <dgm:t>
        <a:bodyPr/>
        <a:lstStyle/>
        <a:p>
          <a:r>
            <a:rPr lang="en-US" dirty="0"/>
            <a:t>CIMI/HSPC</a:t>
          </a:r>
        </a:p>
      </dgm:t>
    </dgm:pt>
    <dgm:pt modelId="{E8D8CE09-5D9B-450A-8D15-C82470DAAC92}" type="parTrans" cxnId="{37D13CAE-6932-4F7A-B879-0EDD110BB4E7}">
      <dgm:prSet/>
      <dgm:spPr/>
      <dgm:t>
        <a:bodyPr/>
        <a:lstStyle/>
        <a:p>
          <a:endParaRPr lang="en-US"/>
        </a:p>
      </dgm:t>
    </dgm:pt>
    <dgm:pt modelId="{10F5D419-66EA-4A1F-8F1F-272B7109DF27}" type="sibTrans" cxnId="{37D13CAE-6932-4F7A-B879-0EDD110BB4E7}">
      <dgm:prSet/>
      <dgm:spPr/>
      <dgm:t>
        <a:bodyPr/>
        <a:lstStyle/>
        <a:p>
          <a:endParaRPr lang="en-US"/>
        </a:p>
      </dgm:t>
    </dgm:pt>
    <dgm:pt modelId="{EECE5CFB-EF9C-4C14-86CD-077118D20E00}">
      <dgm:prSet phldrT="[Text]"/>
      <dgm:spPr/>
      <dgm:t>
        <a:bodyPr/>
        <a:lstStyle/>
        <a:p>
          <a:r>
            <a:rPr lang="en-US" dirty="0"/>
            <a:t>FHIM</a:t>
          </a:r>
        </a:p>
      </dgm:t>
    </dgm:pt>
    <dgm:pt modelId="{7B3EB179-C219-49D9-9781-FBDBD4DEEB0A}" type="parTrans" cxnId="{F15BC500-B46E-4AEE-9BDE-6EFFCA5EFFFD}">
      <dgm:prSet/>
      <dgm:spPr/>
      <dgm:t>
        <a:bodyPr/>
        <a:lstStyle/>
        <a:p>
          <a:endParaRPr lang="en-US"/>
        </a:p>
      </dgm:t>
    </dgm:pt>
    <dgm:pt modelId="{F7F84ECC-455E-49F6-9E52-40807B8C59C6}" type="sibTrans" cxnId="{F15BC500-B46E-4AEE-9BDE-6EFFCA5EFFFD}">
      <dgm:prSet/>
      <dgm:spPr/>
      <dgm:t>
        <a:bodyPr/>
        <a:lstStyle/>
        <a:p>
          <a:endParaRPr lang="en-US"/>
        </a:p>
      </dgm:t>
    </dgm:pt>
    <dgm:pt modelId="{174DC762-4658-4ED1-BCE9-7C09AB77040D}" type="pres">
      <dgm:prSet presAssocID="{19F7E3E4-99B3-48B7-A2F1-63E822E5BAA3}" presName="compositeShape" presStyleCnt="0">
        <dgm:presLayoutVars>
          <dgm:chMax val="7"/>
          <dgm:dir/>
          <dgm:resizeHandles val="exact"/>
        </dgm:presLayoutVars>
      </dgm:prSet>
      <dgm:spPr/>
      <dgm:t>
        <a:bodyPr/>
        <a:lstStyle/>
        <a:p>
          <a:endParaRPr lang="en-US"/>
        </a:p>
      </dgm:t>
    </dgm:pt>
    <dgm:pt modelId="{D9DCCB1A-C13A-4BF8-8DD5-FC8AD68DA18C}" type="pres">
      <dgm:prSet presAssocID="{0B4690C1-12DB-4D2D-A461-7547AF572A3B}" presName="circ1" presStyleLbl="vennNode1" presStyleIdx="0" presStyleCnt="4" custScaleX="120998" custScaleY="109092"/>
      <dgm:spPr/>
      <dgm:t>
        <a:bodyPr/>
        <a:lstStyle/>
        <a:p>
          <a:endParaRPr lang="en-US"/>
        </a:p>
      </dgm:t>
    </dgm:pt>
    <dgm:pt modelId="{79EF09A5-A82B-48E1-B08C-FFAD618B9460}" type="pres">
      <dgm:prSet presAssocID="{0B4690C1-12DB-4D2D-A461-7547AF572A3B}" presName="circ1Tx" presStyleLbl="revTx" presStyleIdx="0" presStyleCnt="0">
        <dgm:presLayoutVars>
          <dgm:chMax val="0"/>
          <dgm:chPref val="0"/>
          <dgm:bulletEnabled val="1"/>
        </dgm:presLayoutVars>
      </dgm:prSet>
      <dgm:spPr/>
      <dgm:t>
        <a:bodyPr/>
        <a:lstStyle/>
        <a:p>
          <a:endParaRPr lang="en-US"/>
        </a:p>
      </dgm:t>
    </dgm:pt>
    <dgm:pt modelId="{BCD32382-A730-459B-8ABC-565F889BA739}" type="pres">
      <dgm:prSet presAssocID="{00D9A0AE-1516-42A8-B194-F1633CDFB9CB}" presName="circ2" presStyleLbl="vennNode1" presStyleIdx="1" presStyleCnt="4" custScaleX="110217" custScaleY="105936" custLinFactNeighborX="-292" custLinFactNeighborY="2379"/>
      <dgm:spPr/>
      <dgm:t>
        <a:bodyPr/>
        <a:lstStyle/>
        <a:p>
          <a:endParaRPr lang="en-US"/>
        </a:p>
      </dgm:t>
    </dgm:pt>
    <dgm:pt modelId="{05CE38C4-CC46-4515-9F2F-CB2132F2143B}" type="pres">
      <dgm:prSet presAssocID="{00D9A0AE-1516-42A8-B194-F1633CDFB9CB}" presName="circ2Tx" presStyleLbl="revTx" presStyleIdx="0" presStyleCnt="0">
        <dgm:presLayoutVars>
          <dgm:chMax val="0"/>
          <dgm:chPref val="0"/>
          <dgm:bulletEnabled val="1"/>
        </dgm:presLayoutVars>
      </dgm:prSet>
      <dgm:spPr/>
      <dgm:t>
        <a:bodyPr/>
        <a:lstStyle/>
        <a:p>
          <a:endParaRPr lang="en-US"/>
        </a:p>
      </dgm:t>
    </dgm:pt>
    <dgm:pt modelId="{D84BDD45-49F8-464E-BE7C-4FF70A0FECB3}" type="pres">
      <dgm:prSet presAssocID="{E0CAC66B-1BBD-4532-9E1F-A308A8F96507}" presName="circ3" presStyleLbl="vennNode1" presStyleIdx="2" presStyleCnt="4" custScaleX="110564" custScaleY="108623" custLinFactNeighborX="-1320" custLinFactNeighborY="1344"/>
      <dgm:spPr/>
      <dgm:t>
        <a:bodyPr/>
        <a:lstStyle/>
        <a:p>
          <a:endParaRPr lang="en-US"/>
        </a:p>
      </dgm:t>
    </dgm:pt>
    <dgm:pt modelId="{D7BED86E-A00B-46BD-B7F6-E6BDF717D162}" type="pres">
      <dgm:prSet presAssocID="{E0CAC66B-1BBD-4532-9E1F-A308A8F96507}" presName="circ3Tx" presStyleLbl="revTx" presStyleIdx="0" presStyleCnt="0">
        <dgm:presLayoutVars>
          <dgm:chMax val="0"/>
          <dgm:chPref val="0"/>
          <dgm:bulletEnabled val="1"/>
        </dgm:presLayoutVars>
      </dgm:prSet>
      <dgm:spPr/>
      <dgm:t>
        <a:bodyPr/>
        <a:lstStyle/>
        <a:p>
          <a:endParaRPr lang="en-US"/>
        </a:p>
      </dgm:t>
    </dgm:pt>
    <dgm:pt modelId="{062A4698-B6A4-42AA-9497-30EF9F8B68AD}" type="pres">
      <dgm:prSet presAssocID="{EECE5CFB-EF9C-4C14-86CD-077118D20E00}" presName="circ4" presStyleLbl="vennNode1" presStyleIdx="3" presStyleCnt="4" custScaleX="110564" custScaleY="108623" custLinFactNeighborX="-1320" custLinFactNeighborY="3877"/>
      <dgm:spPr/>
      <dgm:t>
        <a:bodyPr/>
        <a:lstStyle/>
        <a:p>
          <a:endParaRPr lang="en-US"/>
        </a:p>
      </dgm:t>
    </dgm:pt>
    <dgm:pt modelId="{B2AA8E6F-5152-4AC4-9751-16C155512E54}" type="pres">
      <dgm:prSet presAssocID="{EECE5CFB-EF9C-4C14-86CD-077118D20E00}" presName="circ4Tx" presStyleLbl="revTx" presStyleIdx="0" presStyleCnt="0">
        <dgm:presLayoutVars>
          <dgm:chMax val="0"/>
          <dgm:chPref val="0"/>
          <dgm:bulletEnabled val="1"/>
        </dgm:presLayoutVars>
      </dgm:prSet>
      <dgm:spPr/>
      <dgm:t>
        <a:bodyPr/>
        <a:lstStyle/>
        <a:p>
          <a:endParaRPr lang="en-US"/>
        </a:p>
      </dgm:t>
    </dgm:pt>
  </dgm:ptLst>
  <dgm:cxnLst>
    <dgm:cxn modelId="{37FD8123-E41A-491F-898C-FD2344E78905}" srcId="{19F7E3E4-99B3-48B7-A2F1-63E822E5BAA3}" destId="{00D9A0AE-1516-42A8-B194-F1633CDFB9CB}" srcOrd="1" destOrd="0" parTransId="{1CDB5E64-99E1-418B-BAA8-3DAF4BF4EC42}" sibTransId="{D00F635A-7E1E-43AE-AAC4-AB0A53A7E553}"/>
    <dgm:cxn modelId="{F27E46F5-8F31-4A76-BD0C-F3F39E3804A0}" type="presOf" srcId="{EECE5CFB-EF9C-4C14-86CD-077118D20E00}" destId="{B2AA8E6F-5152-4AC4-9751-16C155512E54}" srcOrd="1" destOrd="0" presId="urn:microsoft.com/office/officeart/2005/8/layout/venn1"/>
    <dgm:cxn modelId="{07A76C2A-CF94-4F8C-8BAF-845EA182BAE1}" srcId="{19F7E3E4-99B3-48B7-A2F1-63E822E5BAA3}" destId="{0B4690C1-12DB-4D2D-A461-7547AF572A3B}" srcOrd="0" destOrd="0" parTransId="{0FD9A6F2-CE36-4781-B2D4-96AF4D77CFBD}" sibTransId="{FE26BC21-715C-4935-89A7-C35B0CB0C1D2}"/>
    <dgm:cxn modelId="{ADC2AD1A-D71E-4DB0-9E45-CA19C3B8AEE0}" type="presOf" srcId="{0B4690C1-12DB-4D2D-A461-7547AF572A3B}" destId="{D9DCCB1A-C13A-4BF8-8DD5-FC8AD68DA18C}" srcOrd="0" destOrd="0" presId="urn:microsoft.com/office/officeart/2005/8/layout/venn1"/>
    <dgm:cxn modelId="{F15BC500-B46E-4AEE-9BDE-6EFFCA5EFFFD}" srcId="{19F7E3E4-99B3-48B7-A2F1-63E822E5BAA3}" destId="{EECE5CFB-EF9C-4C14-86CD-077118D20E00}" srcOrd="3" destOrd="0" parTransId="{7B3EB179-C219-49D9-9781-FBDBD4DEEB0A}" sibTransId="{F7F84ECC-455E-49F6-9E52-40807B8C59C6}"/>
    <dgm:cxn modelId="{37D13CAE-6932-4F7A-B879-0EDD110BB4E7}" srcId="{19F7E3E4-99B3-48B7-A2F1-63E822E5BAA3}" destId="{E0CAC66B-1BBD-4532-9E1F-A308A8F96507}" srcOrd="2" destOrd="0" parTransId="{E8D8CE09-5D9B-450A-8D15-C82470DAAC92}" sibTransId="{10F5D419-66EA-4A1F-8F1F-272B7109DF27}"/>
    <dgm:cxn modelId="{481A4724-A708-4AEC-84F1-E11D4F6B41F6}" type="presOf" srcId="{0B4690C1-12DB-4D2D-A461-7547AF572A3B}" destId="{79EF09A5-A82B-48E1-B08C-FFAD618B9460}" srcOrd="1" destOrd="0" presId="urn:microsoft.com/office/officeart/2005/8/layout/venn1"/>
    <dgm:cxn modelId="{9176E460-2FBD-4E7E-AB93-9F47D8A71C9A}" type="presOf" srcId="{E0CAC66B-1BBD-4532-9E1F-A308A8F96507}" destId="{D84BDD45-49F8-464E-BE7C-4FF70A0FECB3}" srcOrd="0" destOrd="0" presId="urn:microsoft.com/office/officeart/2005/8/layout/venn1"/>
    <dgm:cxn modelId="{14940E3B-5EA9-4DBF-971A-2DA19B1B11F2}" type="presOf" srcId="{E0CAC66B-1BBD-4532-9E1F-A308A8F96507}" destId="{D7BED86E-A00B-46BD-B7F6-E6BDF717D162}" srcOrd="1" destOrd="0" presId="urn:microsoft.com/office/officeart/2005/8/layout/venn1"/>
    <dgm:cxn modelId="{F04F03BA-A8D1-4B70-958E-8E845A490CC5}" type="presOf" srcId="{EECE5CFB-EF9C-4C14-86CD-077118D20E00}" destId="{062A4698-B6A4-42AA-9497-30EF9F8B68AD}" srcOrd="0" destOrd="0" presId="urn:microsoft.com/office/officeart/2005/8/layout/venn1"/>
    <dgm:cxn modelId="{1F512047-3205-4256-8BD0-5E76B6B89B9C}" type="presOf" srcId="{00D9A0AE-1516-42A8-B194-F1633CDFB9CB}" destId="{BCD32382-A730-459B-8ABC-565F889BA739}" srcOrd="0" destOrd="0" presId="urn:microsoft.com/office/officeart/2005/8/layout/venn1"/>
    <dgm:cxn modelId="{FA080680-451C-4104-9BBB-BE1CC6441858}" type="presOf" srcId="{00D9A0AE-1516-42A8-B194-F1633CDFB9CB}" destId="{05CE38C4-CC46-4515-9F2F-CB2132F2143B}" srcOrd="1" destOrd="0" presId="urn:microsoft.com/office/officeart/2005/8/layout/venn1"/>
    <dgm:cxn modelId="{349BC668-C154-46FD-9210-D7EBB9B0E0F6}" type="presOf" srcId="{19F7E3E4-99B3-48B7-A2F1-63E822E5BAA3}" destId="{174DC762-4658-4ED1-BCE9-7C09AB77040D}" srcOrd="0" destOrd="0" presId="urn:microsoft.com/office/officeart/2005/8/layout/venn1"/>
    <dgm:cxn modelId="{8FE3AFA2-E635-4718-9694-10260996C886}" type="presParOf" srcId="{174DC762-4658-4ED1-BCE9-7C09AB77040D}" destId="{D9DCCB1A-C13A-4BF8-8DD5-FC8AD68DA18C}" srcOrd="0" destOrd="0" presId="urn:microsoft.com/office/officeart/2005/8/layout/venn1"/>
    <dgm:cxn modelId="{DF752A34-C083-4AE0-8A64-29627BF7B154}" type="presParOf" srcId="{174DC762-4658-4ED1-BCE9-7C09AB77040D}" destId="{79EF09A5-A82B-48E1-B08C-FFAD618B9460}" srcOrd="1" destOrd="0" presId="urn:microsoft.com/office/officeart/2005/8/layout/venn1"/>
    <dgm:cxn modelId="{63B67F00-4F24-454E-8C73-77719E123BEB}" type="presParOf" srcId="{174DC762-4658-4ED1-BCE9-7C09AB77040D}" destId="{BCD32382-A730-459B-8ABC-565F889BA739}" srcOrd="2" destOrd="0" presId="urn:microsoft.com/office/officeart/2005/8/layout/venn1"/>
    <dgm:cxn modelId="{D41B3A32-823A-489B-BD0A-54B74C956EBB}" type="presParOf" srcId="{174DC762-4658-4ED1-BCE9-7C09AB77040D}" destId="{05CE38C4-CC46-4515-9F2F-CB2132F2143B}" srcOrd="3" destOrd="0" presId="urn:microsoft.com/office/officeart/2005/8/layout/venn1"/>
    <dgm:cxn modelId="{F4E21C29-D1BC-42CC-8DC8-5FAB9327BBAE}" type="presParOf" srcId="{174DC762-4658-4ED1-BCE9-7C09AB77040D}" destId="{D84BDD45-49F8-464E-BE7C-4FF70A0FECB3}" srcOrd="4" destOrd="0" presId="urn:microsoft.com/office/officeart/2005/8/layout/venn1"/>
    <dgm:cxn modelId="{53B53BBD-637B-44A9-8841-BCAFFCF733D3}" type="presParOf" srcId="{174DC762-4658-4ED1-BCE9-7C09AB77040D}" destId="{D7BED86E-A00B-46BD-B7F6-E6BDF717D162}" srcOrd="5" destOrd="0" presId="urn:microsoft.com/office/officeart/2005/8/layout/venn1"/>
    <dgm:cxn modelId="{476B300A-8B47-48F9-9C35-8799219D6BD0}" type="presParOf" srcId="{174DC762-4658-4ED1-BCE9-7C09AB77040D}" destId="{062A4698-B6A4-42AA-9497-30EF9F8B68AD}" srcOrd="6" destOrd="0" presId="urn:microsoft.com/office/officeart/2005/8/layout/venn1"/>
    <dgm:cxn modelId="{308011BF-9300-4EC7-943C-948FA482EE8B}" type="presParOf" srcId="{174DC762-4658-4ED1-BCE9-7C09AB77040D}" destId="{B2AA8E6F-5152-4AC4-9751-16C155512E54}" srcOrd="7"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1A21A0-2814-4D80-8807-69D47335C522}">
      <dsp:nvSpPr>
        <dsp:cNvPr id="0" name=""/>
        <dsp:cNvSpPr/>
      </dsp:nvSpPr>
      <dsp:spPr>
        <a:xfrm>
          <a:off x="0" y="0"/>
          <a:ext cx="1676995" cy="346935"/>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66725">
            <a:lnSpc>
              <a:spcPct val="90000"/>
            </a:lnSpc>
            <a:spcBef>
              <a:spcPct val="0"/>
            </a:spcBef>
            <a:spcAft>
              <a:spcPct val="35000"/>
            </a:spcAft>
          </a:pPr>
          <a:r>
            <a:rPr lang="en-US" sz="1050" b="1" kern="1200" dirty="0">
              <a:latin typeface="Calibri" panose="020F0502020204030204" pitchFamily="34" charset="0"/>
              <a:cs typeface="Georgia"/>
            </a:rPr>
            <a:t>AUG-SEP 2016</a:t>
          </a:r>
        </a:p>
      </dsp:txBody>
      <dsp:txXfrm>
        <a:off x="0" y="138774"/>
        <a:ext cx="1676995" cy="138774"/>
      </dsp:txXfrm>
    </dsp:sp>
    <dsp:sp modelId="{EE8A95D6-A11F-4B3F-9720-DF9758E9A0A6}">
      <dsp:nvSpPr>
        <dsp:cNvPr id="0" name=""/>
        <dsp:cNvSpPr/>
      </dsp:nvSpPr>
      <dsp:spPr>
        <a:xfrm>
          <a:off x="780732" y="20816"/>
          <a:ext cx="115529" cy="115529"/>
        </a:xfrm>
        <a:prstGeom prst="ellipse">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1">
          <a:scrgbClr r="0" g="0" b="0"/>
        </a:fillRef>
        <a:effectRef idx="3">
          <a:scrgbClr r="0" g="0" b="0"/>
        </a:effectRef>
        <a:fontRef idx="minor"/>
      </dsp:style>
    </dsp:sp>
    <dsp:sp modelId="{4739F20D-711E-4899-9864-191D2816F948}">
      <dsp:nvSpPr>
        <dsp:cNvPr id="0" name=""/>
        <dsp:cNvSpPr/>
      </dsp:nvSpPr>
      <dsp:spPr>
        <a:xfrm>
          <a:off x="1727304" y="0"/>
          <a:ext cx="1676995" cy="346935"/>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66725">
            <a:lnSpc>
              <a:spcPct val="90000"/>
            </a:lnSpc>
            <a:spcBef>
              <a:spcPct val="0"/>
            </a:spcBef>
            <a:spcAft>
              <a:spcPct val="35000"/>
            </a:spcAft>
          </a:pPr>
          <a:r>
            <a:rPr lang="en-US" sz="1050" b="1" kern="1200" dirty="0">
              <a:latin typeface="Calibri" panose="020F0502020204030204" pitchFamily="34" charset="0"/>
              <a:cs typeface="Georgia"/>
            </a:rPr>
            <a:t>OCT- DEC 2016</a:t>
          </a:r>
        </a:p>
      </dsp:txBody>
      <dsp:txXfrm>
        <a:off x="1727304" y="138774"/>
        <a:ext cx="1676995" cy="138774"/>
      </dsp:txXfrm>
    </dsp:sp>
    <dsp:sp modelId="{E6213FC9-D9B7-4074-AA79-ADA081D721BE}">
      <dsp:nvSpPr>
        <dsp:cNvPr id="0" name=""/>
        <dsp:cNvSpPr/>
      </dsp:nvSpPr>
      <dsp:spPr>
        <a:xfrm>
          <a:off x="2508037" y="20816"/>
          <a:ext cx="115529" cy="115529"/>
        </a:xfrm>
        <a:prstGeom prst="ellipse">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1">
          <a:scrgbClr r="0" g="0" b="0"/>
        </a:fillRef>
        <a:effectRef idx="3">
          <a:scrgbClr r="0" g="0" b="0"/>
        </a:effectRef>
        <a:fontRef idx="minor"/>
      </dsp:style>
    </dsp:sp>
    <dsp:sp modelId="{80D5FFAC-0EB5-477F-B3EF-8529E4683A76}">
      <dsp:nvSpPr>
        <dsp:cNvPr id="0" name=""/>
        <dsp:cNvSpPr/>
      </dsp:nvSpPr>
      <dsp:spPr>
        <a:xfrm>
          <a:off x="3454609" y="0"/>
          <a:ext cx="1676995" cy="346935"/>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66725">
            <a:lnSpc>
              <a:spcPct val="90000"/>
            </a:lnSpc>
            <a:spcBef>
              <a:spcPct val="0"/>
            </a:spcBef>
            <a:spcAft>
              <a:spcPct val="35000"/>
            </a:spcAft>
          </a:pPr>
          <a:r>
            <a:rPr lang="en-US" sz="1050" b="1" kern="1200" dirty="0">
              <a:latin typeface="Calibri" panose="020F0502020204030204" pitchFamily="34" charset="0"/>
              <a:cs typeface="Georgia"/>
            </a:rPr>
            <a:t>JAN-MAR 2017</a:t>
          </a:r>
        </a:p>
      </dsp:txBody>
      <dsp:txXfrm>
        <a:off x="3454609" y="138774"/>
        <a:ext cx="1676995" cy="138774"/>
      </dsp:txXfrm>
    </dsp:sp>
    <dsp:sp modelId="{550FEA0F-FFED-4E9A-B625-2B0E48366995}">
      <dsp:nvSpPr>
        <dsp:cNvPr id="0" name=""/>
        <dsp:cNvSpPr/>
      </dsp:nvSpPr>
      <dsp:spPr>
        <a:xfrm>
          <a:off x="4235342" y="20816"/>
          <a:ext cx="115529" cy="115529"/>
        </a:xfrm>
        <a:prstGeom prst="ellipse">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1">
          <a:scrgbClr r="0" g="0" b="0"/>
        </a:fillRef>
        <a:effectRef idx="3">
          <a:scrgbClr r="0" g="0" b="0"/>
        </a:effectRef>
        <a:fontRef idx="minor"/>
      </dsp:style>
    </dsp:sp>
    <dsp:sp modelId="{675D1A02-3D9A-4BD3-B331-4A278A540221}">
      <dsp:nvSpPr>
        <dsp:cNvPr id="0" name=""/>
        <dsp:cNvSpPr/>
      </dsp:nvSpPr>
      <dsp:spPr>
        <a:xfrm>
          <a:off x="5181914" y="0"/>
          <a:ext cx="1676995" cy="346935"/>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66725">
            <a:lnSpc>
              <a:spcPct val="90000"/>
            </a:lnSpc>
            <a:spcBef>
              <a:spcPct val="0"/>
            </a:spcBef>
            <a:spcAft>
              <a:spcPct val="35000"/>
            </a:spcAft>
          </a:pPr>
          <a:r>
            <a:rPr lang="en-US" sz="1050" b="1" kern="1200">
              <a:latin typeface="Calibri" panose="020F0502020204030204" pitchFamily="34" charset="0"/>
              <a:cs typeface="Georgia"/>
            </a:rPr>
            <a:t>APR-JUN 2017</a:t>
          </a:r>
          <a:endParaRPr lang="en-US" sz="1050" b="1" kern="1200" dirty="0">
            <a:latin typeface="Calibri" panose="020F0502020204030204" pitchFamily="34" charset="0"/>
            <a:cs typeface="Georgia"/>
          </a:endParaRPr>
        </a:p>
      </dsp:txBody>
      <dsp:txXfrm>
        <a:off x="5181914" y="138774"/>
        <a:ext cx="1676995" cy="138774"/>
      </dsp:txXfrm>
    </dsp:sp>
    <dsp:sp modelId="{DD50C2B7-6313-4772-8475-C5CDBAEE5A69}">
      <dsp:nvSpPr>
        <dsp:cNvPr id="0" name=""/>
        <dsp:cNvSpPr/>
      </dsp:nvSpPr>
      <dsp:spPr>
        <a:xfrm>
          <a:off x="5962647" y="20816"/>
          <a:ext cx="115529" cy="115529"/>
        </a:xfrm>
        <a:prstGeom prst="ellipse">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1">
          <a:scrgbClr r="0" g="0" b="0"/>
        </a:fillRef>
        <a:effectRef idx="3">
          <a:scrgbClr r="0" g="0" b="0"/>
        </a:effectRef>
        <a:fontRef idx="minor"/>
      </dsp:style>
    </dsp:sp>
    <dsp:sp modelId="{EFBB8F83-1FBB-49A9-AC57-69C1978B631F}">
      <dsp:nvSpPr>
        <dsp:cNvPr id="0" name=""/>
        <dsp:cNvSpPr/>
      </dsp:nvSpPr>
      <dsp:spPr>
        <a:xfrm>
          <a:off x="6909219" y="0"/>
          <a:ext cx="1676995" cy="346935"/>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66725">
            <a:lnSpc>
              <a:spcPct val="90000"/>
            </a:lnSpc>
            <a:spcBef>
              <a:spcPct val="0"/>
            </a:spcBef>
            <a:spcAft>
              <a:spcPct val="35000"/>
            </a:spcAft>
          </a:pPr>
          <a:r>
            <a:rPr lang="en-US" sz="1050" b="1" kern="1200" dirty="0">
              <a:latin typeface="Calibri" panose="020F0502020204030204" pitchFamily="34" charset="0"/>
              <a:cs typeface="Georgia"/>
            </a:rPr>
            <a:t>JUL-SEP 2017</a:t>
          </a:r>
        </a:p>
      </dsp:txBody>
      <dsp:txXfrm>
        <a:off x="6909219" y="138774"/>
        <a:ext cx="1676995" cy="138774"/>
      </dsp:txXfrm>
    </dsp:sp>
    <dsp:sp modelId="{A734CAB2-E81B-4EE2-B08E-FC10B5416890}">
      <dsp:nvSpPr>
        <dsp:cNvPr id="0" name=""/>
        <dsp:cNvSpPr/>
      </dsp:nvSpPr>
      <dsp:spPr>
        <a:xfrm>
          <a:off x="7689952" y="20816"/>
          <a:ext cx="115529" cy="115529"/>
        </a:xfrm>
        <a:prstGeom prst="ellipse">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1">
          <a:scrgbClr r="0" g="0" b="0"/>
        </a:fillRef>
        <a:effectRef idx="3">
          <a:scrgbClr r="0" g="0" b="0"/>
        </a:effectRef>
        <a:fontRef idx="minor"/>
      </dsp:style>
    </dsp:sp>
    <dsp:sp modelId="{21DFF704-56C9-4A3A-91E6-14F0A63C0511}">
      <dsp:nvSpPr>
        <dsp:cNvPr id="0" name=""/>
        <dsp:cNvSpPr/>
      </dsp:nvSpPr>
      <dsp:spPr>
        <a:xfrm>
          <a:off x="343448" y="277548"/>
          <a:ext cx="7899317" cy="52040"/>
        </a:xfrm>
        <a:prstGeom prst="leftRightArrow">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A0C0A8-0D87-4706-8650-EDE6BECCB8F7}">
      <dsp:nvSpPr>
        <dsp:cNvPr id="0" name=""/>
        <dsp:cNvSpPr/>
      </dsp:nvSpPr>
      <dsp:spPr>
        <a:xfrm>
          <a:off x="6544637"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BAA757-4CFC-44B0-8326-85775BF1FDD6}">
      <dsp:nvSpPr>
        <dsp:cNvPr id="0" name=""/>
        <dsp:cNvSpPr/>
      </dsp:nvSpPr>
      <dsp:spPr>
        <a:xfrm>
          <a:off x="6544637"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06F704-A55F-475D-8963-0C7F722ADADB}">
      <dsp:nvSpPr>
        <dsp:cNvPr id="0" name=""/>
        <dsp:cNvSpPr/>
      </dsp:nvSpPr>
      <dsp:spPr>
        <a:xfrm>
          <a:off x="6544637"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9D12EC-02E8-44D0-8997-4DC6DEF4C9B9}">
      <dsp:nvSpPr>
        <dsp:cNvPr id="0" name=""/>
        <dsp:cNvSpPr/>
      </dsp:nvSpPr>
      <dsp:spPr>
        <a:xfrm>
          <a:off x="6417339" y="753502"/>
          <a:ext cx="375682" cy="130402"/>
        </a:xfrm>
        <a:custGeom>
          <a:avLst/>
          <a:gdLst/>
          <a:ahLst/>
          <a:cxnLst/>
          <a:rect l="0" t="0" r="0" b="0"/>
          <a:pathLst>
            <a:path>
              <a:moveTo>
                <a:pt x="0" y="0"/>
              </a:moveTo>
              <a:lnTo>
                <a:pt x="0" y="65201"/>
              </a:lnTo>
              <a:lnTo>
                <a:pt x="375682" y="65201"/>
              </a:lnTo>
              <a:lnTo>
                <a:pt x="375682"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22C3B2-E6E6-4573-992B-9B36DD4CFA8C}">
      <dsp:nvSpPr>
        <dsp:cNvPr id="0" name=""/>
        <dsp:cNvSpPr/>
      </dsp:nvSpPr>
      <dsp:spPr>
        <a:xfrm>
          <a:off x="5793272" y="1194385"/>
          <a:ext cx="93144" cy="2490058"/>
        </a:xfrm>
        <a:custGeom>
          <a:avLst/>
          <a:gdLst/>
          <a:ahLst/>
          <a:cxnLst/>
          <a:rect l="0" t="0" r="0" b="0"/>
          <a:pathLst>
            <a:path>
              <a:moveTo>
                <a:pt x="0" y="0"/>
              </a:moveTo>
              <a:lnTo>
                <a:pt x="0" y="2490058"/>
              </a:lnTo>
              <a:lnTo>
                <a:pt x="93144" y="24900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48B369-7E99-4046-8481-EF89EE774397}">
      <dsp:nvSpPr>
        <dsp:cNvPr id="0" name=""/>
        <dsp:cNvSpPr/>
      </dsp:nvSpPr>
      <dsp:spPr>
        <a:xfrm>
          <a:off x="5793272" y="1194385"/>
          <a:ext cx="93144" cy="2049174"/>
        </a:xfrm>
        <a:custGeom>
          <a:avLst/>
          <a:gdLst/>
          <a:ahLst/>
          <a:cxnLst/>
          <a:rect l="0" t="0" r="0" b="0"/>
          <a:pathLst>
            <a:path>
              <a:moveTo>
                <a:pt x="0" y="0"/>
              </a:moveTo>
              <a:lnTo>
                <a:pt x="0" y="2049174"/>
              </a:lnTo>
              <a:lnTo>
                <a:pt x="93144" y="20491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EE0C8B-7017-4015-93E6-1074A1C212F3}">
      <dsp:nvSpPr>
        <dsp:cNvPr id="0" name=""/>
        <dsp:cNvSpPr/>
      </dsp:nvSpPr>
      <dsp:spPr>
        <a:xfrm>
          <a:off x="5793272" y="1194385"/>
          <a:ext cx="93144" cy="1608291"/>
        </a:xfrm>
        <a:custGeom>
          <a:avLst/>
          <a:gdLst/>
          <a:ahLst/>
          <a:cxnLst/>
          <a:rect l="0" t="0" r="0" b="0"/>
          <a:pathLst>
            <a:path>
              <a:moveTo>
                <a:pt x="0" y="0"/>
              </a:moveTo>
              <a:lnTo>
                <a:pt x="0" y="1608291"/>
              </a:lnTo>
              <a:lnTo>
                <a:pt x="93144" y="16082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926C21B-6968-42A5-B059-2CA5B475D597}">
      <dsp:nvSpPr>
        <dsp:cNvPr id="0" name=""/>
        <dsp:cNvSpPr/>
      </dsp:nvSpPr>
      <dsp:spPr>
        <a:xfrm>
          <a:off x="5793272"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A06684-1AB8-4EB8-8D63-B47426C5EADF}">
      <dsp:nvSpPr>
        <dsp:cNvPr id="0" name=""/>
        <dsp:cNvSpPr/>
      </dsp:nvSpPr>
      <dsp:spPr>
        <a:xfrm>
          <a:off x="5793272"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01D4D55-E38A-40F9-A6BE-34B2B6792DCF}">
      <dsp:nvSpPr>
        <dsp:cNvPr id="0" name=""/>
        <dsp:cNvSpPr/>
      </dsp:nvSpPr>
      <dsp:spPr>
        <a:xfrm>
          <a:off x="5793272"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5468574-CC00-4E84-AD9A-F5D5518AF247}">
      <dsp:nvSpPr>
        <dsp:cNvPr id="0" name=""/>
        <dsp:cNvSpPr/>
      </dsp:nvSpPr>
      <dsp:spPr>
        <a:xfrm>
          <a:off x="6041657" y="753502"/>
          <a:ext cx="375682" cy="130402"/>
        </a:xfrm>
        <a:custGeom>
          <a:avLst/>
          <a:gdLst/>
          <a:ahLst/>
          <a:cxnLst/>
          <a:rect l="0" t="0" r="0" b="0"/>
          <a:pathLst>
            <a:path>
              <a:moveTo>
                <a:pt x="375682" y="0"/>
              </a:moveTo>
              <a:lnTo>
                <a:pt x="375682" y="65201"/>
              </a:lnTo>
              <a:lnTo>
                <a:pt x="0" y="65201"/>
              </a:lnTo>
              <a:lnTo>
                <a:pt x="0"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C4D764-4552-4EBB-9F11-13F0929B4CD9}">
      <dsp:nvSpPr>
        <dsp:cNvPr id="0" name=""/>
        <dsp:cNvSpPr/>
      </dsp:nvSpPr>
      <dsp:spPr>
        <a:xfrm>
          <a:off x="4037179" y="312619"/>
          <a:ext cx="2380160" cy="130402"/>
        </a:xfrm>
        <a:custGeom>
          <a:avLst/>
          <a:gdLst/>
          <a:ahLst/>
          <a:cxnLst/>
          <a:rect l="0" t="0" r="0" b="0"/>
          <a:pathLst>
            <a:path>
              <a:moveTo>
                <a:pt x="0" y="0"/>
              </a:moveTo>
              <a:lnTo>
                <a:pt x="0" y="65201"/>
              </a:lnTo>
              <a:lnTo>
                <a:pt x="2380160" y="65201"/>
              </a:lnTo>
              <a:lnTo>
                <a:pt x="2380160" y="13040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694F91-4A06-4DC9-A60C-38CC4065460B}">
      <dsp:nvSpPr>
        <dsp:cNvPr id="0" name=""/>
        <dsp:cNvSpPr/>
      </dsp:nvSpPr>
      <dsp:spPr>
        <a:xfrm>
          <a:off x="4540159" y="1194385"/>
          <a:ext cx="93144" cy="1608291"/>
        </a:xfrm>
        <a:custGeom>
          <a:avLst/>
          <a:gdLst/>
          <a:ahLst/>
          <a:cxnLst/>
          <a:rect l="0" t="0" r="0" b="0"/>
          <a:pathLst>
            <a:path>
              <a:moveTo>
                <a:pt x="0" y="0"/>
              </a:moveTo>
              <a:lnTo>
                <a:pt x="0" y="1608291"/>
              </a:lnTo>
              <a:lnTo>
                <a:pt x="93144" y="16082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000637-F89E-4B57-BEFA-BD1256199B13}">
      <dsp:nvSpPr>
        <dsp:cNvPr id="0" name=""/>
        <dsp:cNvSpPr/>
      </dsp:nvSpPr>
      <dsp:spPr>
        <a:xfrm>
          <a:off x="4540159"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C90B92-AB06-4A78-8601-6499752A197A}">
      <dsp:nvSpPr>
        <dsp:cNvPr id="0" name=""/>
        <dsp:cNvSpPr/>
      </dsp:nvSpPr>
      <dsp:spPr>
        <a:xfrm>
          <a:off x="4540159"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BE9708-34FE-44B4-84B0-F214F94BAFE1}">
      <dsp:nvSpPr>
        <dsp:cNvPr id="0" name=""/>
        <dsp:cNvSpPr/>
      </dsp:nvSpPr>
      <dsp:spPr>
        <a:xfrm>
          <a:off x="4540159"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D1BD87-B84F-4BAE-93C6-2EAF7524FC09}">
      <dsp:nvSpPr>
        <dsp:cNvPr id="0" name=""/>
        <dsp:cNvSpPr/>
      </dsp:nvSpPr>
      <dsp:spPr>
        <a:xfrm>
          <a:off x="4037179" y="753502"/>
          <a:ext cx="751364" cy="130402"/>
        </a:xfrm>
        <a:custGeom>
          <a:avLst/>
          <a:gdLst/>
          <a:ahLst/>
          <a:cxnLst/>
          <a:rect l="0" t="0" r="0" b="0"/>
          <a:pathLst>
            <a:path>
              <a:moveTo>
                <a:pt x="0" y="0"/>
              </a:moveTo>
              <a:lnTo>
                <a:pt x="0" y="65201"/>
              </a:lnTo>
              <a:lnTo>
                <a:pt x="751364" y="65201"/>
              </a:lnTo>
              <a:lnTo>
                <a:pt x="751364"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E0A246-C248-4434-8930-95AE20091C10}">
      <dsp:nvSpPr>
        <dsp:cNvPr id="0" name=""/>
        <dsp:cNvSpPr/>
      </dsp:nvSpPr>
      <dsp:spPr>
        <a:xfrm>
          <a:off x="3788794" y="1194385"/>
          <a:ext cx="93144" cy="3371824"/>
        </a:xfrm>
        <a:custGeom>
          <a:avLst/>
          <a:gdLst/>
          <a:ahLst/>
          <a:cxnLst/>
          <a:rect l="0" t="0" r="0" b="0"/>
          <a:pathLst>
            <a:path>
              <a:moveTo>
                <a:pt x="0" y="0"/>
              </a:moveTo>
              <a:lnTo>
                <a:pt x="0" y="3371824"/>
              </a:lnTo>
              <a:lnTo>
                <a:pt x="93144" y="337182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6FF629-55C4-4E35-A907-64EFDB42A2E0}">
      <dsp:nvSpPr>
        <dsp:cNvPr id="0" name=""/>
        <dsp:cNvSpPr/>
      </dsp:nvSpPr>
      <dsp:spPr>
        <a:xfrm>
          <a:off x="3788794" y="1194385"/>
          <a:ext cx="93144" cy="2930941"/>
        </a:xfrm>
        <a:custGeom>
          <a:avLst/>
          <a:gdLst/>
          <a:ahLst/>
          <a:cxnLst/>
          <a:rect l="0" t="0" r="0" b="0"/>
          <a:pathLst>
            <a:path>
              <a:moveTo>
                <a:pt x="0" y="0"/>
              </a:moveTo>
              <a:lnTo>
                <a:pt x="0" y="2930941"/>
              </a:lnTo>
              <a:lnTo>
                <a:pt x="93144" y="293094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12D87EE-9CA8-4889-BF6E-1650564A7670}">
      <dsp:nvSpPr>
        <dsp:cNvPr id="0" name=""/>
        <dsp:cNvSpPr/>
      </dsp:nvSpPr>
      <dsp:spPr>
        <a:xfrm>
          <a:off x="3788794" y="1194385"/>
          <a:ext cx="93144" cy="2490058"/>
        </a:xfrm>
        <a:custGeom>
          <a:avLst/>
          <a:gdLst/>
          <a:ahLst/>
          <a:cxnLst/>
          <a:rect l="0" t="0" r="0" b="0"/>
          <a:pathLst>
            <a:path>
              <a:moveTo>
                <a:pt x="0" y="0"/>
              </a:moveTo>
              <a:lnTo>
                <a:pt x="0" y="2490058"/>
              </a:lnTo>
              <a:lnTo>
                <a:pt x="93144" y="24900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EBB50E8-EEA3-412E-BABB-3689BE21C2AC}">
      <dsp:nvSpPr>
        <dsp:cNvPr id="0" name=""/>
        <dsp:cNvSpPr/>
      </dsp:nvSpPr>
      <dsp:spPr>
        <a:xfrm>
          <a:off x="3788794" y="1194385"/>
          <a:ext cx="93144" cy="2049174"/>
        </a:xfrm>
        <a:custGeom>
          <a:avLst/>
          <a:gdLst/>
          <a:ahLst/>
          <a:cxnLst/>
          <a:rect l="0" t="0" r="0" b="0"/>
          <a:pathLst>
            <a:path>
              <a:moveTo>
                <a:pt x="0" y="0"/>
              </a:moveTo>
              <a:lnTo>
                <a:pt x="0" y="2049174"/>
              </a:lnTo>
              <a:lnTo>
                <a:pt x="93144" y="20491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1A95D7-30B1-4968-8ECE-802CB8D2FBB8}">
      <dsp:nvSpPr>
        <dsp:cNvPr id="0" name=""/>
        <dsp:cNvSpPr/>
      </dsp:nvSpPr>
      <dsp:spPr>
        <a:xfrm>
          <a:off x="3788794" y="1194385"/>
          <a:ext cx="93144" cy="1608291"/>
        </a:xfrm>
        <a:custGeom>
          <a:avLst/>
          <a:gdLst/>
          <a:ahLst/>
          <a:cxnLst/>
          <a:rect l="0" t="0" r="0" b="0"/>
          <a:pathLst>
            <a:path>
              <a:moveTo>
                <a:pt x="0" y="0"/>
              </a:moveTo>
              <a:lnTo>
                <a:pt x="0" y="1608291"/>
              </a:lnTo>
              <a:lnTo>
                <a:pt x="93144" y="16082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6C7890-6B92-42F4-95B4-2E676F387697}">
      <dsp:nvSpPr>
        <dsp:cNvPr id="0" name=""/>
        <dsp:cNvSpPr/>
      </dsp:nvSpPr>
      <dsp:spPr>
        <a:xfrm>
          <a:off x="3788794"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DF96E4-852C-47A8-A61C-6E1E0194222F}">
      <dsp:nvSpPr>
        <dsp:cNvPr id="0" name=""/>
        <dsp:cNvSpPr/>
      </dsp:nvSpPr>
      <dsp:spPr>
        <a:xfrm>
          <a:off x="3788794"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78A997-4AB8-4ED6-BBAB-334F8F40590E}">
      <dsp:nvSpPr>
        <dsp:cNvPr id="0" name=""/>
        <dsp:cNvSpPr/>
      </dsp:nvSpPr>
      <dsp:spPr>
        <a:xfrm>
          <a:off x="3788794"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A7DBA7-FDA8-4099-9828-6FC8E2C465D1}">
      <dsp:nvSpPr>
        <dsp:cNvPr id="0" name=""/>
        <dsp:cNvSpPr/>
      </dsp:nvSpPr>
      <dsp:spPr>
        <a:xfrm>
          <a:off x="3991459" y="753502"/>
          <a:ext cx="91440" cy="130402"/>
        </a:xfrm>
        <a:custGeom>
          <a:avLst/>
          <a:gdLst/>
          <a:ahLst/>
          <a:cxnLst/>
          <a:rect l="0" t="0" r="0" b="0"/>
          <a:pathLst>
            <a:path>
              <a:moveTo>
                <a:pt x="45720" y="0"/>
              </a:moveTo>
              <a:lnTo>
                <a:pt x="45720"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536473-C14E-423C-9C6D-E88F86E2AD6F}">
      <dsp:nvSpPr>
        <dsp:cNvPr id="0" name=""/>
        <dsp:cNvSpPr/>
      </dsp:nvSpPr>
      <dsp:spPr>
        <a:xfrm>
          <a:off x="3037430" y="1194385"/>
          <a:ext cx="93144" cy="2049174"/>
        </a:xfrm>
        <a:custGeom>
          <a:avLst/>
          <a:gdLst/>
          <a:ahLst/>
          <a:cxnLst/>
          <a:rect l="0" t="0" r="0" b="0"/>
          <a:pathLst>
            <a:path>
              <a:moveTo>
                <a:pt x="0" y="0"/>
              </a:moveTo>
              <a:lnTo>
                <a:pt x="0" y="2049174"/>
              </a:lnTo>
              <a:lnTo>
                <a:pt x="93144" y="20491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9B1F0A-1B3E-4DEC-832F-1DFC8ADDFB5C}">
      <dsp:nvSpPr>
        <dsp:cNvPr id="0" name=""/>
        <dsp:cNvSpPr/>
      </dsp:nvSpPr>
      <dsp:spPr>
        <a:xfrm>
          <a:off x="3037430" y="1194385"/>
          <a:ext cx="93144" cy="1608291"/>
        </a:xfrm>
        <a:custGeom>
          <a:avLst/>
          <a:gdLst/>
          <a:ahLst/>
          <a:cxnLst/>
          <a:rect l="0" t="0" r="0" b="0"/>
          <a:pathLst>
            <a:path>
              <a:moveTo>
                <a:pt x="0" y="0"/>
              </a:moveTo>
              <a:lnTo>
                <a:pt x="0" y="1608291"/>
              </a:lnTo>
              <a:lnTo>
                <a:pt x="93144" y="16082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4D1CA8-6B5C-4973-A0F6-5861DA54A2AF}">
      <dsp:nvSpPr>
        <dsp:cNvPr id="0" name=""/>
        <dsp:cNvSpPr/>
      </dsp:nvSpPr>
      <dsp:spPr>
        <a:xfrm>
          <a:off x="3037430"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BF2A73-07EC-4A72-AF70-F14579420BFC}">
      <dsp:nvSpPr>
        <dsp:cNvPr id="0" name=""/>
        <dsp:cNvSpPr/>
      </dsp:nvSpPr>
      <dsp:spPr>
        <a:xfrm>
          <a:off x="3037430"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CDCA6F-3D18-45E7-B7D2-41F15B708B13}">
      <dsp:nvSpPr>
        <dsp:cNvPr id="0" name=""/>
        <dsp:cNvSpPr/>
      </dsp:nvSpPr>
      <dsp:spPr>
        <a:xfrm>
          <a:off x="3037430"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2655DF-55A1-4412-BDEA-EA2BDE1B45E9}">
      <dsp:nvSpPr>
        <dsp:cNvPr id="0" name=""/>
        <dsp:cNvSpPr/>
      </dsp:nvSpPr>
      <dsp:spPr>
        <a:xfrm>
          <a:off x="3285815" y="753502"/>
          <a:ext cx="751364" cy="130402"/>
        </a:xfrm>
        <a:custGeom>
          <a:avLst/>
          <a:gdLst/>
          <a:ahLst/>
          <a:cxnLst/>
          <a:rect l="0" t="0" r="0" b="0"/>
          <a:pathLst>
            <a:path>
              <a:moveTo>
                <a:pt x="751364" y="0"/>
              </a:moveTo>
              <a:lnTo>
                <a:pt x="751364" y="65201"/>
              </a:lnTo>
              <a:lnTo>
                <a:pt x="0" y="65201"/>
              </a:lnTo>
              <a:lnTo>
                <a:pt x="0"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D79CE3-A02B-4BB0-93D6-58B9F0B03F6B}">
      <dsp:nvSpPr>
        <dsp:cNvPr id="0" name=""/>
        <dsp:cNvSpPr/>
      </dsp:nvSpPr>
      <dsp:spPr>
        <a:xfrm>
          <a:off x="3991459" y="312619"/>
          <a:ext cx="91440" cy="130402"/>
        </a:xfrm>
        <a:custGeom>
          <a:avLst/>
          <a:gdLst/>
          <a:ahLst/>
          <a:cxnLst/>
          <a:rect l="0" t="0" r="0" b="0"/>
          <a:pathLst>
            <a:path>
              <a:moveTo>
                <a:pt x="45720" y="0"/>
              </a:moveTo>
              <a:lnTo>
                <a:pt x="45720" y="13040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161DC08-1CF2-4531-A1E9-55F20E0F7282}">
      <dsp:nvSpPr>
        <dsp:cNvPr id="0" name=""/>
        <dsp:cNvSpPr/>
      </dsp:nvSpPr>
      <dsp:spPr>
        <a:xfrm>
          <a:off x="1678275" y="1194385"/>
          <a:ext cx="93144" cy="2490058"/>
        </a:xfrm>
        <a:custGeom>
          <a:avLst/>
          <a:gdLst/>
          <a:ahLst/>
          <a:cxnLst/>
          <a:rect l="0" t="0" r="0" b="0"/>
          <a:pathLst>
            <a:path>
              <a:moveTo>
                <a:pt x="0" y="0"/>
              </a:moveTo>
              <a:lnTo>
                <a:pt x="0" y="2490058"/>
              </a:lnTo>
              <a:lnTo>
                <a:pt x="93144" y="24900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3C653D-BCDE-4EF4-BC26-AF72F3E4A10F}">
      <dsp:nvSpPr>
        <dsp:cNvPr id="0" name=""/>
        <dsp:cNvSpPr/>
      </dsp:nvSpPr>
      <dsp:spPr>
        <a:xfrm>
          <a:off x="1678275" y="1194385"/>
          <a:ext cx="93144" cy="2049174"/>
        </a:xfrm>
        <a:custGeom>
          <a:avLst/>
          <a:gdLst/>
          <a:ahLst/>
          <a:cxnLst/>
          <a:rect l="0" t="0" r="0" b="0"/>
          <a:pathLst>
            <a:path>
              <a:moveTo>
                <a:pt x="0" y="0"/>
              </a:moveTo>
              <a:lnTo>
                <a:pt x="0" y="2049174"/>
              </a:lnTo>
              <a:lnTo>
                <a:pt x="93144" y="20491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DC343B-1590-440F-8391-59C6E003F187}">
      <dsp:nvSpPr>
        <dsp:cNvPr id="0" name=""/>
        <dsp:cNvSpPr/>
      </dsp:nvSpPr>
      <dsp:spPr>
        <a:xfrm>
          <a:off x="1678275" y="1194385"/>
          <a:ext cx="93144" cy="1608291"/>
        </a:xfrm>
        <a:custGeom>
          <a:avLst/>
          <a:gdLst/>
          <a:ahLst/>
          <a:cxnLst/>
          <a:rect l="0" t="0" r="0" b="0"/>
          <a:pathLst>
            <a:path>
              <a:moveTo>
                <a:pt x="0" y="0"/>
              </a:moveTo>
              <a:lnTo>
                <a:pt x="0" y="1608291"/>
              </a:lnTo>
              <a:lnTo>
                <a:pt x="93144" y="16082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825D66-F826-46BA-B18D-C437EADD5035}">
      <dsp:nvSpPr>
        <dsp:cNvPr id="0" name=""/>
        <dsp:cNvSpPr/>
      </dsp:nvSpPr>
      <dsp:spPr>
        <a:xfrm>
          <a:off x="1678275" y="1194385"/>
          <a:ext cx="93144" cy="1167408"/>
        </a:xfrm>
        <a:custGeom>
          <a:avLst/>
          <a:gdLst/>
          <a:ahLst/>
          <a:cxnLst/>
          <a:rect l="0" t="0" r="0" b="0"/>
          <a:pathLst>
            <a:path>
              <a:moveTo>
                <a:pt x="0" y="0"/>
              </a:moveTo>
              <a:lnTo>
                <a:pt x="0" y="1167408"/>
              </a:lnTo>
              <a:lnTo>
                <a:pt x="93144" y="116740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497834-ADAA-4F25-B284-6EBD1964B02B}">
      <dsp:nvSpPr>
        <dsp:cNvPr id="0" name=""/>
        <dsp:cNvSpPr/>
      </dsp:nvSpPr>
      <dsp:spPr>
        <a:xfrm>
          <a:off x="1678275" y="1194385"/>
          <a:ext cx="93144" cy="726525"/>
        </a:xfrm>
        <a:custGeom>
          <a:avLst/>
          <a:gdLst/>
          <a:ahLst/>
          <a:cxnLst/>
          <a:rect l="0" t="0" r="0" b="0"/>
          <a:pathLst>
            <a:path>
              <a:moveTo>
                <a:pt x="0" y="0"/>
              </a:moveTo>
              <a:lnTo>
                <a:pt x="0" y="726525"/>
              </a:lnTo>
              <a:lnTo>
                <a:pt x="93144" y="72652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E183935-1354-49CF-94FB-E4C74341EDEC}">
      <dsp:nvSpPr>
        <dsp:cNvPr id="0" name=""/>
        <dsp:cNvSpPr/>
      </dsp:nvSpPr>
      <dsp:spPr>
        <a:xfrm>
          <a:off x="1678275" y="1194385"/>
          <a:ext cx="93144" cy="285642"/>
        </a:xfrm>
        <a:custGeom>
          <a:avLst/>
          <a:gdLst/>
          <a:ahLst/>
          <a:cxnLst/>
          <a:rect l="0" t="0" r="0" b="0"/>
          <a:pathLst>
            <a:path>
              <a:moveTo>
                <a:pt x="0" y="0"/>
              </a:moveTo>
              <a:lnTo>
                <a:pt x="0" y="285642"/>
              </a:lnTo>
              <a:lnTo>
                <a:pt x="93144" y="28564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A735D1-B0EB-445D-A951-1ACFF06D119C}">
      <dsp:nvSpPr>
        <dsp:cNvPr id="0" name=""/>
        <dsp:cNvSpPr/>
      </dsp:nvSpPr>
      <dsp:spPr>
        <a:xfrm>
          <a:off x="1550977" y="753502"/>
          <a:ext cx="375682" cy="130402"/>
        </a:xfrm>
        <a:custGeom>
          <a:avLst/>
          <a:gdLst/>
          <a:ahLst/>
          <a:cxnLst/>
          <a:rect l="0" t="0" r="0" b="0"/>
          <a:pathLst>
            <a:path>
              <a:moveTo>
                <a:pt x="0" y="0"/>
              </a:moveTo>
              <a:lnTo>
                <a:pt x="0" y="65201"/>
              </a:lnTo>
              <a:lnTo>
                <a:pt x="375682" y="65201"/>
              </a:lnTo>
              <a:lnTo>
                <a:pt x="375682"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718E61-DD91-4FC3-B2A2-081117919BDF}">
      <dsp:nvSpPr>
        <dsp:cNvPr id="0" name=""/>
        <dsp:cNvSpPr/>
      </dsp:nvSpPr>
      <dsp:spPr>
        <a:xfrm>
          <a:off x="1175295" y="753502"/>
          <a:ext cx="375682" cy="130402"/>
        </a:xfrm>
        <a:custGeom>
          <a:avLst/>
          <a:gdLst/>
          <a:ahLst/>
          <a:cxnLst/>
          <a:rect l="0" t="0" r="0" b="0"/>
          <a:pathLst>
            <a:path>
              <a:moveTo>
                <a:pt x="375682" y="0"/>
              </a:moveTo>
              <a:lnTo>
                <a:pt x="375682" y="65201"/>
              </a:lnTo>
              <a:lnTo>
                <a:pt x="0" y="65201"/>
              </a:lnTo>
              <a:lnTo>
                <a:pt x="0" y="13040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AF1243-8AB8-4497-AF56-E7067B0C63D3}">
      <dsp:nvSpPr>
        <dsp:cNvPr id="0" name=""/>
        <dsp:cNvSpPr/>
      </dsp:nvSpPr>
      <dsp:spPr>
        <a:xfrm>
          <a:off x="1550977" y="312619"/>
          <a:ext cx="2486201" cy="130402"/>
        </a:xfrm>
        <a:custGeom>
          <a:avLst/>
          <a:gdLst/>
          <a:ahLst/>
          <a:cxnLst/>
          <a:rect l="0" t="0" r="0" b="0"/>
          <a:pathLst>
            <a:path>
              <a:moveTo>
                <a:pt x="2486201" y="0"/>
              </a:moveTo>
              <a:lnTo>
                <a:pt x="2486201" y="65201"/>
              </a:lnTo>
              <a:lnTo>
                <a:pt x="0" y="65201"/>
              </a:lnTo>
              <a:lnTo>
                <a:pt x="0" y="13040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994D6D8-B51A-456C-AC01-0BB28B5548BD}">
      <dsp:nvSpPr>
        <dsp:cNvPr id="0" name=""/>
        <dsp:cNvSpPr/>
      </dsp:nvSpPr>
      <dsp:spPr>
        <a:xfrm>
          <a:off x="3726698" y="2138"/>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FHA Work</a:t>
          </a:r>
        </a:p>
      </dsp:txBody>
      <dsp:txXfrm>
        <a:off x="3726698" y="2138"/>
        <a:ext cx="620962" cy="310481"/>
      </dsp:txXfrm>
    </dsp:sp>
    <dsp:sp modelId="{4DDD4707-3AD1-47A6-923C-34BCD43890AF}">
      <dsp:nvSpPr>
        <dsp:cNvPr id="0" name=""/>
        <dsp:cNvSpPr/>
      </dsp:nvSpPr>
      <dsp:spPr>
        <a:xfrm>
          <a:off x="1240496" y="443021"/>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Major Initiative</a:t>
          </a:r>
        </a:p>
        <a:p>
          <a:pPr lvl="0" algn="ctr" defTabSz="266700">
            <a:lnSpc>
              <a:spcPct val="90000"/>
            </a:lnSpc>
            <a:spcBef>
              <a:spcPct val="0"/>
            </a:spcBef>
            <a:spcAft>
              <a:spcPct val="35000"/>
            </a:spcAft>
          </a:pPr>
          <a:r>
            <a:rPr lang="en-US" sz="600" kern="1200" dirty="0"/>
            <a:t>[TBD]</a:t>
          </a:r>
        </a:p>
      </dsp:txBody>
      <dsp:txXfrm>
        <a:off x="1240496" y="443021"/>
        <a:ext cx="620962" cy="310481"/>
      </dsp:txXfrm>
    </dsp:sp>
    <dsp:sp modelId="{7BCD0868-5C1F-4C3E-AD96-19C3F2FAF45E}">
      <dsp:nvSpPr>
        <dsp:cNvPr id="0" name=""/>
        <dsp:cNvSpPr/>
      </dsp:nvSpPr>
      <dsp:spPr>
        <a:xfrm>
          <a:off x="864814"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Charter</a:t>
          </a:r>
        </a:p>
      </dsp:txBody>
      <dsp:txXfrm>
        <a:off x="864814" y="883904"/>
        <a:ext cx="620962" cy="310481"/>
      </dsp:txXfrm>
    </dsp:sp>
    <dsp:sp modelId="{CBD54AB9-A82E-4823-9BDA-D7097E95489D}">
      <dsp:nvSpPr>
        <dsp:cNvPr id="0" name=""/>
        <dsp:cNvSpPr/>
      </dsp:nvSpPr>
      <dsp:spPr>
        <a:xfrm>
          <a:off x="1616178"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Analysis</a:t>
          </a:r>
        </a:p>
      </dsp:txBody>
      <dsp:txXfrm>
        <a:off x="1616178" y="883904"/>
        <a:ext cx="620962" cy="310481"/>
      </dsp:txXfrm>
    </dsp:sp>
    <dsp:sp modelId="{3F084D05-B280-4A2F-8FDF-3A6B2CC6B606}">
      <dsp:nvSpPr>
        <dsp:cNvPr id="0" name=""/>
        <dsp:cNvSpPr/>
      </dsp:nvSpPr>
      <dsp:spPr>
        <a:xfrm>
          <a:off x="1771419"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Stakeholder</a:t>
          </a:r>
        </a:p>
      </dsp:txBody>
      <dsp:txXfrm>
        <a:off x="1771419" y="1324787"/>
        <a:ext cx="620962" cy="310481"/>
      </dsp:txXfrm>
    </dsp:sp>
    <dsp:sp modelId="{9627B740-F851-4D1D-A388-E33F6D6CFEB1}">
      <dsp:nvSpPr>
        <dsp:cNvPr id="0" name=""/>
        <dsp:cNvSpPr/>
      </dsp:nvSpPr>
      <dsp:spPr>
        <a:xfrm>
          <a:off x="1771419"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Influencers</a:t>
          </a:r>
        </a:p>
      </dsp:txBody>
      <dsp:txXfrm>
        <a:off x="1771419" y="1765670"/>
        <a:ext cx="620962" cy="310481"/>
      </dsp:txXfrm>
    </dsp:sp>
    <dsp:sp modelId="{22207522-F110-4ED2-BF7E-9BDDE5811136}">
      <dsp:nvSpPr>
        <dsp:cNvPr id="0" name=""/>
        <dsp:cNvSpPr/>
      </dsp:nvSpPr>
      <dsp:spPr>
        <a:xfrm>
          <a:off x="1771419"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Laws, </a:t>
          </a:r>
          <a:r>
            <a:rPr lang="en-US" sz="600" kern="1200" dirty="0" err="1"/>
            <a:t>Regs</a:t>
          </a:r>
          <a:r>
            <a:rPr lang="en-US" sz="600" kern="1200" dirty="0"/>
            <a:t>.,</a:t>
          </a:r>
        </a:p>
        <a:p>
          <a:pPr lvl="0" algn="ctr" defTabSz="266700">
            <a:lnSpc>
              <a:spcPct val="90000"/>
            </a:lnSpc>
            <a:spcBef>
              <a:spcPct val="0"/>
            </a:spcBef>
            <a:spcAft>
              <a:spcPct val="35000"/>
            </a:spcAft>
          </a:pPr>
          <a:r>
            <a:rPr lang="en-US" sz="600" kern="1200" dirty="0"/>
            <a:t>&amp; Policies</a:t>
          </a:r>
        </a:p>
      </dsp:txBody>
      <dsp:txXfrm>
        <a:off x="1771419" y="2206553"/>
        <a:ext cx="620962" cy="310481"/>
      </dsp:txXfrm>
    </dsp:sp>
    <dsp:sp modelId="{A23DAFC2-E811-4559-AD10-65CC88F71CE8}">
      <dsp:nvSpPr>
        <dsp:cNvPr id="0" name=""/>
        <dsp:cNvSpPr/>
      </dsp:nvSpPr>
      <dsp:spPr>
        <a:xfrm>
          <a:off x="1771419" y="2647436"/>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Standards</a:t>
          </a:r>
        </a:p>
      </dsp:txBody>
      <dsp:txXfrm>
        <a:off x="1771419" y="2647436"/>
        <a:ext cx="620962" cy="310481"/>
      </dsp:txXfrm>
    </dsp:sp>
    <dsp:sp modelId="{D902CDC0-589F-4055-AC10-F377D6448FCB}">
      <dsp:nvSpPr>
        <dsp:cNvPr id="0" name=""/>
        <dsp:cNvSpPr/>
      </dsp:nvSpPr>
      <dsp:spPr>
        <a:xfrm>
          <a:off x="1771419" y="3088319"/>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Architectural Tools</a:t>
          </a:r>
        </a:p>
      </dsp:txBody>
      <dsp:txXfrm>
        <a:off x="1771419" y="3088319"/>
        <a:ext cx="620962" cy="310481"/>
      </dsp:txXfrm>
    </dsp:sp>
    <dsp:sp modelId="{04B8B164-A104-4263-9A9F-2433D3095D6A}">
      <dsp:nvSpPr>
        <dsp:cNvPr id="0" name=""/>
        <dsp:cNvSpPr/>
      </dsp:nvSpPr>
      <dsp:spPr>
        <a:xfrm>
          <a:off x="1771419" y="3529202"/>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High Value Outcomes</a:t>
          </a:r>
        </a:p>
      </dsp:txBody>
      <dsp:txXfrm>
        <a:off x="1771419" y="3529202"/>
        <a:ext cx="620962" cy="310481"/>
      </dsp:txXfrm>
    </dsp:sp>
    <dsp:sp modelId="{32314FFB-5E6B-4215-B4AA-F2656480CBFC}">
      <dsp:nvSpPr>
        <dsp:cNvPr id="0" name=""/>
        <dsp:cNvSpPr/>
      </dsp:nvSpPr>
      <dsp:spPr>
        <a:xfrm>
          <a:off x="3726698" y="443021"/>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Architecture</a:t>
          </a:r>
        </a:p>
      </dsp:txBody>
      <dsp:txXfrm>
        <a:off x="3726698" y="443021"/>
        <a:ext cx="620962" cy="310481"/>
      </dsp:txXfrm>
    </dsp:sp>
    <dsp:sp modelId="{F1C5E8C8-84E1-4754-B71E-BFAA272DD4D8}">
      <dsp:nvSpPr>
        <dsp:cNvPr id="0" name=""/>
        <dsp:cNvSpPr/>
      </dsp:nvSpPr>
      <dsp:spPr>
        <a:xfrm>
          <a:off x="2975334"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Strategic &amp; Business</a:t>
          </a:r>
        </a:p>
      </dsp:txBody>
      <dsp:txXfrm>
        <a:off x="2975334" y="883904"/>
        <a:ext cx="620962" cy="310481"/>
      </dsp:txXfrm>
    </dsp:sp>
    <dsp:sp modelId="{D51EB0CF-DA0C-451A-8C36-5DD5C9C891A9}">
      <dsp:nvSpPr>
        <dsp:cNvPr id="0" name=""/>
        <dsp:cNvSpPr/>
      </dsp:nvSpPr>
      <dsp:spPr>
        <a:xfrm>
          <a:off x="3130575"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BRM</a:t>
          </a:r>
        </a:p>
      </dsp:txBody>
      <dsp:txXfrm>
        <a:off x="3130575" y="1324787"/>
        <a:ext cx="620962" cy="310481"/>
      </dsp:txXfrm>
    </dsp:sp>
    <dsp:sp modelId="{F215C89C-4E30-4C46-AFAE-30A567AF9F10}">
      <dsp:nvSpPr>
        <dsp:cNvPr id="0" name=""/>
        <dsp:cNvSpPr/>
      </dsp:nvSpPr>
      <dsp:spPr>
        <a:xfrm>
          <a:off x="3130575"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IO Roadmap</a:t>
          </a:r>
        </a:p>
      </dsp:txBody>
      <dsp:txXfrm>
        <a:off x="3130575" y="1765670"/>
        <a:ext cx="620962" cy="310481"/>
      </dsp:txXfrm>
    </dsp:sp>
    <dsp:sp modelId="{B1AA71A1-1482-4B07-9AB9-9454805C4E10}">
      <dsp:nvSpPr>
        <dsp:cNvPr id="0" name=""/>
        <dsp:cNvSpPr/>
      </dsp:nvSpPr>
      <dsp:spPr>
        <a:xfrm>
          <a:off x="3130575"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Strategic Arch. Prototypes</a:t>
          </a:r>
        </a:p>
      </dsp:txBody>
      <dsp:txXfrm>
        <a:off x="3130575" y="2206553"/>
        <a:ext cx="620962" cy="310481"/>
      </dsp:txXfrm>
    </dsp:sp>
    <dsp:sp modelId="{8D969FDE-C518-4C62-BCF2-BBEA6B8392C6}">
      <dsp:nvSpPr>
        <dsp:cNvPr id="0" name=""/>
        <dsp:cNvSpPr/>
      </dsp:nvSpPr>
      <dsp:spPr>
        <a:xfrm>
          <a:off x="3130575" y="2647436"/>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Work Streams</a:t>
          </a:r>
        </a:p>
      </dsp:txBody>
      <dsp:txXfrm>
        <a:off x="3130575" y="2647436"/>
        <a:ext cx="620962" cy="310481"/>
      </dsp:txXfrm>
    </dsp:sp>
    <dsp:sp modelId="{ADBB721C-1ACA-4028-A243-7E9262F4B0BB}">
      <dsp:nvSpPr>
        <dsp:cNvPr id="0" name=""/>
        <dsp:cNvSpPr/>
      </dsp:nvSpPr>
      <dsp:spPr>
        <a:xfrm>
          <a:off x="3130575" y="3088319"/>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Architectural Tools</a:t>
          </a:r>
        </a:p>
      </dsp:txBody>
      <dsp:txXfrm>
        <a:off x="3130575" y="3088319"/>
        <a:ext cx="620962" cy="310481"/>
      </dsp:txXfrm>
    </dsp:sp>
    <dsp:sp modelId="{3403CD3C-D0B4-4E48-AE2F-3250648A1978}">
      <dsp:nvSpPr>
        <dsp:cNvPr id="0" name=""/>
        <dsp:cNvSpPr/>
      </dsp:nvSpPr>
      <dsp:spPr>
        <a:xfrm>
          <a:off x="3726698"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Application</a:t>
          </a:r>
        </a:p>
        <a:p>
          <a:pPr lvl="0" algn="ctr" defTabSz="266700">
            <a:lnSpc>
              <a:spcPct val="90000"/>
            </a:lnSpc>
            <a:spcBef>
              <a:spcPct val="0"/>
            </a:spcBef>
            <a:spcAft>
              <a:spcPct val="35000"/>
            </a:spcAft>
          </a:pPr>
          <a:r>
            <a:rPr lang="en-US" sz="600" kern="1200" dirty="0"/>
            <a:t>&amp; Data</a:t>
          </a:r>
        </a:p>
      </dsp:txBody>
      <dsp:txXfrm>
        <a:off x="3726698" y="883904"/>
        <a:ext cx="620962" cy="310481"/>
      </dsp:txXfrm>
    </dsp:sp>
    <dsp:sp modelId="{4AF1751C-6B3D-4DA1-B75B-5767F88DBF60}">
      <dsp:nvSpPr>
        <dsp:cNvPr id="0" name=""/>
        <dsp:cNvSpPr/>
      </dsp:nvSpPr>
      <dsp:spPr>
        <a:xfrm>
          <a:off x="3881939"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Interop Use Cases</a:t>
          </a:r>
        </a:p>
      </dsp:txBody>
      <dsp:txXfrm>
        <a:off x="3881939" y="1324787"/>
        <a:ext cx="620962" cy="310481"/>
      </dsp:txXfrm>
    </dsp:sp>
    <dsp:sp modelId="{EED8EC43-9732-4EEC-B947-63D1925754E0}">
      <dsp:nvSpPr>
        <dsp:cNvPr id="0" name=""/>
        <dsp:cNvSpPr/>
      </dsp:nvSpPr>
      <dsp:spPr>
        <a:xfrm>
          <a:off x="3881939"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Interop Terminology</a:t>
          </a:r>
        </a:p>
      </dsp:txBody>
      <dsp:txXfrm>
        <a:off x="3881939" y="1765670"/>
        <a:ext cx="620962" cy="310481"/>
      </dsp:txXfrm>
    </dsp:sp>
    <dsp:sp modelId="{C51C08E3-D667-4FD8-BD92-FF09954EF404}">
      <dsp:nvSpPr>
        <dsp:cNvPr id="0" name=""/>
        <dsp:cNvSpPr/>
      </dsp:nvSpPr>
      <dsp:spPr>
        <a:xfrm>
          <a:off x="3881939"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FHIM</a:t>
          </a:r>
        </a:p>
      </dsp:txBody>
      <dsp:txXfrm>
        <a:off x="3881939" y="2206553"/>
        <a:ext cx="620962" cy="310481"/>
      </dsp:txXfrm>
    </dsp:sp>
    <dsp:sp modelId="{4C093483-1909-4F91-B440-6605E63F577E}">
      <dsp:nvSpPr>
        <dsp:cNvPr id="0" name=""/>
        <dsp:cNvSpPr/>
      </dsp:nvSpPr>
      <dsp:spPr>
        <a:xfrm>
          <a:off x="3881939" y="2647436"/>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SIGG</a:t>
          </a:r>
        </a:p>
      </dsp:txBody>
      <dsp:txXfrm>
        <a:off x="3881939" y="2647436"/>
        <a:ext cx="620962" cy="310481"/>
      </dsp:txXfrm>
    </dsp:sp>
    <dsp:sp modelId="{5432665B-C447-410C-B7E8-3490E15B02AD}">
      <dsp:nvSpPr>
        <dsp:cNvPr id="0" name=""/>
        <dsp:cNvSpPr/>
      </dsp:nvSpPr>
      <dsp:spPr>
        <a:xfrm>
          <a:off x="3881939" y="3088319"/>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UDI</a:t>
          </a:r>
        </a:p>
      </dsp:txBody>
      <dsp:txXfrm>
        <a:off x="3881939" y="3088319"/>
        <a:ext cx="620962" cy="310481"/>
      </dsp:txXfrm>
    </dsp:sp>
    <dsp:sp modelId="{BEFA7295-1264-4BE7-82EF-63C533404AE3}">
      <dsp:nvSpPr>
        <dsp:cNvPr id="0" name=""/>
        <dsp:cNvSpPr/>
      </dsp:nvSpPr>
      <dsp:spPr>
        <a:xfrm>
          <a:off x="3881939" y="3529202"/>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VSAC</a:t>
          </a:r>
        </a:p>
      </dsp:txBody>
      <dsp:txXfrm>
        <a:off x="3881939" y="3529202"/>
        <a:ext cx="620962" cy="310481"/>
      </dsp:txXfrm>
    </dsp:sp>
    <dsp:sp modelId="{EC06A07A-2060-43CA-B755-D18FB5216345}">
      <dsp:nvSpPr>
        <dsp:cNvPr id="0" name=""/>
        <dsp:cNvSpPr/>
      </dsp:nvSpPr>
      <dsp:spPr>
        <a:xfrm>
          <a:off x="3881939" y="3970085"/>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HcDir</a:t>
          </a:r>
        </a:p>
      </dsp:txBody>
      <dsp:txXfrm>
        <a:off x="3881939" y="3970085"/>
        <a:ext cx="620962" cy="310481"/>
      </dsp:txXfrm>
    </dsp:sp>
    <dsp:sp modelId="{386FE72E-044F-4C4A-84FF-46FB9FA8B30B}">
      <dsp:nvSpPr>
        <dsp:cNvPr id="0" name=""/>
        <dsp:cNvSpPr/>
      </dsp:nvSpPr>
      <dsp:spPr>
        <a:xfrm>
          <a:off x="3881939" y="4410968"/>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Patient Matching</a:t>
          </a:r>
        </a:p>
      </dsp:txBody>
      <dsp:txXfrm>
        <a:off x="3881939" y="4410968"/>
        <a:ext cx="620962" cy="310481"/>
      </dsp:txXfrm>
    </dsp:sp>
    <dsp:sp modelId="{1EAFA5F1-D76B-4A3B-A407-D9C2D0389F27}">
      <dsp:nvSpPr>
        <dsp:cNvPr id="0" name=""/>
        <dsp:cNvSpPr/>
      </dsp:nvSpPr>
      <dsp:spPr>
        <a:xfrm>
          <a:off x="4478062"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Technical &amp; Standards</a:t>
          </a:r>
        </a:p>
      </dsp:txBody>
      <dsp:txXfrm>
        <a:off x="4478062" y="883904"/>
        <a:ext cx="620962" cy="310481"/>
      </dsp:txXfrm>
    </dsp:sp>
    <dsp:sp modelId="{C8CEA3C5-6EE4-40A2-8FA6-582CB3686BB7}">
      <dsp:nvSpPr>
        <dsp:cNvPr id="0" name=""/>
        <dsp:cNvSpPr/>
      </dsp:nvSpPr>
      <dsp:spPr>
        <a:xfrm>
          <a:off x="4633303"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Direct Exchange</a:t>
          </a:r>
        </a:p>
      </dsp:txBody>
      <dsp:txXfrm>
        <a:off x="4633303" y="1324787"/>
        <a:ext cx="620962" cy="310481"/>
      </dsp:txXfrm>
    </dsp:sp>
    <dsp:sp modelId="{F9A59403-6CF9-44CA-ADB4-8B3296FC39CF}">
      <dsp:nvSpPr>
        <dsp:cNvPr id="0" name=""/>
        <dsp:cNvSpPr/>
      </dsp:nvSpPr>
      <dsp:spPr>
        <a:xfrm>
          <a:off x="4633303"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CONNECT</a:t>
          </a:r>
        </a:p>
      </dsp:txBody>
      <dsp:txXfrm>
        <a:off x="4633303" y="1765670"/>
        <a:ext cx="620962" cy="310481"/>
      </dsp:txXfrm>
    </dsp:sp>
    <dsp:sp modelId="{866AB251-F911-4026-8F9E-994335B11C3E}">
      <dsp:nvSpPr>
        <dsp:cNvPr id="0" name=""/>
        <dsp:cNvSpPr/>
      </dsp:nvSpPr>
      <dsp:spPr>
        <a:xfrm>
          <a:off x="4633303"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Info Exchanges</a:t>
          </a:r>
        </a:p>
      </dsp:txBody>
      <dsp:txXfrm>
        <a:off x="4633303" y="2206553"/>
        <a:ext cx="620962" cy="310481"/>
      </dsp:txXfrm>
    </dsp:sp>
    <dsp:sp modelId="{3489D73C-80E7-4325-91E4-4C311A7DB7FF}">
      <dsp:nvSpPr>
        <dsp:cNvPr id="0" name=""/>
        <dsp:cNvSpPr/>
      </dsp:nvSpPr>
      <dsp:spPr>
        <a:xfrm>
          <a:off x="4633303" y="2647436"/>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IO Guidance </a:t>
          </a:r>
        </a:p>
        <a:p>
          <a:pPr lvl="0" algn="ctr" defTabSz="266700">
            <a:lnSpc>
              <a:spcPct val="90000"/>
            </a:lnSpc>
            <a:spcBef>
              <a:spcPct val="0"/>
            </a:spcBef>
            <a:spcAft>
              <a:spcPct val="35000"/>
            </a:spcAft>
          </a:pPr>
          <a:r>
            <a:rPr lang="en-US" sz="600" kern="1200" dirty="0"/>
            <a:t>&amp; Standards</a:t>
          </a:r>
        </a:p>
      </dsp:txBody>
      <dsp:txXfrm>
        <a:off x="4633303" y="2647436"/>
        <a:ext cx="620962" cy="310481"/>
      </dsp:txXfrm>
    </dsp:sp>
    <dsp:sp modelId="{195883CC-0F8A-4779-81FF-010AED729CB5}">
      <dsp:nvSpPr>
        <dsp:cNvPr id="0" name=""/>
        <dsp:cNvSpPr/>
      </dsp:nvSpPr>
      <dsp:spPr>
        <a:xfrm>
          <a:off x="6106858" y="443021"/>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FHA PMO</a:t>
          </a:r>
        </a:p>
      </dsp:txBody>
      <dsp:txXfrm>
        <a:off x="6106858" y="443021"/>
        <a:ext cx="620962" cy="310481"/>
      </dsp:txXfrm>
    </dsp:sp>
    <dsp:sp modelId="{2B2043CB-4EAE-4247-B659-C2C92C3CD538}">
      <dsp:nvSpPr>
        <dsp:cNvPr id="0" name=""/>
        <dsp:cNvSpPr/>
      </dsp:nvSpPr>
      <dsp:spPr>
        <a:xfrm>
          <a:off x="5731176"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Management</a:t>
          </a:r>
        </a:p>
      </dsp:txBody>
      <dsp:txXfrm>
        <a:off x="5731176" y="883904"/>
        <a:ext cx="620962" cy="310481"/>
      </dsp:txXfrm>
    </dsp:sp>
    <dsp:sp modelId="{BA9E95ED-C242-40CD-9024-D207BD8E1F07}">
      <dsp:nvSpPr>
        <dsp:cNvPr id="0" name=""/>
        <dsp:cNvSpPr/>
      </dsp:nvSpPr>
      <dsp:spPr>
        <a:xfrm>
          <a:off x="5886417"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Governance</a:t>
          </a:r>
        </a:p>
      </dsp:txBody>
      <dsp:txXfrm>
        <a:off x="5886417" y="1324787"/>
        <a:ext cx="620962" cy="310481"/>
      </dsp:txXfrm>
    </dsp:sp>
    <dsp:sp modelId="{B8A84028-D7BD-4179-B339-E69B7C0B6C4D}">
      <dsp:nvSpPr>
        <dsp:cNvPr id="0" name=""/>
        <dsp:cNvSpPr/>
      </dsp:nvSpPr>
      <dsp:spPr>
        <a:xfrm>
          <a:off x="5886417"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CONOPS</a:t>
          </a:r>
        </a:p>
      </dsp:txBody>
      <dsp:txXfrm>
        <a:off x="5886417" y="1765670"/>
        <a:ext cx="620962" cy="310481"/>
      </dsp:txXfrm>
    </dsp:sp>
    <dsp:sp modelId="{BFCDBD95-2943-4497-A3E6-2497EF807FAD}">
      <dsp:nvSpPr>
        <dsp:cNvPr id="0" name=""/>
        <dsp:cNvSpPr/>
      </dsp:nvSpPr>
      <dsp:spPr>
        <a:xfrm>
          <a:off x="5886417"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Charters</a:t>
          </a:r>
        </a:p>
      </dsp:txBody>
      <dsp:txXfrm>
        <a:off x="5886417" y="2206553"/>
        <a:ext cx="620962" cy="310481"/>
      </dsp:txXfrm>
    </dsp:sp>
    <dsp:sp modelId="{5ACA82D8-4062-4B83-95A9-1CE176E9BB30}">
      <dsp:nvSpPr>
        <dsp:cNvPr id="0" name=""/>
        <dsp:cNvSpPr/>
      </dsp:nvSpPr>
      <dsp:spPr>
        <a:xfrm>
          <a:off x="5886417" y="2647436"/>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Transition Plan</a:t>
          </a:r>
        </a:p>
      </dsp:txBody>
      <dsp:txXfrm>
        <a:off x="5886417" y="2647436"/>
        <a:ext cx="620962" cy="310481"/>
      </dsp:txXfrm>
    </dsp:sp>
    <dsp:sp modelId="{54FB0193-A45C-48D3-88C4-D6136A9C3436}">
      <dsp:nvSpPr>
        <dsp:cNvPr id="0" name=""/>
        <dsp:cNvSpPr/>
      </dsp:nvSpPr>
      <dsp:spPr>
        <a:xfrm>
          <a:off x="5886417" y="3088319"/>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Fiscal Planning</a:t>
          </a:r>
        </a:p>
      </dsp:txBody>
      <dsp:txXfrm>
        <a:off x="5886417" y="3088319"/>
        <a:ext cx="620962" cy="310481"/>
      </dsp:txXfrm>
    </dsp:sp>
    <dsp:sp modelId="{7D862530-4D4B-4E52-8E98-CAF42DCD5FD0}">
      <dsp:nvSpPr>
        <dsp:cNvPr id="0" name=""/>
        <dsp:cNvSpPr/>
      </dsp:nvSpPr>
      <dsp:spPr>
        <a:xfrm>
          <a:off x="5886417" y="3529202"/>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Stakeholder Engagement</a:t>
          </a:r>
        </a:p>
      </dsp:txBody>
      <dsp:txXfrm>
        <a:off x="5886417" y="3529202"/>
        <a:ext cx="620962" cy="310481"/>
      </dsp:txXfrm>
    </dsp:sp>
    <dsp:sp modelId="{670928D7-056A-4E7D-97BC-815BF1CD58B6}">
      <dsp:nvSpPr>
        <dsp:cNvPr id="0" name=""/>
        <dsp:cNvSpPr/>
      </dsp:nvSpPr>
      <dsp:spPr>
        <a:xfrm>
          <a:off x="6482540" y="883904"/>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Communication</a:t>
          </a:r>
        </a:p>
      </dsp:txBody>
      <dsp:txXfrm>
        <a:off x="6482540" y="883904"/>
        <a:ext cx="620962" cy="310481"/>
      </dsp:txXfrm>
    </dsp:sp>
    <dsp:sp modelId="{D5583570-615C-412A-9BF0-DACF7C411213}">
      <dsp:nvSpPr>
        <dsp:cNvPr id="0" name=""/>
        <dsp:cNvSpPr/>
      </dsp:nvSpPr>
      <dsp:spPr>
        <a:xfrm>
          <a:off x="6637781" y="1324787"/>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Speaking</a:t>
          </a:r>
        </a:p>
      </dsp:txBody>
      <dsp:txXfrm>
        <a:off x="6637781" y="1324787"/>
        <a:ext cx="620962" cy="310481"/>
      </dsp:txXfrm>
    </dsp:sp>
    <dsp:sp modelId="{E750FFBC-0CB4-46D6-8A96-9F9503B60850}">
      <dsp:nvSpPr>
        <dsp:cNvPr id="0" name=""/>
        <dsp:cNvSpPr/>
      </dsp:nvSpPr>
      <dsp:spPr>
        <a:xfrm>
          <a:off x="6637781" y="1765670"/>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HIMSS</a:t>
          </a:r>
        </a:p>
      </dsp:txBody>
      <dsp:txXfrm>
        <a:off x="6637781" y="1765670"/>
        <a:ext cx="620962" cy="310481"/>
      </dsp:txXfrm>
    </dsp:sp>
    <dsp:sp modelId="{16BBA5DB-CCF4-43A2-9574-13E74F8E402F}">
      <dsp:nvSpPr>
        <dsp:cNvPr id="0" name=""/>
        <dsp:cNvSpPr/>
      </dsp:nvSpPr>
      <dsp:spPr>
        <a:xfrm>
          <a:off x="6637781" y="2206553"/>
          <a:ext cx="620962" cy="310481"/>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 tIns="3810" rIns="3810" bIns="3810" numCol="1" spcCol="1270" anchor="ctr" anchorCtr="0">
          <a:noAutofit/>
        </a:bodyPr>
        <a:lstStyle/>
        <a:p>
          <a:pPr lvl="0" algn="ctr" defTabSz="266700">
            <a:lnSpc>
              <a:spcPct val="90000"/>
            </a:lnSpc>
            <a:spcBef>
              <a:spcPct val="0"/>
            </a:spcBef>
            <a:spcAft>
              <a:spcPct val="35000"/>
            </a:spcAft>
          </a:pPr>
          <a:r>
            <a:rPr lang="en-US" sz="600" kern="1200" dirty="0"/>
            <a:t>Comm. Plan</a:t>
          </a:r>
        </a:p>
      </dsp:txBody>
      <dsp:txXfrm>
        <a:off x="6637781" y="2206553"/>
        <a:ext cx="620962" cy="31048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DCCB1A-C13A-4BF8-8DD5-FC8AD68DA18C}">
      <dsp:nvSpPr>
        <dsp:cNvPr id="0" name=""/>
        <dsp:cNvSpPr/>
      </dsp:nvSpPr>
      <dsp:spPr>
        <a:xfrm>
          <a:off x="2420328" y="-52698"/>
          <a:ext cx="2544774" cy="229437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US" sz="2000" kern="1200" dirty="0"/>
            <a:t>QUICK (CQF)</a:t>
          </a:r>
        </a:p>
      </dsp:txBody>
      <dsp:txXfrm>
        <a:off x="2713956" y="256159"/>
        <a:ext cx="1957519" cy="728022"/>
      </dsp:txXfrm>
    </dsp:sp>
    <dsp:sp modelId="{BCD32382-A730-459B-8ABC-565F889BA739}">
      <dsp:nvSpPr>
        <dsp:cNvPr id="0" name=""/>
        <dsp:cNvSpPr/>
      </dsp:nvSpPr>
      <dsp:spPr>
        <a:xfrm>
          <a:off x="3457799" y="960765"/>
          <a:ext cx="2318033" cy="2227997"/>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US" sz="2000" kern="1200" dirty="0"/>
            <a:t>SOLOR</a:t>
          </a:r>
        </a:p>
      </dsp:txBody>
      <dsp:txXfrm>
        <a:off x="4705971" y="1217841"/>
        <a:ext cx="891551" cy="1713844"/>
      </dsp:txXfrm>
    </dsp:sp>
    <dsp:sp modelId="{D84BDD45-49F8-464E-BE7C-4FF70A0FECB3}">
      <dsp:nvSpPr>
        <dsp:cNvPr id="0" name=""/>
        <dsp:cNvSpPr/>
      </dsp:nvSpPr>
      <dsp:spPr>
        <a:xfrm>
          <a:off x="2502288" y="1812716"/>
          <a:ext cx="2325331" cy="2284509"/>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US" sz="2000" kern="1200" dirty="0"/>
            <a:t>CIMI/HSPC</a:t>
          </a:r>
        </a:p>
      </dsp:txBody>
      <dsp:txXfrm>
        <a:off x="2770595" y="3064803"/>
        <a:ext cx="1788716" cy="724892"/>
      </dsp:txXfrm>
    </dsp:sp>
    <dsp:sp modelId="{062A4698-B6A4-42AA-9497-30EF9F8B68AD}">
      <dsp:nvSpPr>
        <dsp:cNvPr id="0" name=""/>
        <dsp:cNvSpPr/>
      </dsp:nvSpPr>
      <dsp:spPr>
        <a:xfrm>
          <a:off x="1572047" y="964014"/>
          <a:ext cx="2325331" cy="2284509"/>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US" sz="2000" kern="1200" dirty="0"/>
            <a:t>FHIM</a:t>
          </a:r>
        </a:p>
      </dsp:txBody>
      <dsp:txXfrm>
        <a:off x="1750918" y="1227611"/>
        <a:ext cx="894358" cy="1757315"/>
      </dsp:txXfrm>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36768" y="0"/>
            <a:ext cx="3011699" cy="461804"/>
          </a:xfrm>
          <a:prstGeom prst="rect">
            <a:avLst/>
          </a:prstGeom>
        </p:spPr>
        <p:txBody>
          <a:bodyPr vert="horz" lIns="91440" tIns="45720" rIns="91440" bIns="45720" rtlCol="0"/>
          <a:lstStyle>
            <a:lvl1pPr algn="r">
              <a:defRPr sz="1200"/>
            </a:lvl1pPr>
          </a:lstStyle>
          <a:p>
            <a:fld id="{CF8FE17A-96AF-4E44-8520-FB00FBC150E6}" type="datetimeFigureOut">
              <a:rPr lang="en-US" smtClean="0"/>
              <a:t>6/12/2017</a:t>
            </a:fld>
            <a:endParaRPr lang="en-US"/>
          </a:p>
        </p:txBody>
      </p:sp>
      <p:sp>
        <p:nvSpPr>
          <p:cNvPr id="4" name="Footer Placeholder 3"/>
          <p:cNvSpPr>
            <a:spLocks noGrp="1"/>
          </p:cNvSpPr>
          <p:nvPr>
            <p:ph type="ftr" sz="quarter" idx="2"/>
          </p:nvPr>
        </p:nvSpPr>
        <p:spPr>
          <a:xfrm>
            <a:off x="0" y="8772668"/>
            <a:ext cx="3011699" cy="461804"/>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1440" tIns="45720" rIns="91440" bIns="45720" rtlCol="0" anchor="b"/>
          <a:lstStyle>
            <a:lvl1pPr algn="r">
              <a:defRPr sz="1200"/>
            </a:lvl1pPr>
          </a:lstStyle>
          <a:p>
            <a:fld id="{5DA86D34-A319-3047-9BEF-015F2499848C}" type="slidenum">
              <a:rPr lang="en-US" smtClean="0"/>
              <a:t>‹#›</a:t>
            </a:fld>
            <a:endParaRPr lang="en-US"/>
          </a:p>
        </p:txBody>
      </p:sp>
    </p:spTree>
    <p:extLst>
      <p:ext uri="{BB962C8B-B14F-4D97-AF65-F5344CB8AC3E}">
        <p14:creationId xmlns:p14="http://schemas.microsoft.com/office/powerpoint/2010/main" val="2959940823"/>
      </p:ext>
    </p:extLst>
  </p:cSld>
  <p:clrMap bg1="lt1" tx1="dk1" bg2="lt2" tx2="dk2" accent1="accent1" accent2="accent2" accent3="accent3" accent4="accent4" accent5="accent5" accent6="accent6" hlink="hlink" folHlink="folHlink"/>
  <p:hf hdr="0" ftr="0" dt="0"/>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36768" y="0"/>
            <a:ext cx="3011699" cy="461804"/>
          </a:xfrm>
          <a:prstGeom prst="rect">
            <a:avLst/>
          </a:prstGeom>
        </p:spPr>
        <p:txBody>
          <a:bodyPr vert="horz" lIns="91440" tIns="45720" rIns="91440" bIns="45720" rtlCol="0"/>
          <a:lstStyle>
            <a:lvl1pPr algn="r">
              <a:defRPr sz="1200"/>
            </a:lvl1pPr>
          </a:lstStyle>
          <a:p>
            <a:fld id="{AB1F5CAB-05EA-974F-9DDE-057ABF24903B}" type="datetimeFigureOut">
              <a:rPr lang="en-US" smtClean="0"/>
              <a:t>6/12/2017</a:t>
            </a:fld>
            <a:endParaRPr lang="en-US"/>
          </a:p>
        </p:txBody>
      </p:sp>
      <p:sp>
        <p:nvSpPr>
          <p:cNvPr id="4" name="Slide Image Placeholder 3"/>
          <p:cNvSpPr>
            <a:spLocks noGrp="1" noRot="1" noChangeAspect="1"/>
          </p:cNvSpPr>
          <p:nvPr>
            <p:ph type="sldImg" idx="2"/>
          </p:nvPr>
        </p:nvSpPr>
        <p:spPr>
          <a:xfrm>
            <a:off x="1165225"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95008" y="4387136"/>
            <a:ext cx="5560060" cy="415623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11699" cy="46180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1440" tIns="45720" rIns="91440" bIns="45720" rtlCol="0" anchor="b"/>
          <a:lstStyle>
            <a:lvl1pPr algn="r">
              <a:defRPr sz="1200"/>
            </a:lvl1pPr>
          </a:lstStyle>
          <a:p>
            <a:fld id="{B7438327-1EFA-8740-B14D-411C9960B5D7}" type="slidenum">
              <a:rPr lang="en-US" smtClean="0"/>
              <a:t>‹#›</a:t>
            </a:fld>
            <a:endParaRPr lang="en-US"/>
          </a:p>
        </p:txBody>
      </p:sp>
    </p:spTree>
    <p:extLst>
      <p:ext uri="{BB962C8B-B14F-4D97-AF65-F5344CB8AC3E}">
        <p14:creationId xmlns:p14="http://schemas.microsoft.com/office/powerpoint/2010/main" val="143291545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wiki.hl7.org/index.php?title=Clinical_Information_Modeling_Initiative_Work_Group" TargetMode="External"/><Relationship Id="rId13" Type="http://schemas.openxmlformats.org/officeDocument/2006/relationships/hyperlink" Target="http://wiki.hl7.org/index.php?title=FHIR" TargetMode="External"/><Relationship Id="rId18" Type="http://schemas.openxmlformats.org/officeDocument/2006/relationships/hyperlink" Target="https://github.com/MDMI/ReferentIndexContent" TargetMode="External"/><Relationship Id="rId3" Type="http://schemas.openxmlformats.org/officeDocument/2006/relationships/hyperlink" Target="http://wiki.hl7.org/index.php?title=CIMI_Practitioners'_Guide" TargetMode="External"/><Relationship Id="rId21" Type="http://schemas.openxmlformats.org/officeDocument/2006/relationships/hyperlink" Target="https://www.hl7.org/documentcenter/public_temp_315E0F18-1C23-BA17-0C73398BA144AB5D/wg/cqi/Defining_eCQMs_Using_CQL.pdf" TargetMode="External"/><Relationship Id="rId7" Type="http://schemas.openxmlformats.org/officeDocument/2006/relationships/hyperlink" Target="http://wiki.hl7.org/index.php?title=Clinical_Decision_Support" TargetMode="External"/><Relationship Id="rId12" Type="http://schemas.openxmlformats.org/officeDocument/2006/relationships/hyperlink" Target="http://fhims.org/" TargetMode="External"/><Relationship Id="rId17" Type="http://schemas.openxmlformats.org/officeDocument/2006/relationships/hyperlink" Target="http://www.omg.org/spec/MDMI/" TargetMode="External"/><Relationship Id="rId2" Type="http://schemas.openxmlformats.org/officeDocument/2006/relationships/slide" Target="../slides/slide29.xml"/><Relationship Id="rId16" Type="http://schemas.openxmlformats.org/officeDocument/2006/relationships/hyperlink" Target="https://projects.eclipse.org/proposals/model-driven-health-tools" TargetMode="External"/><Relationship Id="rId20" Type="http://schemas.openxmlformats.org/officeDocument/2006/relationships/hyperlink" Target="https://www.hl7.org/fhir/qicore/qicore.html" TargetMode="External"/><Relationship Id="rId1" Type="http://schemas.openxmlformats.org/officeDocument/2006/relationships/notesMaster" Target="../notesMasters/notesMaster1.xml"/><Relationship Id="rId6" Type="http://schemas.openxmlformats.org/officeDocument/2006/relationships/hyperlink" Target="http://www.opencem.org/#/" TargetMode="External"/><Relationship Id="rId11" Type="http://schemas.openxmlformats.org/officeDocument/2006/relationships/hyperlink" Target="http://www.opencimi.org/model-browser" TargetMode="External"/><Relationship Id="rId5" Type="http://schemas.openxmlformats.org/officeDocument/2006/relationships/hyperlink" Target="http://www.hl7.org/implement/standards/product_brief.cfm?product_id=379" TargetMode="External"/><Relationship Id="rId15" Type="http://schemas.openxmlformats.org/officeDocument/2006/relationships/hyperlink" Target="http://www.hl7.org/implement/standards/product_brief.cfm?product_id=337" TargetMode="External"/><Relationship Id="rId10" Type="http://schemas.openxmlformats.org/officeDocument/2006/relationships/hyperlink" Target="http://wiki.siframework.org/Data+Access+Framework+Homepage" TargetMode="External"/><Relationship Id="rId19" Type="http://schemas.openxmlformats.org/officeDocument/2006/relationships/hyperlink" Target="https://www.niem.gov/" TargetMode="External"/><Relationship Id="rId4" Type="http://schemas.openxmlformats.org/officeDocument/2006/relationships/hyperlink" Target="http://www.hl7.org/implement/standards/product_brief.cfm?product_id=258" TargetMode="External"/><Relationship Id="rId9" Type="http://schemas.openxmlformats.org/officeDocument/2006/relationships/hyperlink" Target="http://wiki.hl7.org/index.php?title=Clinical_Quality_Information" TargetMode="External"/><Relationship Id="rId14" Type="http://schemas.openxmlformats.org/officeDocument/2006/relationships/hyperlink" Target="http://wiki.siframework.org/Provider+Directories" TargetMode="External"/><Relationship Id="rId22" Type="http://schemas.openxmlformats.org/officeDocument/2006/relationships/hyperlink" Target="https://vsac.nlm.nih.gov/"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1</a:t>
            </a:fld>
            <a:endParaRPr lang="en-US"/>
          </a:p>
        </p:txBody>
      </p:sp>
    </p:spTree>
    <p:extLst>
      <p:ext uri="{BB962C8B-B14F-4D97-AF65-F5344CB8AC3E}">
        <p14:creationId xmlns:p14="http://schemas.microsoft.com/office/powerpoint/2010/main" val="2385357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1095375" y="669925"/>
            <a:ext cx="4470400" cy="33543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66049" y="4247861"/>
            <a:ext cx="5328391" cy="4024290"/>
          </a:xfrm>
          <a:prstGeom prst="rect">
            <a:avLst/>
          </a:prstGeom>
        </p:spPr>
        <p:txBody>
          <a:bodyPr lIns="89137" tIns="89137" rIns="89137" bIns="89137" anchor="t" anchorCtr="0">
            <a:noAutofit/>
          </a:bodyPr>
          <a:lstStyle/>
          <a:p>
            <a:pPr algn="ctr" defTabSz="558963">
              <a:defRPr/>
            </a:pPr>
            <a:r>
              <a:rPr lang="en-US" sz="1100" b="1" dirty="0">
                <a:latin typeface="Arial Narrow" panose="020B0606020202030204" pitchFamily="34" charset="0"/>
              </a:rPr>
              <a:t>Tool-strategy</a:t>
            </a:r>
          </a:p>
          <a:p>
            <a:pPr marL="273406" indent="-273406" defTabSz="558963">
              <a:spcBef>
                <a:spcPts val="574"/>
              </a:spcBef>
              <a:buFont typeface="Arial" panose="020B0604020202020204" pitchFamily="34" charset="0"/>
              <a:buChar char="•"/>
              <a:defRPr/>
            </a:pPr>
            <a:r>
              <a:rPr lang="en-US" sz="1300" u="sng" dirty="0">
                <a:latin typeface="Arial Narrow" panose="020B0606020202030204" pitchFamily="34" charset="0"/>
              </a:rPr>
              <a:t>Model Driven Development</a:t>
            </a:r>
            <a:r>
              <a:rPr lang="en-US" sz="1300" dirty="0">
                <a:latin typeface="Arial Narrow" panose="020B0606020202030204" pitchFamily="34" charset="0"/>
              </a:rPr>
              <a:t> methodologies to go from FHIM, QI Quick and other domain models (financial, logistics, etc.) to FHIR Structure Definitions are under evaluation. </a:t>
            </a:r>
          </a:p>
          <a:p>
            <a:pPr marL="551368" indent="-276443" defTabSz="558963">
              <a:buFont typeface="Arial" panose="020B0604020202020204" pitchFamily="34" charset="0"/>
              <a:buChar char="•"/>
              <a:defRPr/>
            </a:pPr>
            <a:r>
              <a:rPr lang="en-US" sz="1100" u="sng" dirty="0">
                <a:latin typeface="Arial Narrow" panose="020B0606020202030204" pitchFamily="34" charset="0"/>
                <a:ea typeface="Lucida Grande"/>
                <a:cs typeface="Lucida Grande"/>
                <a:sym typeface="Lucida Grande"/>
              </a:rPr>
              <a:t>FHIR Structure Definitions</a:t>
            </a:r>
            <a:r>
              <a:rPr lang="en-US" sz="1100" dirty="0">
                <a:latin typeface="Arial Narrow" panose="020B0606020202030204" pitchFamily="34" charset="0"/>
                <a:ea typeface="Lucida Grande"/>
                <a:cs typeface="Lucida Grande"/>
                <a:sym typeface="Lucida Grande"/>
              </a:rPr>
              <a:t> are used to describe the underlying resources, data types, terminology bindings and value sets used to specify FHIR extensions and profiles. </a:t>
            </a:r>
          </a:p>
          <a:p>
            <a:pPr marL="551368" indent="-276443" defTabSz="558963">
              <a:buFont typeface="Arial" panose="020B0604020202020204" pitchFamily="34" charset="0"/>
              <a:buChar char="•"/>
              <a:defRPr/>
            </a:pPr>
            <a:r>
              <a:rPr lang="en-US" sz="1100" dirty="0">
                <a:latin typeface="Arial Narrow" panose="020B0606020202030204" pitchFamily="34" charset="0"/>
                <a:ea typeface="Lucida Grande"/>
                <a:cs typeface="Lucida Grande"/>
                <a:sym typeface="Lucida Grande"/>
              </a:rPr>
              <a:t>This can be done with SIGG, commercial or custom tools.</a:t>
            </a:r>
          </a:p>
          <a:p>
            <a:pPr marL="551368" indent="-276443" defTabSz="558963">
              <a:buFont typeface="Arial" panose="020B0604020202020204" pitchFamily="34" charset="0"/>
              <a:buChar char="•"/>
              <a:defRPr/>
            </a:pPr>
            <a:r>
              <a:rPr lang="en-US" sz="1100" dirty="0">
                <a:latin typeface="Arial Narrow" panose="020B0606020202030204" pitchFamily="34" charset="0"/>
              </a:rPr>
              <a:t>This can be done with or without using ISO 13606 Architype Description Language (ADL) </a:t>
            </a:r>
          </a:p>
          <a:p>
            <a:pPr marL="551368" indent="-276443" defTabSz="558963">
              <a:buFont typeface="Arial" panose="020B0604020202020204" pitchFamily="34" charset="0"/>
              <a:buChar char="•"/>
              <a:defRPr/>
            </a:pPr>
            <a:r>
              <a:rPr lang="en-US" sz="1100" dirty="0">
                <a:latin typeface="Arial Narrow" panose="020B0606020202030204" pitchFamily="34" charset="0"/>
              </a:rPr>
              <a:t>Open-source SIGG, </a:t>
            </a:r>
            <a:r>
              <a:rPr lang="en-US" sz="1100" dirty="0" err="1">
                <a:latin typeface="Arial Narrow" panose="020B0606020202030204" pitchFamily="34" charset="0"/>
              </a:rPr>
              <a:t>Sparx</a:t>
            </a:r>
            <a:r>
              <a:rPr lang="en-US" sz="1100" dirty="0">
                <a:latin typeface="Arial Narrow" panose="020B0606020202030204" pitchFamily="34" charset="0"/>
              </a:rPr>
              <a:t> EA, IBM RSA, Magic Draw each can be the base tool</a:t>
            </a:r>
          </a:p>
          <a:p>
            <a:pPr marL="273406" indent="-273406" defTabSz="558963">
              <a:spcBef>
                <a:spcPts val="574"/>
              </a:spcBef>
              <a:buFont typeface="Arial" panose="020B0604020202020204" pitchFamily="34" charset="0"/>
              <a:buChar char="•"/>
              <a:defRPr/>
            </a:pPr>
            <a:r>
              <a:rPr lang="en-US" sz="1300" u="sng" dirty="0">
                <a:latin typeface="Arial Narrow" panose="020B0606020202030204" pitchFamily="34" charset="0"/>
              </a:rPr>
              <a:t>Additional resources</a:t>
            </a:r>
            <a:r>
              <a:rPr lang="en-US" sz="1300" dirty="0">
                <a:latin typeface="Arial Narrow" panose="020B0606020202030204" pitchFamily="34" charset="0"/>
              </a:rPr>
              <a:t> are needed to develop (e.g., SIGG clinical analysts’ user interfaces, MDMI, MDHT upgrades), test and properly document the tool (s). </a:t>
            </a:r>
          </a:p>
          <a:p>
            <a:pPr marL="273406" indent="-273406" defTabSz="558963">
              <a:spcBef>
                <a:spcPts val="574"/>
              </a:spcBef>
              <a:buFont typeface="Arial" panose="020B0604020202020204" pitchFamily="34" charset="0"/>
              <a:buChar char="•"/>
              <a:defRPr/>
            </a:pPr>
            <a:r>
              <a:rPr lang="en-US" sz="1300" dirty="0">
                <a:latin typeface="Arial Narrow" panose="020B0606020202030204" pitchFamily="34" charset="0"/>
              </a:rPr>
              <a:t>The </a:t>
            </a:r>
            <a:r>
              <a:rPr lang="en-US" sz="1300" u="sng" dirty="0">
                <a:latin typeface="Arial Narrow" panose="020B0606020202030204" pitchFamily="34" charset="0"/>
              </a:rPr>
              <a:t>benefit</a:t>
            </a:r>
            <a:r>
              <a:rPr lang="en-US" sz="1300" dirty="0">
                <a:latin typeface="Arial Narrow" panose="020B0606020202030204" pitchFamily="34" charset="0"/>
              </a:rPr>
              <a:t> of having the FHIR extension and prototype process contained in one easy-to-use model-driven-development tool, such as the open-source SIGG, is the ability for clinical analysts to maintain clear, complete, concise, correct, consistent and traceable standards &amp; implementation </a:t>
            </a:r>
            <a:r>
              <a:rPr lang="en-US" sz="1300" dirty="0" err="1">
                <a:latin typeface="Arial Narrow" panose="020B0606020202030204" pitchFamily="34" charset="0"/>
              </a:rPr>
              <a:t>artifactsfor</a:t>
            </a:r>
            <a:r>
              <a:rPr lang="en-US" sz="1300" dirty="0">
                <a:latin typeface="Arial Narrow" panose="020B0606020202030204" pitchFamily="34" charset="0"/>
              </a:rPr>
              <a:t> Federal Agencies and their partners, venders and integrators.</a:t>
            </a:r>
          </a:p>
        </p:txBody>
      </p:sp>
    </p:spTree>
    <p:extLst>
      <p:ext uri="{BB962C8B-B14F-4D97-AF65-F5344CB8AC3E}">
        <p14:creationId xmlns:p14="http://schemas.microsoft.com/office/powerpoint/2010/main" val="27840184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Narrow" panose="020B0606020202030204" pitchFamily="34" charset="0"/>
            </a:endParaRPr>
          </a:p>
        </p:txBody>
      </p:sp>
      <p:sp>
        <p:nvSpPr>
          <p:cNvPr id="4" name="Slide Number Placeholder 3"/>
          <p:cNvSpPr>
            <a:spLocks noGrp="1"/>
          </p:cNvSpPr>
          <p:nvPr>
            <p:ph type="sldNum" sz="quarter" idx="10"/>
          </p:nvPr>
        </p:nvSpPr>
        <p:spPr/>
        <p:txBody>
          <a:bodyPr/>
          <a:lstStyle/>
          <a:p>
            <a:fld id="{C4C54939-C608-486A-BE30-E8A8CF819837}" type="slidenum">
              <a:rPr lang="en-US" smtClean="0"/>
              <a:t>19</a:t>
            </a:fld>
            <a:endParaRPr lang="en-US" dirty="0"/>
          </a:p>
        </p:txBody>
      </p:sp>
    </p:spTree>
    <p:extLst>
      <p:ext uri="{BB962C8B-B14F-4D97-AF65-F5344CB8AC3E}">
        <p14:creationId xmlns:p14="http://schemas.microsoft.com/office/powerpoint/2010/main" val="2585544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baseline="0" dirty="0"/>
              <a:t>FHIM CONOPS report in review by FHA</a:t>
            </a:r>
          </a:p>
          <a:p>
            <a:pPr marL="228600" indent="-228600">
              <a:buAutoNum type="arabicParenR"/>
            </a:pPr>
            <a:r>
              <a:rPr lang="en-US" baseline="0" dirty="0"/>
              <a:t>Closed</a:t>
            </a:r>
          </a:p>
          <a:p>
            <a:pPr marL="228600" indent="-228600">
              <a:buAutoNum type="arabicParenR"/>
            </a:pPr>
            <a:r>
              <a:rPr lang="en-US" baseline="0" dirty="0"/>
              <a:t>Closed</a:t>
            </a:r>
          </a:p>
          <a:p>
            <a:pPr marL="228600" indent="-228600">
              <a:buAutoNum type="arabicParenR"/>
            </a:pPr>
            <a:r>
              <a:rPr lang="en-US" baseline="0" dirty="0"/>
              <a:t>Eric/Ian – Meet with DMDC for final comments. Present at Learning Series</a:t>
            </a:r>
          </a:p>
          <a:p>
            <a:pPr marL="228600" indent="-228600">
              <a:buAutoNum type="arabicParenR"/>
            </a:pPr>
            <a:r>
              <a:rPr lang="en-US" baseline="0" dirty="0"/>
              <a:t>NLM is developing clear requirements</a:t>
            </a:r>
          </a:p>
          <a:p>
            <a:pPr marL="228600" indent="-228600">
              <a:buAutoNum type="arabicParenR"/>
            </a:pPr>
            <a:r>
              <a:rPr lang="en-US" baseline="0" dirty="0"/>
              <a:t>Federal partners decided to delay until Fall 2016.  ONC will have the lead.</a:t>
            </a:r>
            <a:endParaRPr lang="en-US" dirty="0"/>
          </a:p>
        </p:txBody>
      </p:sp>
      <p:sp>
        <p:nvSpPr>
          <p:cNvPr id="4" name="Slide Number Placeholder 3"/>
          <p:cNvSpPr>
            <a:spLocks noGrp="1"/>
          </p:cNvSpPr>
          <p:nvPr>
            <p:ph type="sldNum" sz="quarter" idx="10"/>
          </p:nvPr>
        </p:nvSpPr>
        <p:spPr/>
        <p:txBody>
          <a:bodyPr/>
          <a:lstStyle/>
          <a:p>
            <a:fld id="{1E94DB70-7C96-4C2E-A26A-63D208267F5A}" type="slidenum">
              <a:rPr lang="en-US" smtClean="0"/>
              <a:pPr/>
              <a:t>20</a:t>
            </a:fld>
            <a:endParaRPr lang="en-US" dirty="0"/>
          </a:p>
        </p:txBody>
      </p:sp>
    </p:spTree>
    <p:extLst>
      <p:ext uri="{BB962C8B-B14F-4D97-AF65-F5344CB8AC3E}">
        <p14:creationId xmlns:p14="http://schemas.microsoft.com/office/powerpoint/2010/main" val="1222528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22</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24</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dirty="0"/>
              <a:t>Develop a high yield/ high value and common federal-wide health IT architecture</a:t>
            </a:r>
          </a:p>
          <a:p>
            <a:pPr marL="342900" indent="-342900">
              <a:buFont typeface="Arial" panose="020B0604020202020204" pitchFamily="34" charset="0"/>
              <a:buChar char="•"/>
            </a:pPr>
            <a:r>
              <a:rPr lang="en-US" dirty="0"/>
              <a:t>Promote a defacto national standard by leveraging federal purchasing power</a:t>
            </a:r>
          </a:p>
          <a:p>
            <a:pPr marL="342900" indent="-342900">
              <a:buFont typeface="Arial" panose="020B0604020202020204" pitchFamily="34" charset="0"/>
              <a:buChar char="•"/>
            </a:pPr>
            <a:r>
              <a:rPr lang="en-US" dirty="0"/>
              <a:t>Data exchanged is not based on the same standards</a:t>
            </a:r>
          </a:p>
          <a:p>
            <a:pPr marL="342900" indent="-342900">
              <a:buFont typeface="Arial" panose="020B0604020202020204" pitchFamily="34" charset="0"/>
              <a:buChar char="•"/>
            </a:pPr>
            <a:r>
              <a:rPr lang="en-US" dirty="0"/>
              <a:t>Need to include specific directions for the federal agencies for the ONC’s Interoperability Roadmap </a:t>
            </a:r>
          </a:p>
          <a:p>
            <a:pPr marL="342900" indent="-342900">
              <a:buFont typeface="Arial" panose="020B0604020202020204" pitchFamily="34" charset="0"/>
              <a:buChar char="•"/>
            </a:pPr>
            <a:r>
              <a:rPr lang="en-US" dirty="0"/>
              <a:t>Need to be mutually supportive of each other in HL7 votes </a:t>
            </a:r>
          </a:p>
          <a:p>
            <a:pPr marL="342900" indent="-342900">
              <a:buFont typeface="Arial" panose="020B0604020202020204" pitchFamily="34" charset="0"/>
              <a:buChar char="•"/>
            </a:pPr>
            <a:r>
              <a:rPr lang="en-US" dirty="0"/>
              <a:t>Validate and prioritize the architecture needs identified by FHA and the agencies. </a:t>
            </a:r>
          </a:p>
          <a:p>
            <a:pPr marL="800100" lvl="1" indent="-342900">
              <a:buFont typeface="Arial" panose="020B0604020202020204" pitchFamily="34" charset="0"/>
              <a:buChar char="•"/>
            </a:pPr>
            <a:r>
              <a:rPr lang="en-US" dirty="0"/>
              <a:t>Clarify the level of detail and scope of architecture</a:t>
            </a:r>
          </a:p>
          <a:p>
            <a:pPr marL="800100" lvl="1" indent="-342900">
              <a:buFont typeface="Arial" panose="020B0604020202020204" pitchFamily="34" charset="0"/>
              <a:buChar char="•"/>
            </a:pPr>
            <a:r>
              <a:rPr lang="en-US" dirty="0"/>
              <a:t>Provide the next level of detail that is targeted at a specific need or goal. </a:t>
            </a:r>
          </a:p>
          <a:p>
            <a:pPr marL="800100" lvl="1" indent="-342900">
              <a:buFont typeface="Arial" panose="020B0604020202020204" pitchFamily="34" charset="0"/>
              <a:buChar char="•"/>
            </a:pPr>
            <a:r>
              <a:rPr lang="en-US" dirty="0"/>
              <a:t>Address issues that are common concerns with multiple agencies.</a:t>
            </a:r>
          </a:p>
          <a:p>
            <a:pPr marL="342900" indent="-342900">
              <a:buFont typeface="Arial" panose="020B0604020202020204" pitchFamily="34" charset="0"/>
              <a:buChar char="•"/>
            </a:pPr>
            <a:r>
              <a:rPr lang="en-US" dirty="0"/>
              <a:t>Prepare Transition Plans in support of the next Administration. </a:t>
            </a:r>
          </a:p>
          <a:p>
            <a:pPr marL="342900" indent="-342900">
              <a:buFont typeface="Arial" panose="020B0604020202020204" pitchFamily="34" charset="0"/>
              <a:buChar char="•"/>
            </a:pPr>
            <a:r>
              <a:rPr lang="en-US" dirty="0"/>
              <a:t>Work with agency SMEs to provide an accurate picture of accomplishment in support of the ONC Interoperability Roadmap </a:t>
            </a:r>
          </a:p>
          <a:p>
            <a:pPr marL="342900" indent="-342900">
              <a:buFont typeface="Arial" panose="020B0604020202020204" pitchFamily="34" charset="0"/>
              <a:buChar char="•"/>
            </a:pPr>
            <a:r>
              <a:rPr lang="en-US" dirty="0"/>
              <a:t>Respond to congressional inquiries of the partners</a:t>
            </a:r>
          </a:p>
          <a:p>
            <a:pPr marL="342900" indent="-342900">
              <a:buFont typeface="Arial" panose="020B0604020202020204" pitchFamily="34" charset="0"/>
              <a:buChar char="•"/>
            </a:pPr>
            <a:r>
              <a:rPr lang="en-US" dirty="0"/>
              <a:t>Educate the GAO on achievements in federal health IT</a:t>
            </a:r>
          </a:p>
          <a:p>
            <a:pPr marL="342900" indent="-342900">
              <a:buFont typeface="Arial" panose="020B0604020202020204" pitchFamily="34" charset="0"/>
              <a:buChar char="•"/>
            </a:pPr>
            <a:r>
              <a:rPr lang="en-US" dirty="0"/>
              <a:t>Determine the level of support for CONNECT</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26</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en-US" dirty="0"/>
              <a:t>Use brief bullets and discuss</a:t>
            </a:r>
            <a:r>
              <a:rPr lang="en-US" baseline="0" dirty="0"/>
              <a:t> details verbally.</a:t>
            </a:r>
            <a:endParaRPr lang="en-US" dirty="0"/>
          </a:p>
        </p:txBody>
      </p:sp>
      <p:sp>
        <p:nvSpPr>
          <p:cNvPr id="4" name="Rectangle 3"/>
          <p:cNvSpPr>
            <a:spLocks noGrp="1"/>
          </p:cNvSpPr>
          <p:nvPr>
            <p:ph type="sldNum" sz="quarter" idx="10"/>
          </p:nvPr>
        </p:nvSpPr>
        <p:spPr/>
        <p:txBody>
          <a:bodyPr/>
          <a:lstStyle/>
          <a:p>
            <a:fld id="{1D2386A3-2E31-4C9B-B0BE-45709ADB9841}" type="slidenum">
              <a:rPr lang="en-US" smtClean="0"/>
              <a:pPr/>
              <a:t>27</a:t>
            </a:fld>
            <a:endParaRPr lang="en-US"/>
          </a:p>
        </p:txBody>
      </p:sp>
    </p:spTree>
    <p:extLst>
      <p:ext uri="{BB962C8B-B14F-4D97-AF65-F5344CB8AC3E}">
        <p14:creationId xmlns:p14="http://schemas.microsoft.com/office/powerpoint/2010/main" val="2507080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baseline="0" dirty="0"/>
              <a:t>FHIM CONOPS report in review by FHA</a:t>
            </a:r>
          </a:p>
          <a:p>
            <a:pPr marL="228600" indent="-228600">
              <a:buAutoNum type="arabicParenR"/>
            </a:pPr>
            <a:r>
              <a:rPr lang="en-US" baseline="0" dirty="0"/>
              <a:t>Closed</a:t>
            </a:r>
          </a:p>
          <a:p>
            <a:pPr marL="228600" indent="-228600">
              <a:buAutoNum type="arabicParenR"/>
            </a:pPr>
            <a:r>
              <a:rPr lang="en-US" baseline="0" dirty="0"/>
              <a:t>Closed</a:t>
            </a:r>
          </a:p>
          <a:p>
            <a:pPr marL="228600" indent="-228600">
              <a:buAutoNum type="arabicParenR"/>
            </a:pPr>
            <a:r>
              <a:rPr lang="en-US" baseline="0" dirty="0"/>
              <a:t>Eric/Ian – Meet with DMDC for final comments. Present at Learning Series</a:t>
            </a:r>
          </a:p>
          <a:p>
            <a:pPr marL="228600" indent="-228600">
              <a:buAutoNum type="arabicParenR"/>
            </a:pPr>
            <a:r>
              <a:rPr lang="en-US" baseline="0" dirty="0"/>
              <a:t>NLM is developing clear requirements</a:t>
            </a:r>
          </a:p>
          <a:p>
            <a:pPr marL="228600" indent="-228600">
              <a:buAutoNum type="arabicParenR"/>
            </a:pPr>
            <a:r>
              <a:rPr lang="en-US" baseline="0" dirty="0"/>
              <a:t>Federal partners decided to delay until Fall 2016.  ONC will have the lead.</a:t>
            </a:r>
            <a:endParaRPr lang="en-US" dirty="0"/>
          </a:p>
        </p:txBody>
      </p:sp>
      <p:sp>
        <p:nvSpPr>
          <p:cNvPr id="4" name="Slide Number Placeholder 3"/>
          <p:cNvSpPr>
            <a:spLocks noGrp="1"/>
          </p:cNvSpPr>
          <p:nvPr>
            <p:ph type="sldNum" sz="quarter" idx="10"/>
          </p:nvPr>
        </p:nvSpPr>
        <p:spPr/>
        <p:txBody>
          <a:bodyPr/>
          <a:lstStyle/>
          <a:p>
            <a:fld id="{1E94DB70-7C96-4C2E-A26A-63D208267F5A}" type="slidenum">
              <a:rPr lang="en-US" smtClean="0"/>
              <a:pPr/>
              <a:t>28</a:t>
            </a:fld>
            <a:endParaRPr lang="en-US" dirty="0"/>
          </a:p>
        </p:txBody>
      </p:sp>
    </p:spTree>
    <p:extLst>
      <p:ext uri="{BB962C8B-B14F-4D97-AF65-F5344CB8AC3E}">
        <p14:creationId xmlns:p14="http://schemas.microsoft.com/office/powerpoint/2010/main" val="12225285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dirty="0">
                <a:latin typeface="Arial Narrow" panose="020B0606020202030204" pitchFamily="34" charset="0"/>
              </a:rPr>
              <a:t>BMM</a:t>
            </a:r>
            <a:r>
              <a:rPr lang="en-US" sz="1100" dirty="0">
                <a:latin typeface="Arial Narrow" panose="020B0606020202030204" pitchFamily="34" charset="0"/>
              </a:rPr>
              <a:t> is CIMI Basic Meta Model components See </a:t>
            </a:r>
            <a:r>
              <a:rPr lang="en-US" sz="1100" u="sng" dirty="0">
                <a:latin typeface="Arial Narrow" panose="020B0606020202030204" pitchFamily="34" charset="0"/>
                <a:hlinkClick r:id="rId3"/>
              </a:rPr>
              <a:t>http://wiki.hl7.org/index.php?title=CIMI_Practitioners%27_Guide</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CDA</a:t>
            </a:r>
            <a:r>
              <a:rPr lang="en-US" sz="1100" dirty="0">
                <a:latin typeface="Arial Narrow" panose="020B0606020202030204" pitchFamily="34" charset="0"/>
              </a:rPr>
              <a:t> is HL7 Clinical Data Architecture. See </a:t>
            </a:r>
            <a:r>
              <a:rPr lang="en-US" sz="1100" u="sng" dirty="0">
                <a:latin typeface="Arial Narrow" panose="020B0606020202030204" pitchFamily="34" charset="0"/>
                <a:hlinkClick r:id="rId4"/>
              </a:rPr>
              <a:t>http://www.hl7.org/implement/standards/product_brief.cfm?product_id=258</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C-CDA</a:t>
            </a:r>
            <a:r>
              <a:rPr lang="en-US" sz="1100" dirty="0">
                <a:latin typeface="Arial Narrow" panose="020B0606020202030204" pitchFamily="34" charset="0"/>
              </a:rPr>
              <a:t> is HL7 Consolidated CDA. See </a:t>
            </a:r>
            <a:r>
              <a:rPr lang="en-US" sz="1100" u="sng" dirty="0">
                <a:latin typeface="Arial Narrow" panose="020B0606020202030204" pitchFamily="34" charset="0"/>
                <a:hlinkClick r:id="rId5"/>
              </a:rPr>
              <a:t>http://www.hl7.org/implement/standards/product_brief.cfm?product_id=379</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CEM</a:t>
            </a:r>
            <a:r>
              <a:rPr lang="en-US" sz="1100" dirty="0">
                <a:latin typeface="Arial Narrow" panose="020B0606020202030204" pitchFamily="34" charset="0"/>
              </a:rPr>
              <a:t> is Intermountain Clinical Element Models e </a:t>
            </a:r>
            <a:r>
              <a:rPr lang="en-US" sz="1100" u="sng" dirty="0">
                <a:latin typeface="Arial Narrow" panose="020B0606020202030204" pitchFamily="34" charset="0"/>
                <a:hlinkClick r:id="rId6"/>
              </a:rPr>
              <a:t>http://www.opencem.org/#/</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CDS</a:t>
            </a:r>
            <a:r>
              <a:rPr lang="en-US" sz="1100" dirty="0">
                <a:latin typeface="Arial Narrow" panose="020B0606020202030204" pitchFamily="34" charset="0"/>
              </a:rPr>
              <a:t> is HL7 Clinical Decision Support workgroup. See</a:t>
            </a:r>
            <a:r>
              <a:rPr lang="en-US" sz="1100" b="1" dirty="0">
                <a:latin typeface="Arial Narrow" panose="020B0606020202030204" pitchFamily="34" charset="0"/>
              </a:rPr>
              <a:t> </a:t>
            </a:r>
            <a:r>
              <a:rPr lang="en-US" sz="1100" u="sng" dirty="0">
                <a:latin typeface="Arial Narrow" panose="020B0606020202030204" pitchFamily="34" charset="0"/>
                <a:hlinkClick r:id="rId7"/>
              </a:rPr>
              <a:t>http://wiki.hl7.org/index.php?title=Clinical_Decision_Support</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CIMI</a:t>
            </a:r>
            <a:r>
              <a:rPr lang="en-US" sz="1100" dirty="0">
                <a:latin typeface="Arial Narrow" panose="020B0606020202030204" pitchFamily="34" charset="0"/>
              </a:rPr>
              <a:t> is HL7 Clinical Information Model Initiative. See </a:t>
            </a:r>
            <a:r>
              <a:rPr lang="en-US" sz="1100" u="sng" dirty="0">
                <a:latin typeface="Arial Narrow" panose="020B0606020202030204" pitchFamily="34" charset="0"/>
                <a:hlinkClick r:id="rId8"/>
              </a:rPr>
              <a:t>http://wiki.hl7.org/index.php?title=Clinical_Information_Modeling_Initiative_Work_Group</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CIMI Principles</a:t>
            </a:r>
            <a:r>
              <a:rPr lang="en-US" sz="1100" dirty="0">
                <a:latin typeface="Arial Narrow" panose="020B0606020202030204" pitchFamily="34" charset="0"/>
              </a:rPr>
              <a:t> See </a:t>
            </a:r>
            <a:r>
              <a:rPr lang="en-US" sz="1100" u="sng" dirty="0">
                <a:latin typeface="Arial Narrow" panose="020B0606020202030204" pitchFamily="34" charset="0"/>
                <a:hlinkClick r:id="rId3"/>
              </a:rPr>
              <a:t>http://wiki.hl7.org/index.php?title=CIMI_Practitioners%27_Guide</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CIMI Reference Models (aka Information Architecture)</a:t>
            </a:r>
            <a:r>
              <a:rPr lang="en-US" sz="1100" dirty="0">
                <a:latin typeface="Arial Narrow" panose="020B0606020202030204" pitchFamily="34" charset="0"/>
              </a:rPr>
              <a:t> See </a:t>
            </a:r>
            <a:r>
              <a:rPr lang="en-US" sz="1100" u="sng" dirty="0">
                <a:latin typeface="Arial Narrow" panose="020B0606020202030204" pitchFamily="34" charset="0"/>
                <a:hlinkClick r:id="rId3"/>
              </a:rPr>
              <a:t>http://wiki.hl7.org/index.php?title=CIMI_Practitioners%27_Guide</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CLIM</a:t>
            </a:r>
            <a:r>
              <a:rPr lang="en-US" sz="1100" dirty="0">
                <a:latin typeface="Arial Narrow" panose="020B0606020202030204" pitchFamily="34" charset="0"/>
              </a:rPr>
              <a:t> is HL7 Clinical Logical Information Model Package of CIMI-Harmonized SOLOR, FHIM, CQF, CIMI DCMs and CQI KNARTs  </a:t>
            </a:r>
          </a:p>
          <a:p>
            <a:pPr lvl="1"/>
            <a:r>
              <a:rPr lang="en-US" sz="1100" dirty="0">
                <a:latin typeface="Arial Narrow" panose="020B0606020202030204" pitchFamily="34" charset="0"/>
              </a:rPr>
              <a:t>where, independent organizations maintain the component models and HL7 periodically configuration manages, ballots and standardizes them. </a:t>
            </a:r>
          </a:p>
          <a:p>
            <a:r>
              <a:rPr lang="en-US" sz="1100" b="1" dirty="0">
                <a:latin typeface="Arial Narrow" panose="020B0606020202030204" pitchFamily="34" charset="0"/>
              </a:rPr>
              <a:t>CQF</a:t>
            </a:r>
            <a:r>
              <a:rPr lang="en-US" sz="1100" dirty="0">
                <a:latin typeface="Arial Narrow" panose="020B0606020202030204" pitchFamily="34" charset="0"/>
              </a:rPr>
              <a:t> is ONC Clinical Quality Framework. See </a:t>
            </a:r>
            <a:r>
              <a:rPr lang="en-US" sz="1100" u="sng" dirty="0">
                <a:latin typeface="Arial Narrow" panose="020B0606020202030204" pitchFamily="34" charset="0"/>
                <a:hlinkClick r:id="rId7"/>
              </a:rPr>
              <a:t>http://wiki.hl7.org/index.php?title=Clinical_Decision_Support</a:t>
            </a:r>
            <a:r>
              <a:rPr lang="en-US" sz="1100" u="sng" dirty="0">
                <a:latin typeface="Arial Narrow" panose="020B0606020202030204" pitchFamily="34" charset="0"/>
              </a:rPr>
              <a:t> </a:t>
            </a:r>
            <a:r>
              <a:rPr lang="en-US" sz="1100" b="1" dirty="0">
                <a:latin typeface="Arial Narrow" panose="020B0606020202030204" pitchFamily="34" charset="0"/>
              </a:rPr>
              <a:t>  </a:t>
            </a:r>
          </a:p>
          <a:p>
            <a:r>
              <a:rPr lang="en-US" sz="1100" b="1" dirty="0">
                <a:latin typeface="Arial Narrow" panose="020B0606020202030204" pitchFamily="34" charset="0"/>
              </a:rPr>
              <a:t>CQI</a:t>
            </a:r>
            <a:r>
              <a:rPr lang="en-US" sz="1100" dirty="0">
                <a:latin typeface="Arial Narrow" panose="020B0606020202030204" pitchFamily="34" charset="0"/>
              </a:rPr>
              <a:t> is HL7 Clinical Quality Information workgroup. See </a:t>
            </a:r>
            <a:r>
              <a:rPr lang="en-US" sz="1100" u="sng" dirty="0">
                <a:latin typeface="Arial Narrow" panose="020B0606020202030204" pitchFamily="34" charset="0"/>
                <a:hlinkClick r:id="rId9"/>
              </a:rPr>
              <a:t>http://wiki.hl7.org/index.php?title=Clinical_Quality_Information</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DAF</a:t>
            </a:r>
            <a:r>
              <a:rPr lang="en-US" sz="1100" dirty="0">
                <a:latin typeface="Arial Narrow" panose="020B0606020202030204" pitchFamily="34" charset="0"/>
              </a:rPr>
              <a:t> is ONC Data Access Framework (US Core). See </a:t>
            </a:r>
            <a:r>
              <a:rPr lang="en-US" sz="1100" u="sng" dirty="0">
                <a:latin typeface="Arial Narrow" panose="020B0606020202030204" pitchFamily="34" charset="0"/>
                <a:hlinkClick r:id="rId10"/>
              </a:rPr>
              <a:t>http://wiki.siframework.org/Data+Access+Framework+Homepage</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DCM </a:t>
            </a:r>
            <a:r>
              <a:rPr lang="en-US" sz="1100" dirty="0">
                <a:latin typeface="Arial Narrow" panose="020B0606020202030204" pitchFamily="34" charset="0"/>
              </a:rPr>
              <a:t>is CIMI Detailed Clinical Models. See </a:t>
            </a:r>
            <a:r>
              <a:rPr lang="en-US" sz="1100" u="sng" dirty="0">
                <a:latin typeface="Arial Narrow" panose="020B0606020202030204" pitchFamily="34" charset="0"/>
                <a:hlinkClick r:id="rId11"/>
              </a:rPr>
              <a:t>http://www.opencimi.org/model-browser</a:t>
            </a:r>
            <a:r>
              <a:rPr lang="en-US" sz="1100" u="sng" dirty="0">
                <a:latin typeface="Arial Narrow" panose="020B0606020202030204" pitchFamily="34" charset="0"/>
              </a:rPr>
              <a:t> </a:t>
            </a:r>
            <a:r>
              <a:rPr lang="en-US" sz="1100" b="1" dirty="0">
                <a:latin typeface="Arial Narrow" panose="020B0606020202030204" pitchFamily="34" charset="0"/>
              </a:rPr>
              <a:t>   </a:t>
            </a:r>
          </a:p>
          <a:p>
            <a:r>
              <a:rPr lang="en-US" sz="1100" b="1" dirty="0" err="1">
                <a:latin typeface="Arial Narrow" panose="020B0606020202030204" pitchFamily="34" charset="0"/>
              </a:rPr>
              <a:t>eCQM</a:t>
            </a:r>
            <a:r>
              <a:rPr lang="en-US" sz="1100" dirty="0">
                <a:latin typeface="Arial Narrow" panose="020B0606020202030204" pitchFamily="34" charset="0"/>
              </a:rPr>
              <a:t> is Electronic Clinical Quality Measure</a:t>
            </a:r>
          </a:p>
          <a:p>
            <a:r>
              <a:rPr lang="en-US" sz="1100" b="1" dirty="0">
                <a:latin typeface="Arial Narrow" panose="020B0606020202030204" pitchFamily="34" charset="0"/>
              </a:rPr>
              <a:t>FHIM</a:t>
            </a:r>
            <a:r>
              <a:rPr lang="en-US" sz="1100" dirty="0">
                <a:latin typeface="Arial Narrow" panose="020B0606020202030204" pitchFamily="34" charset="0"/>
              </a:rPr>
              <a:t> is Federal Health Information Model; where, FHIM specifies healthcare domains and their data modules and their data elements.  </a:t>
            </a:r>
            <a:r>
              <a:rPr lang="en-US" sz="1100" u="sng" dirty="0">
                <a:latin typeface="Arial Narrow" panose="020B0606020202030204" pitchFamily="34" charset="0"/>
                <a:hlinkClick r:id="rId12"/>
              </a:rPr>
              <a:t>http://FHIMS.org</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FHIR</a:t>
            </a:r>
            <a:r>
              <a:rPr lang="en-US" sz="1100" dirty="0">
                <a:latin typeface="Arial Narrow" panose="020B0606020202030204" pitchFamily="34" charset="0"/>
              </a:rPr>
              <a:t> is HL7 Fast Healthcare Information Resource standard and workgroup. See</a:t>
            </a:r>
            <a:r>
              <a:rPr lang="en-US" sz="1100" b="1" dirty="0">
                <a:latin typeface="Arial Narrow" panose="020B0606020202030204" pitchFamily="34" charset="0"/>
              </a:rPr>
              <a:t> </a:t>
            </a:r>
            <a:r>
              <a:rPr lang="en-US" sz="1100" u="sng" dirty="0">
                <a:latin typeface="Arial Narrow" panose="020B0606020202030204" pitchFamily="34" charset="0"/>
                <a:hlinkClick r:id="rId13"/>
              </a:rPr>
              <a:t>http://wiki.hl7.org/index.php?title=FHIR</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err="1">
                <a:latin typeface="Arial Narrow" panose="020B0606020202030204" pitchFamily="34" charset="0"/>
              </a:rPr>
              <a:t>HcDir</a:t>
            </a:r>
            <a:r>
              <a:rPr lang="en-US" sz="1100" b="1" dirty="0">
                <a:latin typeface="Arial Narrow" panose="020B0606020202030204" pitchFamily="34" charset="0"/>
              </a:rPr>
              <a:t> </a:t>
            </a:r>
            <a:r>
              <a:rPr lang="en-US" sz="1100" dirty="0">
                <a:latin typeface="Arial Narrow" panose="020B0606020202030204" pitchFamily="34" charset="0"/>
              </a:rPr>
              <a:t>is ONC-FHA Provider Healthcare Directory. See</a:t>
            </a:r>
            <a:r>
              <a:rPr lang="en-US" sz="1100" b="1" dirty="0">
                <a:latin typeface="Arial Narrow" panose="020B0606020202030204" pitchFamily="34" charset="0"/>
              </a:rPr>
              <a:t> </a:t>
            </a:r>
            <a:r>
              <a:rPr lang="en-US" sz="1100" u="sng" dirty="0">
                <a:latin typeface="Arial Narrow" panose="020B0606020202030204" pitchFamily="34" charset="0"/>
                <a:hlinkClick r:id="rId14"/>
              </a:rPr>
              <a:t>http://wiki.siframework.org/Provider+Directories</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IIM&amp;T</a:t>
            </a:r>
            <a:r>
              <a:rPr lang="en-US" sz="1100" dirty="0">
                <a:latin typeface="Arial Narrow" panose="020B0606020202030204" pitchFamily="34" charset="0"/>
              </a:rPr>
              <a:t> Is CIMI-sponsored HL7 Integration of Information Models &amp; Tools Project. </a:t>
            </a:r>
            <a:r>
              <a:rPr lang="en-US" sz="1100" u="sng" dirty="0">
                <a:latin typeface="Arial Narrow" panose="020B0606020202030204" pitchFamily="34" charset="0"/>
                <a:hlinkClick r:id="rId3"/>
              </a:rPr>
              <a:t>http://wiki.hl7.org/index.php?title=CIMI_Practitioners%27_Guide</a:t>
            </a:r>
            <a:r>
              <a:rPr lang="en-US" sz="1100" b="1" dirty="0">
                <a:latin typeface="Arial Narrow" panose="020B0606020202030204" pitchFamily="34" charset="0"/>
              </a:rPr>
              <a:t> </a:t>
            </a:r>
            <a:r>
              <a:rPr lang="en-US" sz="1100" dirty="0">
                <a:latin typeface="Arial Narrow" panose="020B0606020202030204" pitchFamily="34" charset="0"/>
              </a:rPr>
              <a:t> </a:t>
            </a:r>
          </a:p>
          <a:p>
            <a:r>
              <a:rPr lang="en-US" sz="1100" b="1" dirty="0">
                <a:latin typeface="Arial Narrow" panose="020B0606020202030204" pitchFamily="34" charset="0"/>
              </a:rPr>
              <a:t>JET</a:t>
            </a:r>
            <a:r>
              <a:rPr lang="en-US" sz="1100" dirty="0">
                <a:latin typeface="Arial Narrow" panose="020B0606020202030204" pitchFamily="34" charset="0"/>
              </a:rPr>
              <a:t> is DoD-VA Joint Exploratory Team. </a:t>
            </a:r>
          </a:p>
          <a:p>
            <a:r>
              <a:rPr lang="en-US" sz="1100" b="1" dirty="0">
                <a:latin typeface="Arial Narrow" panose="020B0606020202030204" pitchFamily="34" charset="0"/>
              </a:rPr>
              <a:t>KNART </a:t>
            </a:r>
            <a:r>
              <a:rPr lang="en-US" sz="1100" dirty="0">
                <a:latin typeface="Arial Narrow" panose="020B0606020202030204" pitchFamily="34" charset="0"/>
              </a:rPr>
              <a:t>is CDS Knowledge Artifact. See </a:t>
            </a:r>
            <a:r>
              <a:rPr lang="en-US" sz="1100" u="sng" dirty="0">
                <a:latin typeface="Arial Narrow" panose="020B0606020202030204" pitchFamily="34" charset="0"/>
                <a:hlinkClick r:id="rId15"/>
              </a:rPr>
              <a:t>http://www.hl7.org/implement/standards/product_brief.cfm?product_id=337</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MDHT</a:t>
            </a:r>
            <a:r>
              <a:rPr lang="en-US" sz="1100" dirty="0">
                <a:latin typeface="Arial Narrow" panose="020B0606020202030204" pitchFamily="34" charset="0"/>
              </a:rPr>
              <a:t> is SIGG Model Driven Health Tool. See </a:t>
            </a:r>
            <a:r>
              <a:rPr lang="en-US" sz="1100" u="sng" dirty="0">
                <a:latin typeface="Arial Narrow" panose="020B0606020202030204" pitchFamily="34" charset="0"/>
                <a:hlinkClick r:id="rId16"/>
              </a:rPr>
              <a:t>https://projects.eclipse.org/proposals/model-driven-health-tools</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MDMI</a:t>
            </a:r>
            <a:r>
              <a:rPr lang="en-US" sz="1100" dirty="0">
                <a:latin typeface="Arial Narrow" panose="020B0606020202030204" pitchFamily="34" charset="0"/>
              </a:rPr>
              <a:t> is SIGG Model Driven Message Interoperability. </a:t>
            </a:r>
          </a:p>
          <a:p>
            <a:pPr lvl="1"/>
            <a:r>
              <a:rPr lang="en-US" sz="1100" dirty="0">
                <a:latin typeface="Arial Narrow" panose="020B0606020202030204" pitchFamily="34" charset="0"/>
              </a:rPr>
              <a:t>The present MDMI Referent Index (RI) scope is the US Core; where, FHIM is used for data-element value-sets. </a:t>
            </a:r>
          </a:p>
          <a:p>
            <a:pPr lvl="1"/>
            <a:r>
              <a:rPr lang="en-US" sz="1100" dirty="0">
                <a:latin typeface="Arial Narrow" panose="020B0606020202030204" pitchFamily="34" charset="0"/>
              </a:rPr>
              <a:t>FHA’s MDMI RI supports all MU2 data elements and &gt;90% of the C-CDA model.</a:t>
            </a:r>
          </a:p>
          <a:p>
            <a:pPr lvl="1"/>
            <a:r>
              <a:rPr lang="en-US" sz="1100" dirty="0">
                <a:latin typeface="Arial Narrow" panose="020B0606020202030204" pitchFamily="34" charset="0"/>
              </a:rPr>
              <a:t>See </a:t>
            </a:r>
            <a:r>
              <a:rPr lang="en-US" sz="1100" u="sng" dirty="0">
                <a:latin typeface="Arial Narrow" panose="020B0606020202030204" pitchFamily="34" charset="0"/>
              </a:rPr>
              <a:t>http://www.omg.org/mdmi/</a:t>
            </a:r>
            <a:r>
              <a:rPr lang="en-US" sz="1100" b="1" dirty="0">
                <a:latin typeface="Arial Narrow" panose="020B0606020202030204" pitchFamily="34" charset="0"/>
              </a:rPr>
              <a:t> </a:t>
            </a:r>
            <a:r>
              <a:rPr lang="en-US" sz="1100" dirty="0">
                <a:latin typeface="Arial Narrow" panose="020B0606020202030204" pitchFamily="34" charset="0"/>
              </a:rPr>
              <a:t>and </a:t>
            </a:r>
            <a:r>
              <a:rPr lang="en-US" sz="1100" u="sng" dirty="0">
                <a:latin typeface="Arial Narrow" panose="020B0606020202030204" pitchFamily="34" charset="0"/>
                <a:hlinkClick r:id="rId17"/>
              </a:rPr>
              <a:t>http://www.omg.org/spec/MDMI/</a:t>
            </a:r>
            <a:r>
              <a:rPr lang="en-US" sz="1100" dirty="0">
                <a:latin typeface="Arial Narrow" panose="020B0606020202030204" pitchFamily="34" charset="0"/>
              </a:rPr>
              <a:t> and</a:t>
            </a:r>
            <a:r>
              <a:rPr lang="en-US" sz="1100" u="sng" dirty="0">
                <a:latin typeface="Arial Narrow" panose="020B0606020202030204" pitchFamily="34" charset="0"/>
              </a:rPr>
              <a:t> </a:t>
            </a:r>
            <a:r>
              <a:rPr lang="en-US" sz="1100" b="1" dirty="0">
                <a:latin typeface="Arial Narrow" panose="020B0606020202030204" pitchFamily="34" charset="0"/>
              </a:rPr>
              <a:t> </a:t>
            </a:r>
            <a:r>
              <a:rPr lang="en-US" sz="1100" u="sng" dirty="0">
                <a:latin typeface="Arial Narrow" panose="020B0606020202030204" pitchFamily="34" charset="0"/>
                <a:hlinkClick r:id="rId18"/>
              </a:rPr>
              <a:t>https://github.com/MDMI/ReferentIndexContent</a:t>
            </a:r>
            <a:r>
              <a:rPr lang="en-US" sz="1100" u="sng" dirty="0">
                <a:latin typeface="Arial Narrow" panose="020B0606020202030204" pitchFamily="34" charset="0"/>
              </a:rPr>
              <a:t> </a:t>
            </a:r>
            <a:r>
              <a:rPr lang="en-US" sz="1100" b="1" dirty="0">
                <a:latin typeface="Arial Narrow" panose="020B0606020202030204" pitchFamily="34" charset="0"/>
              </a:rPr>
              <a:t> </a:t>
            </a:r>
          </a:p>
          <a:p>
            <a:r>
              <a:rPr lang="en-US" sz="1100" b="1" dirty="0">
                <a:latin typeface="Arial Narrow" panose="020B0606020202030204" pitchFamily="34" charset="0"/>
              </a:rPr>
              <a:t>NIEM</a:t>
            </a:r>
            <a:r>
              <a:rPr lang="en-US" sz="1100" dirty="0">
                <a:latin typeface="Arial Narrow" panose="020B0606020202030204" pitchFamily="34" charset="0"/>
              </a:rPr>
              <a:t> is National Information Exchange Package. It provides browser-cased “interoperability” among Federal agencies. See </a:t>
            </a:r>
            <a:r>
              <a:rPr lang="en-US" sz="1100" u="sng" dirty="0">
                <a:latin typeface="Arial Narrow" panose="020B0606020202030204" pitchFamily="34" charset="0"/>
                <a:hlinkClick r:id="rId19"/>
              </a:rPr>
              <a:t>https://www.niem.gov/</a:t>
            </a:r>
            <a:r>
              <a:rPr lang="en-US" sz="1100" u="sng" dirty="0">
                <a:latin typeface="Arial Narrow" panose="020B0606020202030204" pitchFamily="34" charset="0"/>
              </a:rPr>
              <a:t> </a:t>
            </a:r>
            <a:r>
              <a:rPr lang="en-US" sz="1100" b="1" dirty="0">
                <a:latin typeface="Arial Narrow" panose="020B0606020202030204" pitchFamily="34" charset="0"/>
              </a:rPr>
              <a:t> </a:t>
            </a:r>
          </a:p>
          <a:p>
            <a:r>
              <a:rPr lang="en-US" sz="1100" b="1" dirty="0">
                <a:latin typeface="Arial Narrow" panose="020B0606020202030204" pitchFamily="34" charset="0"/>
              </a:rPr>
              <a:t>QI Core</a:t>
            </a:r>
            <a:r>
              <a:rPr lang="en-US" sz="1100" dirty="0">
                <a:latin typeface="Arial Narrow" panose="020B0606020202030204" pitchFamily="34" charset="0"/>
              </a:rPr>
              <a:t> is FHIR Quality Improvement Core Implementation Guide . See </a:t>
            </a:r>
            <a:r>
              <a:rPr lang="en-US" sz="1100" u="sng" dirty="0">
                <a:latin typeface="Arial Narrow" panose="020B0606020202030204" pitchFamily="34" charset="0"/>
                <a:hlinkClick r:id="rId20"/>
              </a:rPr>
              <a:t>https://www.hl7.org/fhir/qicore/qicore.html</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QUICK </a:t>
            </a:r>
            <a:r>
              <a:rPr lang="en-US" sz="1100" dirty="0">
                <a:latin typeface="Arial Narrow" panose="020B0606020202030204" pitchFamily="34" charset="0"/>
              </a:rPr>
              <a:t>is CQI Quality Information and Clinical Knowledge logical model. </a:t>
            </a:r>
          </a:p>
          <a:p>
            <a:pPr lvl="1"/>
            <a:r>
              <a:rPr lang="en-US" sz="1100" dirty="0">
                <a:latin typeface="Arial Narrow" panose="020B0606020202030204" pitchFamily="34" charset="0"/>
              </a:rPr>
              <a:t>See </a:t>
            </a:r>
            <a:r>
              <a:rPr lang="en-US" sz="1100" u="sng" dirty="0">
                <a:latin typeface="Arial Narrow" panose="020B0606020202030204" pitchFamily="34" charset="0"/>
                <a:hlinkClick r:id="rId21"/>
              </a:rPr>
              <a:t>https://www.hl7.org/documentcenter/public_temp_315E0F18-1C23-BA17-0C73398BA144AB5D/wg/cqi/Defining_eCQMs_Using_CQL.pdf</a:t>
            </a:r>
            <a:r>
              <a:rPr lang="en-US" sz="1100"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RI  </a:t>
            </a:r>
            <a:r>
              <a:rPr lang="en-US" sz="1100" dirty="0">
                <a:latin typeface="Arial Narrow" panose="020B0606020202030204" pitchFamily="34" charset="0"/>
              </a:rPr>
              <a:t>is SIGG-MDMI Referent Index. See </a:t>
            </a:r>
            <a:r>
              <a:rPr lang="en-US" sz="1100" u="sng" dirty="0">
                <a:latin typeface="Arial Narrow" panose="020B0606020202030204" pitchFamily="34" charset="0"/>
                <a:hlinkClick r:id="rId18"/>
              </a:rPr>
              <a:t>https://github.com/MDMI/ReferentIndexContent</a:t>
            </a:r>
            <a:r>
              <a:rPr lang="en-US" sz="1100" b="1" u="sng" dirty="0">
                <a:latin typeface="Arial Narrow" panose="020B0606020202030204" pitchFamily="34" charset="0"/>
              </a:rPr>
              <a:t> </a:t>
            </a:r>
            <a:r>
              <a:rPr lang="en-US" sz="1100" b="1" dirty="0">
                <a:latin typeface="Arial Narrow" panose="020B0606020202030204" pitchFamily="34" charset="0"/>
              </a:rPr>
              <a:t> </a:t>
            </a:r>
            <a:endParaRPr lang="en-US" sz="1100" dirty="0">
              <a:latin typeface="Arial Narrow" panose="020B0606020202030204" pitchFamily="34" charset="0"/>
            </a:endParaRPr>
          </a:p>
          <a:p>
            <a:r>
              <a:rPr lang="en-US" sz="1100" b="1" dirty="0">
                <a:latin typeface="Arial Narrow" panose="020B0606020202030204" pitchFamily="34" charset="0"/>
              </a:rPr>
              <a:t>SIGG</a:t>
            </a:r>
            <a:r>
              <a:rPr lang="en-US" sz="1100" dirty="0">
                <a:latin typeface="Arial Narrow" panose="020B0606020202030204" pitchFamily="34" charset="0"/>
              </a:rPr>
              <a:t> is FHA Standards Implementation Guide Generator</a:t>
            </a:r>
          </a:p>
          <a:p>
            <a:r>
              <a:rPr lang="en-US" sz="1100" b="1" dirty="0">
                <a:latin typeface="Arial Narrow" panose="020B0606020202030204" pitchFamily="34" charset="0"/>
              </a:rPr>
              <a:t>SOLOR </a:t>
            </a:r>
            <a:r>
              <a:rPr lang="en-US" sz="1100" dirty="0">
                <a:latin typeface="Arial Narrow" panose="020B0606020202030204" pitchFamily="34" charset="0"/>
              </a:rPr>
              <a:t>is VA’s </a:t>
            </a:r>
            <a:r>
              <a:rPr lang="en-US" sz="1100" dirty="0" err="1">
                <a:latin typeface="Arial Narrow" panose="020B0606020202030204" pitchFamily="34" charset="0"/>
              </a:rPr>
              <a:t>SnOmed</a:t>
            </a:r>
            <a:r>
              <a:rPr lang="en-US" sz="1100" dirty="0">
                <a:latin typeface="Arial Narrow" panose="020B0606020202030204" pitchFamily="34" charset="0"/>
              </a:rPr>
              <a:t> </a:t>
            </a:r>
            <a:r>
              <a:rPr lang="en-US" sz="1100" dirty="0" err="1">
                <a:latin typeface="Arial Narrow" panose="020B0606020202030204" pitchFamily="34" charset="0"/>
              </a:rPr>
              <a:t>LOinc</a:t>
            </a:r>
            <a:r>
              <a:rPr lang="en-US" sz="1100" dirty="0">
                <a:latin typeface="Arial Narrow" panose="020B0606020202030204" pitchFamily="34" charset="0"/>
              </a:rPr>
              <a:t>, </a:t>
            </a:r>
            <a:r>
              <a:rPr lang="en-US" sz="1100" dirty="0" err="1">
                <a:latin typeface="Arial Narrow" panose="020B0606020202030204" pitchFamily="34" charset="0"/>
              </a:rPr>
              <a:t>Rxnorm</a:t>
            </a:r>
            <a:r>
              <a:rPr lang="en-US" sz="1100" dirty="0">
                <a:latin typeface="Arial Narrow" panose="020B0606020202030204" pitchFamily="34" charset="0"/>
              </a:rPr>
              <a:t>; where, HSPC hosts the SOLOR project to provide the terminology foundation for model development.</a:t>
            </a:r>
          </a:p>
          <a:p>
            <a:r>
              <a:rPr lang="en-US" sz="1100" b="1" dirty="0">
                <a:latin typeface="Arial Narrow" panose="020B0606020202030204" pitchFamily="34" charset="0"/>
              </a:rPr>
              <a:t>VSAC</a:t>
            </a:r>
            <a:r>
              <a:rPr lang="en-US" sz="1100" dirty="0">
                <a:latin typeface="Arial Narrow" panose="020B0606020202030204" pitchFamily="34" charset="0"/>
              </a:rPr>
              <a:t> is NLM Value Set Authority Center. </a:t>
            </a:r>
            <a:r>
              <a:rPr lang="en-US" sz="1100" u="sng" dirty="0">
                <a:latin typeface="Arial Narrow" panose="020B0606020202030204" pitchFamily="34" charset="0"/>
                <a:hlinkClick r:id="rId22"/>
              </a:rPr>
              <a:t>https://vsac.nlm.nih.gov/</a:t>
            </a:r>
            <a:r>
              <a:rPr lang="en-US" sz="1100" u="sng" dirty="0">
                <a:latin typeface="Arial Narrow" panose="020B0606020202030204" pitchFamily="34" charset="0"/>
              </a:rPr>
              <a:t> </a:t>
            </a:r>
            <a:endParaRPr lang="en-US" sz="1100" dirty="0">
              <a:latin typeface="Arial Narrow" panose="020B0606020202030204" pitchFamily="34" charset="0"/>
            </a:endParaRPr>
          </a:p>
          <a:p>
            <a:endParaRPr lang="en-US" dirty="0"/>
          </a:p>
        </p:txBody>
      </p:sp>
    </p:spTree>
    <p:extLst>
      <p:ext uri="{BB962C8B-B14F-4D97-AF65-F5344CB8AC3E}">
        <p14:creationId xmlns:p14="http://schemas.microsoft.com/office/powerpoint/2010/main" val="10060450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C54939-C608-486A-BE30-E8A8CF819837}" type="slidenum">
              <a:rPr lang="en-US" smtClean="0"/>
              <a:t>30</a:t>
            </a:fld>
            <a:endParaRPr lang="en-US" dirty="0"/>
          </a:p>
        </p:txBody>
      </p:sp>
    </p:spTree>
    <p:extLst>
      <p:ext uri="{BB962C8B-B14F-4D97-AF65-F5344CB8AC3E}">
        <p14:creationId xmlns:p14="http://schemas.microsoft.com/office/powerpoint/2010/main" val="1883575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dirty="0"/>
              <a:t>Develop a high yield/ high value and common federal-wide health IT architecture</a:t>
            </a:r>
          </a:p>
          <a:p>
            <a:pPr marL="342900" indent="-342900">
              <a:buFont typeface="Arial" panose="020B0604020202020204" pitchFamily="34" charset="0"/>
              <a:buChar char="•"/>
            </a:pPr>
            <a:r>
              <a:rPr lang="en-US" dirty="0"/>
              <a:t>Promote a defacto national standard by leveraging federal purchasing power</a:t>
            </a:r>
          </a:p>
          <a:p>
            <a:pPr marL="342900" indent="-342900">
              <a:buFont typeface="Arial" panose="020B0604020202020204" pitchFamily="34" charset="0"/>
              <a:buChar char="•"/>
            </a:pPr>
            <a:r>
              <a:rPr lang="en-US" dirty="0"/>
              <a:t>Data exchanged is not based on the same standards</a:t>
            </a:r>
          </a:p>
          <a:p>
            <a:pPr marL="342900" indent="-342900">
              <a:buFont typeface="Arial" panose="020B0604020202020204" pitchFamily="34" charset="0"/>
              <a:buChar char="•"/>
            </a:pPr>
            <a:r>
              <a:rPr lang="en-US" dirty="0"/>
              <a:t>Need to include specific directions for the federal agencies for the ONC’s Interoperability Roadmap </a:t>
            </a:r>
          </a:p>
          <a:p>
            <a:pPr marL="342900" indent="-342900">
              <a:buFont typeface="Arial" panose="020B0604020202020204" pitchFamily="34" charset="0"/>
              <a:buChar char="•"/>
            </a:pPr>
            <a:r>
              <a:rPr lang="en-US" dirty="0"/>
              <a:t>Need to be mutually supportive of each other in HL7 votes </a:t>
            </a:r>
          </a:p>
          <a:p>
            <a:pPr marL="342900" indent="-342900">
              <a:buFont typeface="Arial" panose="020B0604020202020204" pitchFamily="34" charset="0"/>
              <a:buChar char="•"/>
            </a:pPr>
            <a:r>
              <a:rPr lang="en-US" dirty="0"/>
              <a:t>Validate and prioritize the architecture needs identified by FHA and the agencies. </a:t>
            </a:r>
          </a:p>
          <a:p>
            <a:pPr marL="800100" lvl="1" indent="-342900">
              <a:buFont typeface="Arial" panose="020B0604020202020204" pitchFamily="34" charset="0"/>
              <a:buChar char="•"/>
            </a:pPr>
            <a:r>
              <a:rPr lang="en-US" dirty="0"/>
              <a:t>Clarify the level of detail and scope of architecture</a:t>
            </a:r>
          </a:p>
          <a:p>
            <a:pPr marL="800100" lvl="1" indent="-342900">
              <a:buFont typeface="Arial" panose="020B0604020202020204" pitchFamily="34" charset="0"/>
              <a:buChar char="•"/>
            </a:pPr>
            <a:r>
              <a:rPr lang="en-US" dirty="0"/>
              <a:t>Provide the next level of detail that is targeted at a specific need or goal. </a:t>
            </a:r>
          </a:p>
          <a:p>
            <a:pPr marL="800100" lvl="1" indent="-342900">
              <a:buFont typeface="Arial" panose="020B0604020202020204" pitchFamily="34" charset="0"/>
              <a:buChar char="•"/>
            </a:pPr>
            <a:r>
              <a:rPr lang="en-US" dirty="0"/>
              <a:t>Address issues that are common concerns with multiple agencies.</a:t>
            </a:r>
          </a:p>
          <a:p>
            <a:pPr marL="342900" indent="-342900">
              <a:buFont typeface="Arial" panose="020B0604020202020204" pitchFamily="34" charset="0"/>
              <a:buChar char="•"/>
            </a:pPr>
            <a:r>
              <a:rPr lang="en-US" dirty="0"/>
              <a:t>Prepare Transition Plans in support of the next Administration. </a:t>
            </a:r>
          </a:p>
          <a:p>
            <a:pPr marL="342900" indent="-342900">
              <a:buFont typeface="Arial" panose="020B0604020202020204" pitchFamily="34" charset="0"/>
              <a:buChar char="•"/>
            </a:pPr>
            <a:r>
              <a:rPr lang="en-US" dirty="0"/>
              <a:t>Work with agency SMEs to provide an accurate picture of accomplishment in support of the ONC Interoperability Roadmap </a:t>
            </a:r>
          </a:p>
          <a:p>
            <a:pPr marL="342900" indent="-342900">
              <a:buFont typeface="Arial" panose="020B0604020202020204" pitchFamily="34" charset="0"/>
              <a:buChar char="•"/>
            </a:pPr>
            <a:r>
              <a:rPr lang="en-US" dirty="0"/>
              <a:t>Respond to congressional inquiries of the partners</a:t>
            </a:r>
          </a:p>
          <a:p>
            <a:pPr marL="342900" indent="-342900">
              <a:buFont typeface="Arial" panose="020B0604020202020204" pitchFamily="34" charset="0"/>
              <a:buChar char="•"/>
            </a:pPr>
            <a:r>
              <a:rPr lang="en-US" dirty="0"/>
              <a:t>Educate the GAO on achievements in federal health IT</a:t>
            </a:r>
          </a:p>
          <a:p>
            <a:pPr marL="342900" indent="-342900">
              <a:buFont typeface="Arial" panose="020B0604020202020204" pitchFamily="34" charset="0"/>
              <a:buChar char="•"/>
            </a:pPr>
            <a:r>
              <a:rPr lang="en-US" dirty="0"/>
              <a:t>Determine the level of support for CONNECT</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5</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t>VA listed Patient Identification and Patient Matching as shared Priority 2 because they feel that one cannot be done without the other. </a:t>
            </a:r>
          </a:p>
        </p:txBody>
      </p:sp>
      <p:sp>
        <p:nvSpPr>
          <p:cNvPr id="491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itchFamily="34" charset="0"/>
                <a:ea typeface="MS PGothic" pitchFamily="34" charset="-128"/>
              </a:defRPr>
            </a:lvl1pPr>
            <a:lvl2pPr marL="751358" indent="-288983">
              <a:defRPr sz="2400">
                <a:solidFill>
                  <a:schemeClr val="tx1"/>
                </a:solidFill>
                <a:latin typeface="Arial" pitchFamily="34" charset="0"/>
                <a:ea typeface="MS PGothic" pitchFamily="34" charset="-128"/>
              </a:defRPr>
            </a:lvl2pPr>
            <a:lvl3pPr marL="1155935" indent="-231187">
              <a:defRPr sz="2400">
                <a:solidFill>
                  <a:schemeClr val="tx1"/>
                </a:solidFill>
                <a:latin typeface="Arial" pitchFamily="34" charset="0"/>
                <a:ea typeface="MS PGothic" pitchFamily="34" charset="-128"/>
              </a:defRPr>
            </a:lvl3pPr>
            <a:lvl4pPr marL="1618309" indent="-231187">
              <a:defRPr sz="2400">
                <a:solidFill>
                  <a:schemeClr val="tx1"/>
                </a:solidFill>
                <a:latin typeface="Arial" pitchFamily="34" charset="0"/>
                <a:ea typeface="MS PGothic" pitchFamily="34" charset="-128"/>
              </a:defRPr>
            </a:lvl4pPr>
            <a:lvl5pPr marL="2080682" indent="-231187">
              <a:defRPr sz="2400">
                <a:solidFill>
                  <a:schemeClr val="tx1"/>
                </a:solidFill>
                <a:latin typeface="Arial" pitchFamily="34" charset="0"/>
                <a:ea typeface="MS PGothic" pitchFamily="34" charset="-128"/>
              </a:defRPr>
            </a:lvl5pPr>
            <a:lvl6pPr marL="2543057" indent="-231187" eaLnBrk="0" fontAlgn="base" hangingPunct="0">
              <a:spcBef>
                <a:spcPct val="0"/>
              </a:spcBef>
              <a:spcAft>
                <a:spcPct val="0"/>
              </a:spcAft>
              <a:defRPr sz="2400">
                <a:solidFill>
                  <a:schemeClr val="tx1"/>
                </a:solidFill>
                <a:latin typeface="Arial" pitchFamily="34" charset="0"/>
                <a:ea typeface="MS PGothic" pitchFamily="34" charset="-128"/>
              </a:defRPr>
            </a:lvl6pPr>
            <a:lvl7pPr marL="3005430" indent="-231187" eaLnBrk="0" fontAlgn="base" hangingPunct="0">
              <a:spcBef>
                <a:spcPct val="0"/>
              </a:spcBef>
              <a:spcAft>
                <a:spcPct val="0"/>
              </a:spcAft>
              <a:defRPr sz="2400">
                <a:solidFill>
                  <a:schemeClr val="tx1"/>
                </a:solidFill>
                <a:latin typeface="Arial" pitchFamily="34" charset="0"/>
                <a:ea typeface="MS PGothic" pitchFamily="34" charset="-128"/>
              </a:defRPr>
            </a:lvl7pPr>
            <a:lvl8pPr marL="3467804" indent="-231187" eaLnBrk="0" fontAlgn="base" hangingPunct="0">
              <a:spcBef>
                <a:spcPct val="0"/>
              </a:spcBef>
              <a:spcAft>
                <a:spcPct val="0"/>
              </a:spcAft>
              <a:defRPr sz="2400">
                <a:solidFill>
                  <a:schemeClr val="tx1"/>
                </a:solidFill>
                <a:latin typeface="Arial" pitchFamily="34" charset="0"/>
                <a:ea typeface="MS PGothic" pitchFamily="34" charset="-128"/>
              </a:defRPr>
            </a:lvl8pPr>
            <a:lvl9pPr marL="3930178" indent="-231187" eaLnBrk="0" fontAlgn="base" hangingPunct="0">
              <a:spcBef>
                <a:spcPct val="0"/>
              </a:spcBef>
              <a:spcAft>
                <a:spcPct val="0"/>
              </a:spcAft>
              <a:defRPr sz="2400">
                <a:solidFill>
                  <a:schemeClr val="tx1"/>
                </a:solidFill>
                <a:latin typeface="Arial" pitchFamily="34" charset="0"/>
                <a:ea typeface="MS PGothic" pitchFamily="34" charset="-128"/>
              </a:defRPr>
            </a:lvl9pPr>
          </a:lstStyle>
          <a:p>
            <a:fld id="{1FBA1A21-14A1-4090-B542-467615D7FF91}" type="slidenum">
              <a:rPr lang="en-US" altLang="en-US" sz="1200">
                <a:solidFill>
                  <a:prstClr val="black"/>
                </a:solidFill>
              </a:rPr>
              <a:pPr/>
              <a:t>34</a:t>
            </a:fld>
            <a:endParaRPr lang="en-US" altLang="en-US" sz="1200" dirty="0">
              <a:solidFill>
                <a:prstClr val="black"/>
              </a:solidFill>
            </a:endParaRPr>
          </a:p>
        </p:txBody>
      </p:sp>
    </p:spTree>
    <p:extLst>
      <p:ext uri="{BB962C8B-B14F-4D97-AF65-F5344CB8AC3E}">
        <p14:creationId xmlns:p14="http://schemas.microsoft.com/office/powerpoint/2010/main" val="410021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35</a:t>
            </a:fld>
            <a:endParaRPr lang="en-US"/>
          </a:p>
        </p:txBody>
      </p:sp>
    </p:spTree>
    <p:extLst>
      <p:ext uri="{BB962C8B-B14F-4D97-AF65-F5344CB8AC3E}">
        <p14:creationId xmlns:p14="http://schemas.microsoft.com/office/powerpoint/2010/main" val="2695548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39</a:t>
            </a:fld>
            <a:endParaRPr lang="en-US"/>
          </a:p>
        </p:txBody>
      </p:sp>
    </p:spTree>
    <p:extLst>
      <p:ext uri="{BB962C8B-B14F-4D97-AF65-F5344CB8AC3E}">
        <p14:creationId xmlns:p14="http://schemas.microsoft.com/office/powerpoint/2010/main" val="2695548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FHA</a:t>
            </a:r>
            <a:r>
              <a:rPr lang="en-US" baseline="0" dirty="0"/>
              <a:t> will:</a:t>
            </a:r>
          </a:p>
          <a:p>
            <a:pPr marL="228600" indent="-228600">
              <a:buAutoNum type="arabicPeriod"/>
            </a:pPr>
            <a:r>
              <a:rPr lang="en-US" baseline="0" dirty="0"/>
              <a:t>Develop and implement an on boarding and exiting process</a:t>
            </a:r>
          </a:p>
          <a:p>
            <a:pPr marL="228600" indent="-228600">
              <a:buAutoNum type="arabicPeriod"/>
            </a:pPr>
            <a:r>
              <a:rPr lang="en-US" baseline="0" dirty="0"/>
              <a:t>Develop an Annual Value Assessment tool for the Governing Board</a:t>
            </a:r>
          </a:p>
          <a:p>
            <a:pPr marL="228600" indent="-228600">
              <a:buAutoNum type="arabicPeriod"/>
            </a:pPr>
            <a:r>
              <a:rPr lang="en-US" baseline="0" dirty="0"/>
              <a:t>Revise Governing Board Charter</a:t>
            </a:r>
          </a:p>
          <a:p>
            <a:pPr marL="228600" indent="-228600">
              <a:buAutoNum type="arabicPeriod"/>
            </a:pPr>
            <a:r>
              <a:rPr lang="en-US" baseline="0" dirty="0"/>
              <a:t>Revise Managing Board Charter</a:t>
            </a:r>
          </a:p>
          <a:p>
            <a:pPr marL="228600" indent="-228600">
              <a:buAutoNum type="arabicPeriod"/>
            </a:pPr>
            <a:r>
              <a:rPr lang="en-US" baseline="0" dirty="0"/>
              <a:t>Approve the revised FHA CONOPS</a:t>
            </a:r>
          </a:p>
          <a:p>
            <a:pPr marL="228600" marR="0" lvl="0" indent="-228600" algn="l" defTabSz="457200" rtl="0" eaLnBrk="1" fontAlgn="auto" latinLnBrk="0" hangingPunct="1">
              <a:lnSpc>
                <a:spcPct val="100000"/>
              </a:lnSpc>
              <a:spcBef>
                <a:spcPts val="0"/>
              </a:spcBef>
              <a:spcAft>
                <a:spcPts val="0"/>
              </a:spcAft>
              <a:buClrTx/>
              <a:buSzTx/>
              <a:buFontTx/>
              <a:buAutoNum type="arabicPeriod"/>
              <a:tabLst/>
              <a:defRPr/>
            </a:pPr>
            <a:r>
              <a:rPr lang="en-US" baseline="0" dirty="0"/>
              <a:t>Engage Stakeholders with a revised engagement plan</a:t>
            </a:r>
          </a:p>
          <a:p>
            <a:pPr marL="228600" indent="-228600">
              <a:buAutoNum type="arabicPeriod"/>
            </a:pPr>
            <a:r>
              <a:rPr lang="en-US" baseline="0" dirty="0"/>
              <a:t>Engage the FHIT Coordinating Council</a:t>
            </a:r>
          </a:p>
          <a:p>
            <a:pPr marL="228600" marR="0" lvl="0" indent="-228600" algn="l" defTabSz="457200" rtl="0" eaLnBrk="1" fontAlgn="auto" latinLnBrk="0" hangingPunct="1">
              <a:lnSpc>
                <a:spcPct val="100000"/>
              </a:lnSpc>
              <a:spcBef>
                <a:spcPts val="0"/>
              </a:spcBef>
              <a:spcAft>
                <a:spcPts val="0"/>
              </a:spcAft>
              <a:buClrTx/>
              <a:buSzTx/>
              <a:buFontTx/>
              <a:buAutoNum type="arabicPeriod"/>
              <a:tabLst/>
              <a:defRPr/>
            </a:pPr>
            <a:r>
              <a:rPr lang="en-US" baseline="0" dirty="0"/>
              <a:t>Leverage the Federal Health Architects Council (FHAC) by engaging a purposeful approach </a:t>
            </a:r>
          </a:p>
          <a:p>
            <a:pPr marL="228600" marR="0" lvl="0" indent="-228600" algn="l" defTabSz="457200" rtl="0" eaLnBrk="1" fontAlgn="auto" latinLnBrk="0" hangingPunct="1">
              <a:lnSpc>
                <a:spcPct val="100000"/>
              </a:lnSpc>
              <a:spcBef>
                <a:spcPts val="0"/>
              </a:spcBef>
              <a:spcAft>
                <a:spcPts val="0"/>
              </a:spcAft>
              <a:buClrTx/>
              <a:buSzTx/>
              <a:buFontTx/>
              <a:buAutoNum type="arabicPeriod"/>
              <a:tabLst/>
              <a:defRPr/>
            </a:pPr>
            <a:endParaRPr lang="en-US" baseline="0" dirty="0"/>
          </a:p>
          <a:p>
            <a:pPr marL="228600" indent="-228600">
              <a:buAutoNum type="arabicPeriod"/>
            </a:pPr>
            <a:endParaRPr lang="en-US" baseline="0" dirty="0"/>
          </a:p>
          <a:p>
            <a:pPr marL="228600" indent="-228600">
              <a:buAutoNum type="arabicPeriod"/>
            </a:pPr>
            <a:endParaRPr lang="en-US" dirty="0"/>
          </a:p>
          <a:p>
            <a:endParaRPr lang="en-US" dirty="0"/>
          </a:p>
          <a:p>
            <a:r>
              <a:rPr lang="en-US" dirty="0"/>
              <a:t>Authoritative</a:t>
            </a:r>
            <a:r>
              <a:rPr lang="en-US" baseline="0" dirty="0"/>
              <a:t> sources of information like S&amp;I are included as an input from the Stakeholders</a:t>
            </a:r>
          </a:p>
          <a:p>
            <a:endParaRPr lang="en-US" baseline="0" dirty="0"/>
          </a:p>
          <a:p>
            <a:r>
              <a:rPr lang="en-US" baseline="0" dirty="0"/>
              <a:t>Clarify Validate Solutions.</a:t>
            </a:r>
          </a:p>
          <a:p>
            <a:r>
              <a:rPr lang="en-US" baseline="0" dirty="0"/>
              <a:t>-similar to CONNECT</a:t>
            </a:r>
          </a:p>
          <a:p>
            <a:r>
              <a:rPr lang="en-US" baseline="0" dirty="0"/>
              <a:t>-Identify how we are present/validate on a quarterly approach</a:t>
            </a:r>
          </a:p>
          <a:p>
            <a:r>
              <a:rPr lang="en-US" baseline="0" dirty="0"/>
              <a:t>-e.g. FHIM, HcDir, VSAC</a:t>
            </a:r>
          </a:p>
          <a:p>
            <a:r>
              <a:rPr lang="en-US" baseline="0" dirty="0"/>
              <a:t>-is there a better word than Solutions</a:t>
            </a:r>
          </a:p>
          <a:p>
            <a:endParaRPr lang="en-US" baseline="0" dirty="0"/>
          </a:p>
          <a:p>
            <a:r>
              <a:rPr lang="en-US" baseline="0" dirty="0"/>
              <a:t>KEY ROLE:  Identify and develop national/federal (harmonized) HIT standards</a:t>
            </a:r>
          </a:p>
          <a:p>
            <a:r>
              <a:rPr lang="en-US" baseline="0" dirty="0"/>
              <a:t>Sep box for IO Roadmap and </a:t>
            </a:r>
            <a:r>
              <a:rPr lang="en-US" baseline="0" dirty="0" err="1"/>
              <a:t>assoc</a:t>
            </a:r>
            <a:r>
              <a:rPr lang="en-US" baseline="0" dirty="0"/>
              <a:t> standards (?)</a:t>
            </a:r>
          </a:p>
          <a:p>
            <a:r>
              <a:rPr lang="en-US" baseline="0" dirty="0"/>
              <a:t>We won’t be developing standards.  We work with SDOs to create harmonized standards that support federal/national priorities.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40</a:t>
            </a:fld>
            <a:endParaRPr lang="en-US"/>
          </a:p>
        </p:txBody>
      </p:sp>
    </p:spTree>
    <p:extLst>
      <p:ext uri="{BB962C8B-B14F-4D97-AF65-F5344CB8AC3E}">
        <p14:creationId xmlns:p14="http://schemas.microsoft.com/office/powerpoint/2010/main" val="41521393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1)     Any new work for FHA comes in through the onboarding process. The entry point could be via the Governing Board or the Managing Board (at the request of the Governing Board). </a:t>
            </a:r>
          </a:p>
          <a:p>
            <a:r>
              <a:rPr lang="en-US" sz="1200" kern="1200" dirty="0">
                <a:solidFill>
                  <a:schemeClr val="tx1"/>
                </a:solidFill>
                <a:effectLst/>
                <a:latin typeface="+mn-lt"/>
                <a:ea typeface="+mn-ea"/>
                <a:cs typeface="+mn-cs"/>
              </a:rPr>
              <a:t>2)     The scope of the work is set through the </a:t>
            </a:r>
            <a:r>
              <a:rPr lang="en-US" sz="1200" u="sng" kern="1200" dirty="0">
                <a:solidFill>
                  <a:schemeClr val="tx1"/>
                </a:solidFill>
                <a:effectLst/>
                <a:latin typeface="+mn-lt"/>
                <a:ea typeface="+mn-ea"/>
                <a:cs typeface="+mn-cs"/>
              </a:rPr>
              <a:t>Kaizen</a:t>
            </a:r>
            <a:r>
              <a:rPr lang="en-US" sz="1200" kern="1200" dirty="0">
                <a:solidFill>
                  <a:schemeClr val="tx1"/>
                </a:solidFill>
                <a:effectLst/>
                <a:latin typeface="+mn-lt"/>
                <a:ea typeface="+mn-ea"/>
                <a:cs typeface="+mn-cs"/>
              </a:rPr>
              <a:t> process, which involves FHA and the Managing Board. </a:t>
            </a:r>
          </a:p>
          <a:p>
            <a:r>
              <a:rPr lang="en-US" sz="1200" kern="1200" dirty="0">
                <a:solidFill>
                  <a:schemeClr val="tx1"/>
                </a:solidFill>
                <a:effectLst/>
                <a:latin typeface="+mn-lt"/>
                <a:ea typeface="+mn-ea"/>
                <a:cs typeface="+mn-cs"/>
              </a:rPr>
              <a:t> </a:t>
            </a:r>
          </a:p>
          <a:p>
            <a:r>
              <a:rPr lang="en-US" sz="1200" u="sng" kern="1200" dirty="0">
                <a:solidFill>
                  <a:schemeClr val="tx1"/>
                </a:solidFill>
                <a:effectLst/>
                <a:latin typeface="+mn-lt"/>
                <a:ea typeface="+mn-ea"/>
                <a:cs typeface="+mn-cs"/>
              </a:rPr>
              <a:t>Step One</a:t>
            </a:r>
            <a:r>
              <a:rPr lang="en-US" sz="1200" kern="1200" dirty="0">
                <a:solidFill>
                  <a:schemeClr val="tx1"/>
                </a:solidFill>
                <a:effectLst/>
                <a:latin typeface="+mn-lt"/>
                <a:ea typeface="+mn-ea"/>
                <a:cs typeface="+mn-cs"/>
              </a:rPr>
              <a:t>: does the requested work align with FHA’s strategic plan? Must answer YES to each of the following, to align (note that this list is not definitive):</a:t>
            </a:r>
          </a:p>
          <a:p>
            <a:r>
              <a:rPr lang="en-US" sz="1200" kern="1200" dirty="0">
                <a:solidFill>
                  <a:schemeClr val="tx1"/>
                </a:solidFill>
                <a:effectLst/>
                <a:latin typeface="+mn-lt"/>
                <a:ea typeface="+mn-ea"/>
                <a:cs typeface="+mn-cs"/>
              </a:rPr>
              <a:t>·        Is it something that can be addressed by architecture and architectural analysis? </a:t>
            </a:r>
          </a:p>
          <a:p>
            <a:r>
              <a:rPr lang="en-US" sz="1200" kern="1200" dirty="0">
                <a:solidFill>
                  <a:schemeClr val="tx1"/>
                </a:solidFill>
                <a:effectLst/>
                <a:latin typeface="+mn-lt"/>
                <a:ea typeface="+mn-ea"/>
                <a:cs typeface="+mn-cs"/>
              </a:rPr>
              <a:t>·        Is it something that has potential impact across the Federal health ecosystem, or is it for a single agency? </a:t>
            </a:r>
          </a:p>
          <a:p>
            <a:r>
              <a:rPr lang="en-US" sz="1200" kern="1200" dirty="0">
                <a:solidFill>
                  <a:schemeClr val="tx1"/>
                </a:solidFill>
                <a:effectLst/>
                <a:latin typeface="+mn-lt"/>
                <a:ea typeface="+mn-ea"/>
                <a:cs typeface="+mn-cs"/>
              </a:rPr>
              <a:t>·        Does it fall within the pillars of the FHA architecture – person centric, learning health, precision medicine? </a:t>
            </a:r>
          </a:p>
          <a:p>
            <a:r>
              <a:rPr lang="en-US" sz="1200" kern="1200" dirty="0">
                <a:solidFill>
                  <a:schemeClr val="tx1"/>
                </a:solidFill>
                <a:effectLst/>
                <a:latin typeface="+mn-lt"/>
                <a:ea typeface="+mn-ea"/>
                <a:cs typeface="+mn-cs"/>
              </a:rPr>
              <a:t>·        Is it a high yield/high value challenge?</a:t>
            </a:r>
          </a:p>
          <a:p>
            <a:r>
              <a:rPr lang="en-US" sz="1200" u="sng" kern="1200" dirty="0">
                <a:solidFill>
                  <a:schemeClr val="tx1"/>
                </a:solidFill>
                <a:effectLst/>
                <a:latin typeface="+mn-lt"/>
                <a:ea typeface="+mn-ea"/>
                <a:cs typeface="+mn-cs"/>
              </a:rPr>
              <a:t>Steps Two and Three</a:t>
            </a:r>
            <a:r>
              <a:rPr lang="en-US" sz="1200" kern="1200" dirty="0">
                <a:solidFill>
                  <a:schemeClr val="tx1"/>
                </a:solidFill>
                <a:effectLst/>
                <a:latin typeface="+mn-lt"/>
                <a:ea typeface="+mn-ea"/>
                <a:cs typeface="+mn-cs"/>
              </a:rPr>
              <a:t>: These two steps are your basic </a:t>
            </a:r>
            <a:r>
              <a:rPr lang="en-US" sz="1200" u="sng" kern="1200" dirty="0">
                <a:solidFill>
                  <a:schemeClr val="tx1"/>
                </a:solidFill>
                <a:effectLst/>
                <a:latin typeface="+mn-lt"/>
                <a:ea typeface="+mn-ea"/>
                <a:cs typeface="+mn-cs"/>
              </a:rPr>
              <a:t>Agile planning/Affinity Grouping</a:t>
            </a:r>
            <a:r>
              <a:rPr lang="en-US" sz="1200" kern="1200" dirty="0">
                <a:solidFill>
                  <a:schemeClr val="tx1"/>
                </a:solidFill>
                <a:effectLst/>
                <a:latin typeface="+mn-lt"/>
                <a:ea typeface="+mn-ea"/>
                <a:cs typeface="+mn-cs"/>
              </a:rPr>
              <a:t> exercise. All members of the Kaizen team (Managing Board, FHA, others as invited) identify issues that they associate with the initiative from step one, on post-it notes, and stick them on a board. Once that is done, the team works through the issues, grouping them to identify ones that are identical, or subsets or supersets of each other, and then further grouping issues that might otherwise be related. </a:t>
            </a:r>
          </a:p>
          <a:p>
            <a:r>
              <a:rPr lang="en-US" sz="1200" u="sng" kern="1200" dirty="0">
                <a:solidFill>
                  <a:schemeClr val="tx1"/>
                </a:solidFill>
                <a:effectLst/>
                <a:latin typeface="+mn-lt"/>
                <a:ea typeface="+mn-ea"/>
                <a:cs typeface="+mn-cs"/>
              </a:rPr>
              <a:t>Step Four</a:t>
            </a:r>
            <a:r>
              <a:rPr lang="en-US" sz="1200" kern="1200" dirty="0">
                <a:solidFill>
                  <a:schemeClr val="tx1"/>
                </a:solidFill>
                <a:effectLst/>
                <a:latin typeface="+mn-lt"/>
                <a:ea typeface="+mn-ea"/>
                <a:cs typeface="+mn-cs"/>
              </a:rPr>
              <a:t>: here the Onboarding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team reviews the groups of issues, and prioritize them. Whichever group comes out on top becomes the first new initiative to go through the remainder of the onboarding process. </a:t>
            </a:r>
          </a:p>
          <a:p>
            <a:r>
              <a:rPr lang="en-US" sz="1200" kern="1200" dirty="0">
                <a:solidFill>
                  <a:schemeClr val="tx1"/>
                </a:solidFill>
                <a:effectLst/>
                <a:latin typeface="+mn-lt"/>
                <a:ea typeface="+mn-ea"/>
                <a:cs typeface="+mn-cs"/>
              </a:rPr>
              <a:t>3)     FHA analyzes the issues identified in the issue prioritized in the Kaizen. This involves reaching out to the agencies, MITRE, etc. to further identify and drill down on the issues. In this stage we should be able to identify any agencies or groups that are already working in any of the areas of concern (quick wins) and also gaps or areas that are not being considered anywhere. Based on these findings, a plan of attack is developed, to close the gaps etc. </a:t>
            </a:r>
          </a:p>
          <a:p>
            <a:r>
              <a:rPr lang="en-US" sz="1200" kern="1200" dirty="0">
                <a:solidFill>
                  <a:schemeClr val="tx1"/>
                </a:solidFill>
                <a:effectLst/>
                <a:latin typeface="+mn-lt"/>
                <a:ea typeface="+mn-ea"/>
                <a:cs typeface="+mn-cs"/>
              </a:rPr>
              <a:t>4)     FHA estimates the level of effort and timing to complete the work in the plan of attack. This will include considerations of any overlap or impact that this work may have on existing initiatives. Steps 1 through 4 take an estimated 45 days to complete, at which point the results, plan, estimates etc. are passed to the Managing Board to review</a:t>
            </a:r>
          </a:p>
          <a:p>
            <a:r>
              <a:rPr lang="en-US" sz="1200" kern="1200" dirty="0">
                <a:solidFill>
                  <a:schemeClr val="tx1"/>
                </a:solidFill>
                <a:effectLst/>
                <a:latin typeface="+mn-lt"/>
                <a:ea typeface="+mn-ea"/>
                <a:cs typeface="+mn-cs"/>
              </a:rPr>
              <a:t>5)     At the next Managing Board meeting (15 days approximately after step 4 is completed), the initiative is reviewed and approved or rejected.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NOTES: from the start of the onboarding process to approval is approximately 60 days, which coincides with the Managing Board meeting cycle. </a:t>
            </a:r>
          </a:p>
          <a:p>
            <a:r>
              <a:rPr lang="en-US" sz="1200" kern="1200" dirty="0">
                <a:solidFill>
                  <a:schemeClr val="tx1"/>
                </a:solidFill>
                <a:effectLst/>
                <a:latin typeface="+mn-lt"/>
                <a:ea typeface="+mn-ea"/>
                <a:cs typeface="+mn-cs"/>
              </a:rPr>
              <a:t>New initiative requests can be introduced to the onboarding process at Managing Board meetings – so you could expect to see a timeline along the following lines: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Day 0: First initiative request made at Managing Board meeting #1</a:t>
            </a:r>
          </a:p>
          <a:p>
            <a:r>
              <a:rPr lang="en-US" sz="1200" kern="1200" dirty="0">
                <a:solidFill>
                  <a:schemeClr val="tx1"/>
                </a:solidFill>
                <a:effectLst/>
                <a:latin typeface="+mn-lt"/>
                <a:ea typeface="+mn-ea"/>
                <a:cs typeface="+mn-cs"/>
              </a:rPr>
              <a:t>Day 30: Second initiative request made at Managing Board meeting #2</a:t>
            </a:r>
          </a:p>
          <a:p>
            <a:r>
              <a:rPr lang="en-US" sz="1200" kern="1200" dirty="0">
                <a:solidFill>
                  <a:schemeClr val="tx1"/>
                </a:solidFill>
                <a:effectLst/>
                <a:latin typeface="+mn-lt"/>
                <a:ea typeface="+mn-ea"/>
                <a:cs typeface="+mn-cs"/>
              </a:rPr>
              <a:t>Day 60: First initiative reviewed and approved at Managing Board meeting #3; Third initiative request made</a:t>
            </a:r>
          </a:p>
          <a:p>
            <a:r>
              <a:rPr lang="en-US" sz="1200" kern="1200" dirty="0">
                <a:solidFill>
                  <a:schemeClr val="tx1"/>
                </a:solidFill>
                <a:effectLst/>
                <a:latin typeface="+mn-lt"/>
                <a:ea typeface="+mn-ea"/>
                <a:cs typeface="+mn-cs"/>
              </a:rPr>
              <a:t>Day 90: Second initiative reviewed and approved at Managing Board meeting #4</a:t>
            </a:r>
          </a:p>
          <a:p>
            <a:r>
              <a:rPr lang="en-US" sz="1200" kern="1200" dirty="0">
                <a:solidFill>
                  <a:schemeClr val="tx1"/>
                </a:solidFill>
                <a:effectLst/>
                <a:latin typeface="+mn-lt"/>
                <a:ea typeface="+mn-ea"/>
                <a:cs typeface="+mn-cs"/>
              </a:rPr>
              <a:t>Day 120: Third initiative reviewed and approved at Managing Board meeting #5; Fourth initiative request made.</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41</a:t>
            </a:fld>
            <a:endParaRPr lang="en-US"/>
          </a:p>
        </p:txBody>
      </p:sp>
    </p:spTree>
    <p:extLst>
      <p:ext uri="{BB962C8B-B14F-4D97-AF65-F5344CB8AC3E}">
        <p14:creationId xmlns:p14="http://schemas.microsoft.com/office/powerpoint/2010/main" val="575336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1)     Any new work for FHA comes in through the onboarding process. The entry point could be via the Governing Board or the Managing Board (at the request of the Governing Board). </a:t>
            </a:r>
          </a:p>
          <a:p>
            <a:r>
              <a:rPr lang="en-US" sz="1200" kern="1200" dirty="0">
                <a:solidFill>
                  <a:schemeClr val="tx1"/>
                </a:solidFill>
                <a:effectLst/>
                <a:latin typeface="+mn-lt"/>
                <a:ea typeface="+mn-ea"/>
                <a:cs typeface="+mn-cs"/>
              </a:rPr>
              <a:t>2)     The scope of the work is set through the </a:t>
            </a:r>
            <a:r>
              <a:rPr lang="en-US" sz="1200" u="sng" kern="1200" dirty="0">
                <a:solidFill>
                  <a:schemeClr val="tx1"/>
                </a:solidFill>
                <a:effectLst/>
                <a:latin typeface="+mn-lt"/>
                <a:ea typeface="+mn-ea"/>
                <a:cs typeface="+mn-cs"/>
              </a:rPr>
              <a:t>Kaizen</a:t>
            </a:r>
            <a:r>
              <a:rPr lang="en-US" sz="1200" kern="1200" dirty="0">
                <a:solidFill>
                  <a:schemeClr val="tx1"/>
                </a:solidFill>
                <a:effectLst/>
                <a:latin typeface="+mn-lt"/>
                <a:ea typeface="+mn-ea"/>
                <a:cs typeface="+mn-cs"/>
              </a:rPr>
              <a:t> process, which involves FHA and the Managing Board. </a:t>
            </a:r>
          </a:p>
          <a:p>
            <a:r>
              <a:rPr lang="en-US" sz="1200" kern="1200" dirty="0">
                <a:solidFill>
                  <a:schemeClr val="tx1"/>
                </a:solidFill>
                <a:effectLst/>
                <a:latin typeface="+mn-lt"/>
                <a:ea typeface="+mn-ea"/>
                <a:cs typeface="+mn-cs"/>
              </a:rPr>
              <a:t> </a:t>
            </a:r>
          </a:p>
          <a:p>
            <a:r>
              <a:rPr lang="en-US" sz="1200" u="sng" kern="1200" dirty="0">
                <a:solidFill>
                  <a:schemeClr val="tx1"/>
                </a:solidFill>
                <a:effectLst/>
                <a:latin typeface="+mn-lt"/>
                <a:ea typeface="+mn-ea"/>
                <a:cs typeface="+mn-cs"/>
              </a:rPr>
              <a:t>Step One</a:t>
            </a:r>
            <a:r>
              <a:rPr lang="en-US" sz="1200" kern="1200" dirty="0">
                <a:solidFill>
                  <a:schemeClr val="tx1"/>
                </a:solidFill>
                <a:effectLst/>
                <a:latin typeface="+mn-lt"/>
                <a:ea typeface="+mn-ea"/>
                <a:cs typeface="+mn-cs"/>
              </a:rPr>
              <a:t>: does the requested work align with FHA’s strategic plan? Must answer YES to each of the following, to align (note that this list is not definitive):</a:t>
            </a:r>
          </a:p>
          <a:p>
            <a:r>
              <a:rPr lang="en-US" sz="1200" kern="1200" dirty="0">
                <a:solidFill>
                  <a:schemeClr val="tx1"/>
                </a:solidFill>
                <a:effectLst/>
                <a:latin typeface="+mn-lt"/>
                <a:ea typeface="+mn-ea"/>
                <a:cs typeface="+mn-cs"/>
              </a:rPr>
              <a:t>·        Is it something that can be addressed by architecture and architectural analysis? </a:t>
            </a:r>
          </a:p>
          <a:p>
            <a:r>
              <a:rPr lang="en-US" sz="1200" kern="1200" dirty="0">
                <a:solidFill>
                  <a:schemeClr val="tx1"/>
                </a:solidFill>
                <a:effectLst/>
                <a:latin typeface="+mn-lt"/>
                <a:ea typeface="+mn-ea"/>
                <a:cs typeface="+mn-cs"/>
              </a:rPr>
              <a:t>·        Is it something that has potential impact across the Federal health ecosystem, or is it for a single agency? </a:t>
            </a:r>
          </a:p>
          <a:p>
            <a:r>
              <a:rPr lang="en-US" sz="1200" kern="1200" dirty="0">
                <a:solidFill>
                  <a:schemeClr val="tx1"/>
                </a:solidFill>
                <a:effectLst/>
                <a:latin typeface="+mn-lt"/>
                <a:ea typeface="+mn-ea"/>
                <a:cs typeface="+mn-cs"/>
              </a:rPr>
              <a:t>·        Does it fall within the pillars of the FHA architecture – person centric, learning health, precision medicine? </a:t>
            </a:r>
          </a:p>
          <a:p>
            <a:r>
              <a:rPr lang="en-US" sz="1200" kern="1200" dirty="0">
                <a:solidFill>
                  <a:schemeClr val="tx1"/>
                </a:solidFill>
                <a:effectLst/>
                <a:latin typeface="+mn-lt"/>
                <a:ea typeface="+mn-ea"/>
                <a:cs typeface="+mn-cs"/>
              </a:rPr>
              <a:t>·        Is it a high yield/high value challenge?</a:t>
            </a:r>
          </a:p>
          <a:p>
            <a:r>
              <a:rPr lang="en-US" sz="1200" u="sng" kern="1200" dirty="0">
                <a:solidFill>
                  <a:schemeClr val="tx1"/>
                </a:solidFill>
                <a:effectLst/>
                <a:latin typeface="+mn-lt"/>
                <a:ea typeface="+mn-ea"/>
                <a:cs typeface="+mn-cs"/>
              </a:rPr>
              <a:t>Steps Two and Three</a:t>
            </a:r>
            <a:r>
              <a:rPr lang="en-US" sz="1200" kern="1200" dirty="0">
                <a:solidFill>
                  <a:schemeClr val="tx1"/>
                </a:solidFill>
                <a:effectLst/>
                <a:latin typeface="+mn-lt"/>
                <a:ea typeface="+mn-ea"/>
                <a:cs typeface="+mn-cs"/>
              </a:rPr>
              <a:t>: These two steps are your basic </a:t>
            </a:r>
            <a:r>
              <a:rPr lang="en-US" sz="1200" u="sng" kern="1200" dirty="0">
                <a:solidFill>
                  <a:schemeClr val="tx1"/>
                </a:solidFill>
                <a:effectLst/>
                <a:latin typeface="+mn-lt"/>
                <a:ea typeface="+mn-ea"/>
                <a:cs typeface="+mn-cs"/>
              </a:rPr>
              <a:t>Agile planning/Affinity Grouping</a:t>
            </a:r>
            <a:r>
              <a:rPr lang="en-US" sz="1200" kern="1200" dirty="0">
                <a:solidFill>
                  <a:schemeClr val="tx1"/>
                </a:solidFill>
                <a:effectLst/>
                <a:latin typeface="+mn-lt"/>
                <a:ea typeface="+mn-ea"/>
                <a:cs typeface="+mn-cs"/>
              </a:rPr>
              <a:t> exercise. All members of the Kaizen team (Managing Board, FHA, others as invited) identify issues that they associate with the initiative from step one, on post-it notes, and stick them on a board. Once that is done, the team works through the issues, grouping them to identify ones that are identical, or subsets or supersets of each other, and then further grouping issues that might otherwise be related. </a:t>
            </a:r>
          </a:p>
          <a:p>
            <a:r>
              <a:rPr lang="en-US" sz="1200" u="sng" kern="1200" dirty="0">
                <a:solidFill>
                  <a:schemeClr val="tx1"/>
                </a:solidFill>
                <a:effectLst/>
                <a:latin typeface="+mn-lt"/>
                <a:ea typeface="+mn-ea"/>
                <a:cs typeface="+mn-cs"/>
              </a:rPr>
              <a:t>Step Four</a:t>
            </a:r>
            <a:r>
              <a:rPr lang="en-US" sz="1200" kern="1200" dirty="0">
                <a:solidFill>
                  <a:schemeClr val="tx1"/>
                </a:solidFill>
                <a:effectLst/>
                <a:latin typeface="+mn-lt"/>
                <a:ea typeface="+mn-ea"/>
                <a:cs typeface="+mn-cs"/>
              </a:rPr>
              <a:t>: here the Onboarding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team reviews the groups of issues, and prioritize them. Whichever group comes out on top becomes the first new initiative to go through the remainder of the onboarding process. </a:t>
            </a:r>
          </a:p>
          <a:p>
            <a:r>
              <a:rPr lang="en-US" sz="1200" kern="1200" dirty="0">
                <a:solidFill>
                  <a:schemeClr val="tx1"/>
                </a:solidFill>
                <a:effectLst/>
                <a:latin typeface="+mn-lt"/>
                <a:ea typeface="+mn-ea"/>
                <a:cs typeface="+mn-cs"/>
              </a:rPr>
              <a:t>3)     FHA analyzes the issues identified in the issue prioritized in the Kaizen. This involves reaching out to the agencies, MITRE, etc. to further identify and drill down on the issues. In this stage we should be able to identify any agencies or groups that are already working in any of the areas of concern (quick wins) and also gaps or areas that are not being considered anywhere. Based on these findings, a plan of attack is developed, to close the gaps etc. </a:t>
            </a:r>
          </a:p>
          <a:p>
            <a:r>
              <a:rPr lang="en-US" sz="1200" kern="1200" dirty="0">
                <a:solidFill>
                  <a:schemeClr val="tx1"/>
                </a:solidFill>
                <a:effectLst/>
                <a:latin typeface="+mn-lt"/>
                <a:ea typeface="+mn-ea"/>
                <a:cs typeface="+mn-cs"/>
              </a:rPr>
              <a:t>4)     FHA estimates the level of effort and timing to complete the work in the plan of attack. This will include considerations of any overlap or impact that this work may have on existing initiatives. Steps 1 through 4 take an estimated 45 days to complete, at which point the results, plan, estimates etc. are passed to the Managing Board to review</a:t>
            </a:r>
          </a:p>
          <a:p>
            <a:r>
              <a:rPr lang="en-US" sz="1200" kern="1200" dirty="0">
                <a:solidFill>
                  <a:schemeClr val="tx1"/>
                </a:solidFill>
                <a:effectLst/>
                <a:latin typeface="+mn-lt"/>
                <a:ea typeface="+mn-ea"/>
                <a:cs typeface="+mn-cs"/>
              </a:rPr>
              <a:t>5)     At the next Managing Board meeting (15 days approximately after step 4 is completed), the initiative is reviewed and approved or rejected.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NOTES: from the start of the onboarding process to approval is approximately 60 days, which coincides with the Managing Board meeting cycle. </a:t>
            </a:r>
          </a:p>
          <a:p>
            <a:r>
              <a:rPr lang="en-US" sz="1200" kern="1200" dirty="0">
                <a:solidFill>
                  <a:schemeClr val="tx1"/>
                </a:solidFill>
                <a:effectLst/>
                <a:latin typeface="+mn-lt"/>
                <a:ea typeface="+mn-ea"/>
                <a:cs typeface="+mn-cs"/>
              </a:rPr>
              <a:t>New initiative requests can be introduced to the onboarding process at Managing Board meetings – so you could expect to see a timeline along the following lines: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Day 0: First initiative request made at Managing Board meeting #1</a:t>
            </a:r>
          </a:p>
          <a:p>
            <a:r>
              <a:rPr lang="en-US" sz="1200" kern="1200" dirty="0">
                <a:solidFill>
                  <a:schemeClr val="tx1"/>
                </a:solidFill>
                <a:effectLst/>
                <a:latin typeface="+mn-lt"/>
                <a:ea typeface="+mn-ea"/>
                <a:cs typeface="+mn-cs"/>
              </a:rPr>
              <a:t>Day 30: Second initiative request made at Managing Board meeting #2</a:t>
            </a:r>
          </a:p>
          <a:p>
            <a:r>
              <a:rPr lang="en-US" sz="1200" kern="1200" dirty="0">
                <a:solidFill>
                  <a:schemeClr val="tx1"/>
                </a:solidFill>
                <a:effectLst/>
                <a:latin typeface="+mn-lt"/>
                <a:ea typeface="+mn-ea"/>
                <a:cs typeface="+mn-cs"/>
              </a:rPr>
              <a:t>Day 60: First initiative reviewed and approved at Managing Board meeting #3; Third initiative request made</a:t>
            </a:r>
          </a:p>
          <a:p>
            <a:r>
              <a:rPr lang="en-US" sz="1200" kern="1200" dirty="0">
                <a:solidFill>
                  <a:schemeClr val="tx1"/>
                </a:solidFill>
                <a:effectLst/>
                <a:latin typeface="+mn-lt"/>
                <a:ea typeface="+mn-ea"/>
                <a:cs typeface="+mn-cs"/>
              </a:rPr>
              <a:t>Day 90: Second initiative reviewed and approved at Managing Board meeting #4</a:t>
            </a:r>
          </a:p>
          <a:p>
            <a:r>
              <a:rPr lang="en-US" sz="1200" kern="1200" dirty="0">
                <a:solidFill>
                  <a:schemeClr val="tx1"/>
                </a:solidFill>
                <a:effectLst/>
                <a:latin typeface="+mn-lt"/>
                <a:ea typeface="+mn-ea"/>
                <a:cs typeface="+mn-cs"/>
              </a:rPr>
              <a:t>Day 120: Third initiative reviewed and approved at Managing Board meeting #5; Fourth initiative request made.</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42</a:t>
            </a:fld>
            <a:endParaRPr lang="en-US"/>
          </a:p>
        </p:txBody>
      </p:sp>
    </p:spTree>
    <p:extLst>
      <p:ext uri="{BB962C8B-B14F-4D97-AF65-F5344CB8AC3E}">
        <p14:creationId xmlns:p14="http://schemas.microsoft.com/office/powerpoint/2010/main" val="575336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1)     Any new work for FHA comes in through the onboarding process. The entry point could be via the Governing Board or the Managing Board (at the request of the Governing Board). </a:t>
            </a:r>
          </a:p>
          <a:p>
            <a:r>
              <a:rPr lang="en-US" sz="1200" kern="1200" dirty="0">
                <a:solidFill>
                  <a:schemeClr val="tx1"/>
                </a:solidFill>
                <a:effectLst/>
                <a:latin typeface="+mn-lt"/>
                <a:ea typeface="+mn-ea"/>
                <a:cs typeface="+mn-cs"/>
              </a:rPr>
              <a:t>2)     The scope of the work is set through the </a:t>
            </a:r>
            <a:r>
              <a:rPr lang="en-US" sz="1200" u="sng" kern="1200" dirty="0">
                <a:solidFill>
                  <a:schemeClr val="tx1"/>
                </a:solidFill>
                <a:effectLst/>
                <a:latin typeface="+mn-lt"/>
                <a:ea typeface="+mn-ea"/>
                <a:cs typeface="+mn-cs"/>
              </a:rPr>
              <a:t>Kaizen</a:t>
            </a:r>
            <a:r>
              <a:rPr lang="en-US" sz="1200" kern="1200" dirty="0">
                <a:solidFill>
                  <a:schemeClr val="tx1"/>
                </a:solidFill>
                <a:effectLst/>
                <a:latin typeface="+mn-lt"/>
                <a:ea typeface="+mn-ea"/>
                <a:cs typeface="+mn-cs"/>
              </a:rPr>
              <a:t> process, which involves FHA and the Managing Board. </a:t>
            </a:r>
          </a:p>
          <a:p>
            <a:r>
              <a:rPr lang="en-US" sz="1200" kern="1200" dirty="0">
                <a:solidFill>
                  <a:schemeClr val="tx1"/>
                </a:solidFill>
                <a:effectLst/>
                <a:latin typeface="+mn-lt"/>
                <a:ea typeface="+mn-ea"/>
                <a:cs typeface="+mn-cs"/>
              </a:rPr>
              <a:t> </a:t>
            </a:r>
          </a:p>
          <a:p>
            <a:r>
              <a:rPr lang="en-US" sz="1200" u="sng" kern="1200" dirty="0">
                <a:solidFill>
                  <a:schemeClr val="tx1"/>
                </a:solidFill>
                <a:effectLst/>
                <a:latin typeface="+mn-lt"/>
                <a:ea typeface="+mn-ea"/>
                <a:cs typeface="+mn-cs"/>
              </a:rPr>
              <a:t>Step One</a:t>
            </a:r>
            <a:r>
              <a:rPr lang="en-US" sz="1200" kern="1200" dirty="0">
                <a:solidFill>
                  <a:schemeClr val="tx1"/>
                </a:solidFill>
                <a:effectLst/>
                <a:latin typeface="+mn-lt"/>
                <a:ea typeface="+mn-ea"/>
                <a:cs typeface="+mn-cs"/>
              </a:rPr>
              <a:t>: does the requested work align with FHA’s strategic plan? Must answer YES to each of the following, to align (note that this list is not definitive):</a:t>
            </a:r>
          </a:p>
          <a:p>
            <a:r>
              <a:rPr lang="en-US" sz="1200" kern="1200" dirty="0">
                <a:solidFill>
                  <a:schemeClr val="tx1"/>
                </a:solidFill>
                <a:effectLst/>
                <a:latin typeface="+mn-lt"/>
                <a:ea typeface="+mn-ea"/>
                <a:cs typeface="+mn-cs"/>
              </a:rPr>
              <a:t>·        Is it something that can be addressed by architecture and architectural analysis? </a:t>
            </a:r>
          </a:p>
          <a:p>
            <a:r>
              <a:rPr lang="en-US" sz="1200" kern="1200" dirty="0">
                <a:solidFill>
                  <a:schemeClr val="tx1"/>
                </a:solidFill>
                <a:effectLst/>
                <a:latin typeface="+mn-lt"/>
                <a:ea typeface="+mn-ea"/>
                <a:cs typeface="+mn-cs"/>
              </a:rPr>
              <a:t>·        Is it something that has potential impact across the Federal health ecosystem, or is it for a single agency? </a:t>
            </a:r>
          </a:p>
          <a:p>
            <a:r>
              <a:rPr lang="en-US" sz="1200" kern="1200" dirty="0">
                <a:solidFill>
                  <a:schemeClr val="tx1"/>
                </a:solidFill>
                <a:effectLst/>
                <a:latin typeface="+mn-lt"/>
                <a:ea typeface="+mn-ea"/>
                <a:cs typeface="+mn-cs"/>
              </a:rPr>
              <a:t>·        Does it fall within the pillars of the FHA architecture – person centric, learning health, precision medicine? </a:t>
            </a:r>
          </a:p>
          <a:p>
            <a:r>
              <a:rPr lang="en-US" sz="1200" kern="1200" dirty="0">
                <a:solidFill>
                  <a:schemeClr val="tx1"/>
                </a:solidFill>
                <a:effectLst/>
                <a:latin typeface="+mn-lt"/>
                <a:ea typeface="+mn-ea"/>
                <a:cs typeface="+mn-cs"/>
              </a:rPr>
              <a:t>·        Is it a high yield/high value challenge?</a:t>
            </a:r>
          </a:p>
          <a:p>
            <a:r>
              <a:rPr lang="en-US" sz="1200" u="sng" kern="1200" dirty="0">
                <a:solidFill>
                  <a:schemeClr val="tx1"/>
                </a:solidFill>
                <a:effectLst/>
                <a:latin typeface="+mn-lt"/>
                <a:ea typeface="+mn-ea"/>
                <a:cs typeface="+mn-cs"/>
              </a:rPr>
              <a:t>Steps Two and Three</a:t>
            </a:r>
            <a:r>
              <a:rPr lang="en-US" sz="1200" kern="1200" dirty="0">
                <a:solidFill>
                  <a:schemeClr val="tx1"/>
                </a:solidFill>
                <a:effectLst/>
                <a:latin typeface="+mn-lt"/>
                <a:ea typeface="+mn-ea"/>
                <a:cs typeface="+mn-cs"/>
              </a:rPr>
              <a:t>: These two steps are your basic </a:t>
            </a:r>
            <a:r>
              <a:rPr lang="en-US" sz="1200" u="sng" kern="1200" dirty="0">
                <a:solidFill>
                  <a:schemeClr val="tx1"/>
                </a:solidFill>
                <a:effectLst/>
                <a:latin typeface="+mn-lt"/>
                <a:ea typeface="+mn-ea"/>
                <a:cs typeface="+mn-cs"/>
              </a:rPr>
              <a:t>Agile planning/Affinity Grouping</a:t>
            </a:r>
            <a:r>
              <a:rPr lang="en-US" sz="1200" kern="1200" dirty="0">
                <a:solidFill>
                  <a:schemeClr val="tx1"/>
                </a:solidFill>
                <a:effectLst/>
                <a:latin typeface="+mn-lt"/>
                <a:ea typeface="+mn-ea"/>
                <a:cs typeface="+mn-cs"/>
              </a:rPr>
              <a:t> exercise. All members of the Kaizen team (Managing Board, FHA, others as invited) identify issues that they associate with the initiative from step one, on post-it notes, and stick them on a board. Once that is done, the team works through the issues, grouping them to identify ones that are identical, or subsets or supersets of each other, and then further grouping issues that might otherwise be related. </a:t>
            </a:r>
          </a:p>
          <a:p>
            <a:r>
              <a:rPr lang="en-US" sz="1200" u="sng" kern="1200" dirty="0">
                <a:solidFill>
                  <a:schemeClr val="tx1"/>
                </a:solidFill>
                <a:effectLst/>
                <a:latin typeface="+mn-lt"/>
                <a:ea typeface="+mn-ea"/>
                <a:cs typeface="+mn-cs"/>
              </a:rPr>
              <a:t>Step Four</a:t>
            </a:r>
            <a:r>
              <a:rPr lang="en-US" sz="1200" kern="1200" dirty="0">
                <a:solidFill>
                  <a:schemeClr val="tx1"/>
                </a:solidFill>
                <a:effectLst/>
                <a:latin typeface="+mn-lt"/>
                <a:ea typeface="+mn-ea"/>
                <a:cs typeface="+mn-cs"/>
              </a:rPr>
              <a:t>: here the Onboarding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team reviews the groups of issues, and prioritize them. Whichever group comes out on top becomes the first new initiative to go through the remainder of the onboarding process. </a:t>
            </a:r>
          </a:p>
          <a:p>
            <a:r>
              <a:rPr lang="en-US" sz="1200" kern="1200" dirty="0">
                <a:solidFill>
                  <a:schemeClr val="tx1"/>
                </a:solidFill>
                <a:effectLst/>
                <a:latin typeface="+mn-lt"/>
                <a:ea typeface="+mn-ea"/>
                <a:cs typeface="+mn-cs"/>
              </a:rPr>
              <a:t>3)     FHA analyzes the issues identified in the issue prioritized in the Kaizen. This involves reaching out to the agencies, MITRE, etc. to further identify and drill down on the issues. In this stage we should be able to identify any agencies or groups that are already working in any of the areas of concern (quick wins) and also gaps or areas that are not being considered anywhere. Based on these findings, a plan of attack is developed, to close the gaps etc. </a:t>
            </a:r>
          </a:p>
          <a:p>
            <a:r>
              <a:rPr lang="en-US" sz="1200" kern="1200" dirty="0">
                <a:solidFill>
                  <a:schemeClr val="tx1"/>
                </a:solidFill>
                <a:effectLst/>
                <a:latin typeface="+mn-lt"/>
                <a:ea typeface="+mn-ea"/>
                <a:cs typeface="+mn-cs"/>
              </a:rPr>
              <a:t>4)     FHA estimates the level of effort and timing to complete the work in the plan of attack. This will include considerations of any overlap or impact that this work may have on existing initiatives. Steps 1 through 4 take an estimated 45 days to complete, at which point the results, plan, estimates etc. are passed to the Managing Board to review</a:t>
            </a:r>
          </a:p>
          <a:p>
            <a:r>
              <a:rPr lang="en-US" sz="1200" kern="1200" dirty="0">
                <a:solidFill>
                  <a:schemeClr val="tx1"/>
                </a:solidFill>
                <a:effectLst/>
                <a:latin typeface="+mn-lt"/>
                <a:ea typeface="+mn-ea"/>
                <a:cs typeface="+mn-cs"/>
              </a:rPr>
              <a:t>5)     At the next Managing Board meeting (15 days approximately after step 4 is completed), the initiative is reviewed and approved or rejected.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NOTES: from the start of the onboarding process to approval is approximately 60 days, which coincides with the Managing Board meeting cycle. </a:t>
            </a:r>
          </a:p>
          <a:p>
            <a:r>
              <a:rPr lang="en-US" sz="1200" kern="1200" dirty="0">
                <a:solidFill>
                  <a:schemeClr val="tx1"/>
                </a:solidFill>
                <a:effectLst/>
                <a:latin typeface="+mn-lt"/>
                <a:ea typeface="+mn-ea"/>
                <a:cs typeface="+mn-cs"/>
              </a:rPr>
              <a:t>New initiative requests can be introduced to the onboarding process at Managing Board meetings – so you could expect to see a timeline along the following lines: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Day 0: First initiative request made at Managing Board meeting #1</a:t>
            </a:r>
          </a:p>
          <a:p>
            <a:r>
              <a:rPr lang="en-US" sz="1200" kern="1200" dirty="0">
                <a:solidFill>
                  <a:schemeClr val="tx1"/>
                </a:solidFill>
                <a:effectLst/>
                <a:latin typeface="+mn-lt"/>
                <a:ea typeface="+mn-ea"/>
                <a:cs typeface="+mn-cs"/>
              </a:rPr>
              <a:t>Day 30: Second initiative request made at Managing Board meeting #2</a:t>
            </a:r>
          </a:p>
          <a:p>
            <a:r>
              <a:rPr lang="en-US" sz="1200" kern="1200" dirty="0">
                <a:solidFill>
                  <a:schemeClr val="tx1"/>
                </a:solidFill>
                <a:effectLst/>
                <a:latin typeface="+mn-lt"/>
                <a:ea typeface="+mn-ea"/>
                <a:cs typeface="+mn-cs"/>
              </a:rPr>
              <a:t>Day 60: First initiative reviewed and approved at Managing Board meeting #3; Third initiative request made</a:t>
            </a:r>
          </a:p>
          <a:p>
            <a:r>
              <a:rPr lang="en-US" sz="1200" kern="1200" dirty="0">
                <a:solidFill>
                  <a:schemeClr val="tx1"/>
                </a:solidFill>
                <a:effectLst/>
                <a:latin typeface="+mn-lt"/>
                <a:ea typeface="+mn-ea"/>
                <a:cs typeface="+mn-cs"/>
              </a:rPr>
              <a:t>Day 90: Second initiative reviewed and approved at Managing Board meeting #4</a:t>
            </a:r>
          </a:p>
          <a:p>
            <a:r>
              <a:rPr lang="en-US" sz="1200" kern="1200" dirty="0">
                <a:solidFill>
                  <a:schemeClr val="tx1"/>
                </a:solidFill>
                <a:effectLst/>
                <a:latin typeface="+mn-lt"/>
                <a:ea typeface="+mn-ea"/>
                <a:cs typeface="+mn-cs"/>
              </a:rPr>
              <a:t>Day 120: Third initiative reviewed and approved at Managing Board meeting #5; Fourth initiative request made.</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43</a:t>
            </a:fld>
            <a:endParaRPr lang="en-US"/>
          </a:p>
        </p:txBody>
      </p:sp>
    </p:spTree>
    <p:extLst>
      <p:ext uri="{BB962C8B-B14F-4D97-AF65-F5344CB8AC3E}">
        <p14:creationId xmlns:p14="http://schemas.microsoft.com/office/powerpoint/2010/main" val="575336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1)     Any new work for FHA comes in through the onboarding process. The entry point could be via the Governing Board or the Managing Board (at the request of the Governing Board). </a:t>
            </a:r>
          </a:p>
          <a:p>
            <a:r>
              <a:rPr lang="en-US" sz="1200" kern="1200" dirty="0">
                <a:solidFill>
                  <a:schemeClr val="tx1"/>
                </a:solidFill>
                <a:effectLst/>
                <a:latin typeface="+mn-lt"/>
                <a:ea typeface="+mn-ea"/>
                <a:cs typeface="+mn-cs"/>
              </a:rPr>
              <a:t>2)     The scope of the work is set through the </a:t>
            </a:r>
            <a:r>
              <a:rPr lang="en-US" sz="1200" u="sng" kern="1200" dirty="0">
                <a:solidFill>
                  <a:schemeClr val="tx1"/>
                </a:solidFill>
                <a:effectLst/>
                <a:latin typeface="+mn-lt"/>
                <a:ea typeface="+mn-ea"/>
                <a:cs typeface="+mn-cs"/>
              </a:rPr>
              <a:t>Kaizen</a:t>
            </a:r>
            <a:r>
              <a:rPr lang="en-US" sz="1200" kern="1200" dirty="0">
                <a:solidFill>
                  <a:schemeClr val="tx1"/>
                </a:solidFill>
                <a:effectLst/>
                <a:latin typeface="+mn-lt"/>
                <a:ea typeface="+mn-ea"/>
                <a:cs typeface="+mn-cs"/>
              </a:rPr>
              <a:t> process, which involves FHA and the Managing Board. </a:t>
            </a:r>
          </a:p>
          <a:p>
            <a:r>
              <a:rPr lang="en-US" sz="1200" kern="1200" dirty="0">
                <a:solidFill>
                  <a:schemeClr val="tx1"/>
                </a:solidFill>
                <a:effectLst/>
                <a:latin typeface="+mn-lt"/>
                <a:ea typeface="+mn-ea"/>
                <a:cs typeface="+mn-cs"/>
              </a:rPr>
              <a:t> </a:t>
            </a:r>
          </a:p>
          <a:p>
            <a:r>
              <a:rPr lang="en-US" sz="1200" u="sng" kern="1200" dirty="0">
                <a:solidFill>
                  <a:schemeClr val="tx1"/>
                </a:solidFill>
                <a:effectLst/>
                <a:latin typeface="+mn-lt"/>
                <a:ea typeface="+mn-ea"/>
                <a:cs typeface="+mn-cs"/>
              </a:rPr>
              <a:t>Step One</a:t>
            </a:r>
            <a:r>
              <a:rPr lang="en-US" sz="1200" kern="1200" dirty="0">
                <a:solidFill>
                  <a:schemeClr val="tx1"/>
                </a:solidFill>
                <a:effectLst/>
                <a:latin typeface="+mn-lt"/>
                <a:ea typeface="+mn-ea"/>
                <a:cs typeface="+mn-cs"/>
              </a:rPr>
              <a:t>: does the requested work align with FHA’s strategic plan? Must answer YES to each of the following, to align (note that this list is not definitive):</a:t>
            </a:r>
          </a:p>
          <a:p>
            <a:r>
              <a:rPr lang="en-US" sz="1200" kern="1200" dirty="0">
                <a:solidFill>
                  <a:schemeClr val="tx1"/>
                </a:solidFill>
                <a:effectLst/>
                <a:latin typeface="+mn-lt"/>
                <a:ea typeface="+mn-ea"/>
                <a:cs typeface="+mn-cs"/>
              </a:rPr>
              <a:t>·        Is it something that can be addressed by architecture and architectural analysis? </a:t>
            </a:r>
          </a:p>
          <a:p>
            <a:r>
              <a:rPr lang="en-US" sz="1200" kern="1200" dirty="0">
                <a:solidFill>
                  <a:schemeClr val="tx1"/>
                </a:solidFill>
                <a:effectLst/>
                <a:latin typeface="+mn-lt"/>
                <a:ea typeface="+mn-ea"/>
                <a:cs typeface="+mn-cs"/>
              </a:rPr>
              <a:t>·        Is it something that has potential impact across the Federal health ecosystem, or is it for a single agency? </a:t>
            </a:r>
          </a:p>
          <a:p>
            <a:r>
              <a:rPr lang="en-US" sz="1200" kern="1200" dirty="0">
                <a:solidFill>
                  <a:schemeClr val="tx1"/>
                </a:solidFill>
                <a:effectLst/>
                <a:latin typeface="+mn-lt"/>
                <a:ea typeface="+mn-ea"/>
                <a:cs typeface="+mn-cs"/>
              </a:rPr>
              <a:t>·        Does it fall within the pillars of the FHA architecture – person centric, learning health, precision medicine? </a:t>
            </a:r>
          </a:p>
          <a:p>
            <a:r>
              <a:rPr lang="en-US" sz="1200" kern="1200" dirty="0">
                <a:solidFill>
                  <a:schemeClr val="tx1"/>
                </a:solidFill>
                <a:effectLst/>
                <a:latin typeface="+mn-lt"/>
                <a:ea typeface="+mn-ea"/>
                <a:cs typeface="+mn-cs"/>
              </a:rPr>
              <a:t>·        Is it a high yield/high value challenge?</a:t>
            </a:r>
          </a:p>
          <a:p>
            <a:r>
              <a:rPr lang="en-US" sz="1200" u="sng" kern="1200" dirty="0">
                <a:solidFill>
                  <a:schemeClr val="tx1"/>
                </a:solidFill>
                <a:effectLst/>
                <a:latin typeface="+mn-lt"/>
                <a:ea typeface="+mn-ea"/>
                <a:cs typeface="+mn-cs"/>
              </a:rPr>
              <a:t>Steps Two and Three</a:t>
            </a:r>
            <a:r>
              <a:rPr lang="en-US" sz="1200" kern="1200" dirty="0">
                <a:solidFill>
                  <a:schemeClr val="tx1"/>
                </a:solidFill>
                <a:effectLst/>
                <a:latin typeface="+mn-lt"/>
                <a:ea typeface="+mn-ea"/>
                <a:cs typeface="+mn-cs"/>
              </a:rPr>
              <a:t>: These two steps are your basic </a:t>
            </a:r>
            <a:r>
              <a:rPr lang="en-US" sz="1200" u="sng" kern="1200" dirty="0">
                <a:solidFill>
                  <a:schemeClr val="tx1"/>
                </a:solidFill>
                <a:effectLst/>
                <a:latin typeface="+mn-lt"/>
                <a:ea typeface="+mn-ea"/>
                <a:cs typeface="+mn-cs"/>
              </a:rPr>
              <a:t>Agile planning/Affinity Grouping</a:t>
            </a:r>
            <a:r>
              <a:rPr lang="en-US" sz="1200" kern="1200" dirty="0">
                <a:solidFill>
                  <a:schemeClr val="tx1"/>
                </a:solidFill>
                <a:effectLst/>
                <a:latin typeface="+mn-lt"/>
                <a:ea typeface="+mn-ea"/>
                <a:cs typeface="+mn-cs"/>
              </a:rPr>
              <a:t> exercise. All members of the Kaizen team (Managing Board, FHA, others as invited) identify issues that they associate with the initiative from step one, on post-it notes, and stick them on a board. Once that is done, the team works through the issues, grouping them to identify ones that are identical, or subsets or supersets of each other, and then further grouping issues that might otherwise be related. </a:t>
            </a:r>
          </a:p>
          <a:p>
            <a:r>
              <a:rPr lang="en-US" sz="1200" u="sng" kern="1200" dirty="0">
                <a:solidFill>
                  <a:schemeClr val="tx1"/>
                </a:solidFill>
                <a:effectLst/>
                <a:latin typeface="+mn-lt"/>
                <a:ea typeface="+mn-ea"/>
                <a:cs typeface="+mn-cs"/>
              </a:rPr>
              <a:t>Step Four</a:t>
            </a:r>
            <a:r>
              <a:rPr lang="en-US" sz="1200" kern="1200" dirty="0">
                <a:solidFill>
                  <a:schemeClr val="tx1"/>
                </a:solidFill>
                <a:effectLst/>
                <a:latin typeface="+mn-lt"/>
                <a:ea typeface="+mn-ea"/>
                <a:cs typeface="+mn-cs"/>
              </a:rPr>
              <a:t>: here the Onboarding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team reviews the groups of issues, and prioritize them. Whichever group comes out on top becomes the first new initiative to go through the remainder of the onboarding process. </a:t>
            </a:r>
          </a:p>
          <a:p>
            <a:r>
              <a:rPr lang="en-US" sz="1200" kern="1200" dirty="0">
                <a:solidFill>
                  <a:schemeClr val="tx1"/>
                </a:solidFill>
                <a:effectLst/>
                <a:latin typeface="+mn-lt"/>
                <a:ea typeface="+mn-ea"/>
                <a:cs typeface="+mn-cs"/>
              </a:rPr>
              <a:t>3)     FHA analyzes the issues identified in the issue prioritized in the Kaizen. This involves reaching out to the agencies, MITRE, etc. to further identify and drill down on the issues. In this stage we should be able to identify any agencies or groups that are already working in any of the areas of concern (quick wins) and also gaps or areas that are not being considered anywhere. Based on these findings, a plan of attack is developed, to close the gaps etc. </a:t>
            </a:r>
          </a:p>
          <a:p>
            <a:r>
              <a:rPr lang="en-US" sz="1200" kern="1200" dirty="0">
                <a:solidFill>
                  <a:schemeClr val="tx1"/>
                </a:solidFill>
                <a:effectLst/>
                <a:latin typeface="+mn-lt"/>
                <a:ea typeface="+mn-ea"/>
                <a:cs typeface="+mn-cs"/>
              </a:rPr>
              <a:t>4)     FHA estimates the level of effort and timing to complete the work in the plan of attack. This will include considerations of any overlap or impact that this work may have on existing initiatives. Steps 1 through 4 take an estimated 45 days to complete, at which point the results, plan, estimates etc. are passed to the Managing Board to review</a:t>
            </a:r>
          </a:p>
          <a:p>
            <a:r>
              <a:rPr lang="en-US" sz="1200" kern="1200" dirty="0">
                <a:solidFill>
                  <a:schemeClr val="tx1"/>
                </a:solidFill>
                <a:effectLst/>
                <a:latin typeface="+mn-lt"/>
                <a:ea typeface="+mn-ea"/>
                <a:cs typeface="+mn-cs"/>
              </a:rPr>
              <a:t>5)     At the next Managing Board meeting (15 days approximately after step 4 is completed), the initiative is reviewed and approved or rejected.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NOTES: from the start of the onboarding process to approval is approximately 60 days, which coincides with the Managing Board meeting cycle. </a:t>
            </a:r>
          </a:p>
          <a:p>
            <a:r>
              <a:rPr lang="en-US" sz="1200" kern="1200" dirty="0">
                <a:solidFill>
                  <a:schemeClr val="tx1"/>
                </a:solidFill>
                <a:effectLst/>
                <a:latin typeface="+mn-lt"/>
                <a:ea typeface="+mn-ea"/>
                <a:cs typeface="+mn-cs"/>
              </a:rPr>
              <a:t>New initiative requests can be introduced to the onboarding process at Managing Board meetings – so you could expect to see a timeline along the following lines: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Day 0: First initiative request made at Managing Board meeting #1</a:t>
            </a:r>
          </a:p>
          <a:p>
            <a:r>
              <a:rPr lang="en-US" sz="1200" kern="1200" dirty="0">
                <a:solidFill>
                  <a:schemeClr val="tx1"/>
                </a:solidFill>
                <a:effectLst/>
                <a:latin typeface="+mn-lt"/>
                <a:ea typeface="+mn-ea"/>
                <a:cs typeface="+mn-cs"/>
              </a:rPr>
              <a:t>Day 30: Second initiative request made at Managing Board meeting #2</a:t>
            </a:r>
          </a:p>
          <a:p>
            <a:r>
              <a:rPr lang="en-US" sz="1200" kern="1200" dirty="0">
                <a:solidFill>
                  <a:schemeClr val="tx1"/>
                </a:solidFill>
                <a:effectLst/>
                <a:latin typeface="+mn-lt"/>
                <a:ea typeface="+mn-ea"/>
                <a:cs typeface="+mn-cs"/>
              </a:rPr>
              <a:t>Day 60: First initiative reviewed and approved at Managing Board meeting #3; Third initiative request made</a:t>
            </a:r>
          </a:p>
          <a:p>
            <a:r>
              <a:rPr lang="en-US" sz="1200" kern="1200" dirty="0">
                <a:solidFill>
                  <a:schemeClr val="tx1"/>
                </a:solidFill>
                <a:effectLst/>
                <a:latin typeface="+mn-lt"/>
                <a:ea typeface="+mn-ea"/>
                <a:cs typeface="+mn-cs"/>
              </a:rPr>
              <a:t>Day 90: Second initiative reviewed and approved at Managing Board meeting #4</a:t>
            </a:r>
          </a:p>
          <a:p>
            <a:r>
              <a:rPr lang="en-US" sz="1200" kern="1200" dirty="0">
                <a:solidFill>
                  <a:schemeClr val="tx1"/>
                </a:solidFill>
                <a:effectLst/>
                <a:latin typeface="+mn-lt"/>
                <a:ea typeface="+mn-ea"/>
                <a:cs typeface="+mn-cs"/>
              </a:rPr>
              <a:t>Day 120: Third initiative reviewed and approved at Managing Board meeting #5; Fourth initiative request made.</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44</a:t>
            </a:fld>
            <a:endParaRPr lang="en-US"/>
          </a:p>
        </p:txBody>
      </p:sp>
    </p:spTree>
    <p:extLst>
      <p:ext uri="{BB962C8B-B14F-4D97-AF65-F5344CB8AC3E}">
        <p14:creationId xmlns:p14="http://schemas.microsoft.com/office/powerpoint/2010/main" val="575336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dirty="0"/>
              <a:t>Develop a high yield/ high value and common federal-wide health IT architecture</a:t>
            </a:r>
          </a:p>
          <a:p>
            <a:pPr marL="342900" indent="-342900">
              <a:buFont typeface="Arial" panose="020B0604020202020204" pitchFamily="34" charset="0"/>
              <a:buChar char="•"/>
            </a:pPr>
            <a:r>
              <a:rPr lang="en-US" dirty="0"/>
              <a:t>Promote a defacto national standard by leveraging federal purchasing power</a:t>
            </a:r>
          </a:p>
          <a:p>
            <a:pPr marL="342900" indent="-342900">
              <a:buFont typeface="Arial" panose="020B0604020202020204" pitchFamily="34" charset="0"/>
              <a:buChar char="•"/>
            </a:pPr>
            <a:r>
              <a:rPr lang="en-US" dirty="0"/>
              <a:t>Data exchanged is not based on the same standards</a:t>
            </a:r>
          </a:p>
          <a:p>
            <a:pPr marL="342900" indent="-342900">
              <a:buFont typeface="Arial" panose="020B0604020202020204" pitchFamily="34" charset="0"/>
              <a:buChar char="•"/>
            </a:pPr>
            <a:r>
              <a:rPr lang="en-US" dirty="0"/>
              <a:t>Need to include specific directions for the federal agencies for the ONC’s Interoperability Roadmap </a:t>
            </a:r>
          </a:p>
          <a:p>
            <a:pPr marL="342900" indent="-342900">
              <a:buFont typeface="Arial" panose="020B0604020202020204" pitchFamily="34" charset="0"/>
              <a:buChar char="•"/>
            </a:pPr>
            <a:r>
              <a:rPr lang="en-US" dirty="0"/>
              <a:t>Need to be mutually supportive of each other in HL7 votes </a:t>
            </a:r>
          </a:p>
          <a:p>
            <a:pPr marL="342900" indent="-342900">
              <a:buFont typeface="Arial" panose="020B0604020202020204" pitchFamily="34" charset="0"/>
              <a:buChar char="•"/>
            </a:pPr>
            <a:r>
              <a:rPr lang="en-US" dirty="0"/>
              <a:t>Validate and prioritize the architecture needs identified by FHA and the agencies. </a:t>
            </a:r>
          </a:p>
          <a:p>
            <a:pPr marL="800100" lvl="1" indent="-342900">
              <a:buFont typeface="Arial" panose="020B0604020202020204" pitchFamily="34" charset="0"/>
              <a:buChar char="•"/>
            </a:pPr>
            <a:r>
              <a:rPr lang="en-US" dirty="0"/>
              <a:t>Clarify the level of detail and scope of architecture</a:t>
            </a:r>
          </a:p>
          <a:p>
            <a:pPr marL="800100" lvl="1" indent="-342900">
              <a:buFont typeface="Arial" panose="020B0604020202020204" pitchFamily="34" charset="0"/>
              <a:buChar char="•"/>
            </a:pPr>
            <a:r>
              <a:rPr lang="en-US" dirty="0"/>
              <a:t>Provide the next level of detail that is targeted at a specific need or goal. </a:t>
            </a:r>
          </a:p>
          <a:p>
            <a:pPr marL="800100" lvl="1" indent="-342900">
              <a:buFont typeface="Arial" panose="020B0604020202020204" pitchFamily="34" charset="0"/>
              <a:buChar char="•"/>
            </a:pPr>
            <a:r>
              <a:rPr lang="en-US" dirty="0"/>
              <a:t>Address issues that are common concerns with multiple agencies.</a:t>
            </a:r>
          </a:p>
          <a:p>
            <a:pPr marL="342900" indent="-342900">
              <a:buFont typeface="Arial" panose="020B0604020202020204" pitchFamily="34" charset="0"/>
              <a:buChar char="•"/>
            </a:pPr>
            <a:r>
              <a:rPr lang="en-US" dirty="0"/>
              <a:t>Prepare Transition Plans in support of the next Administration. </a:t>
            </a:r>
          </a:p>
          <a:p>
            <a:pPr marL="342900" indent="-342900">
              <a:buFont typeface="Arial" panose="020B0604020202020204" pitchFamily="34" charset="0"/>
              <a:buChar char="•"/>
            </a:pPr>
            <a:r>
              <a:rPr lang="en-US" dirty="0"/>
              <a:t>Work with agency SMEs to provide an accurate picture of accomplishment in support of the ONC Interoperability Roadmap </a:t>
            </a:r>
          </a:p>
          <a:p>
            <a:pPr marL="342900" indent="-342900">
              <a:buFont typeface="Arial" panose="020B0604020202020204" pitchFamily="34" charset="0"/>
              <a:buChar char="•"/>
            </a:pPr>
            <a:r>
              <a:rPr lang="en-US" dirty="0"/>
              <a:t>Respond to congressional inquiries of the partners</a:t>
            </a:r>
          </a:p>
          <a:p>
            <a:pPr marL="342900" indent="-342900">
              <a:buFont typeface="Arial" panose="020B0604020202020204" pitchFamily="34" charset="0"/>
              <a:buChar char="•"/>
            </a:pPr>
            <a:r>
              <a:rPr lang="en-US" dirty="0"/>
              <a:t>Educate the GAO on achievements in federal health IT</a:t>
            </a:r>
          </a:p>
          <a:p>
            <a:pPr marL="342900" indent="-342900">
              <a:buFont typeface="Arial" panose="020B0604020202020204" pitchFamily="34" charset="0"/>
              <a:buChar char="•"/>
            </a:pPr>
            <a:r>
              <a:rPr lang="en-US" dirty="0"/>
              <a:t>Determine the level of support for CONNECT</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45</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600" dirty="0"/>
              <a:t>Establish meetings to communicate </a:t>
            </a:r>
          </a:p>
          <a:p>
            <a:pPr marL="285750" indent="-285750">
              <a:buFont typeface="Arial" panose="020B0604020202020204" pitchFamily="34" charset="0"/>
              <a:buChar char="•"/>
            </a:pPr>
            <a:r>
              <a:rPr lang="en-US" sz="1600" dirty="0"/>
              <a:t>Gather and analyze key documents (</a:t>
            </a:r>
            <a:r>
              <a:rPr lang="en-US" sz="1200" dirty="0"/>
              <a:t>Strategic plans, Interoperability Roadmap, selected programs)</a:t>
            </a:r>
          </a:p>
          <a:p>
            <a:pPr marL="285750" indent="-285750">
              <a:buFont typeface="Arial" panose="020B0604020202020204" pitchFamily="34" charset="0"/>
              <a:buChar char="•"/>
            </a:pPr>
            <a:r>
              <a:rPr lang="en-US" sz="1600" dirty="0"/>
              <a:t>On-boarding process for new initiatives  (evaluation, analysis, reporting)</a:t>
            </a:r>
          </a:p>
          <a:p>
            <a:pPr marL="285750" indent="-285750">
              <a:buFont typeface="Arial" panose="020B0604020202020204" pitchFamily="34" charset="0"/>
              <a:buChar char="•"/>
            </a:pPr>
            <a:r>
              <a:rPr lang="en-US" sz="1600" dirty="0"/>
              <a:t>Update the Business Reference Model (BRM)</a:t>
            </a:r>
          </a:p>
          <a:p>
            <a:pPr marL="285750" indent="-285750">
              <a:buFont typeface="Arial" panose="020B0604020202020204" pitchFamily="34" charset="0"/>
              <a:buChar char="•"/>
            </a:pPr>
            <a:r>
              <a:rPr lang="en-US" sz="1600" dirty="0"/>
              <a:t>Establish and maintain as architectural tool available to stakeholders</a:t>
            </a:r>
          </a:p>
          <a:p>
            <a:pPr marL="285750" indent="-285750">
              <a:buFont typeface="Arial" panose="020B0604020202020204" pitchFamily="34" charset="0"/>
              <a:buChar char="•"/>
            </a:pPr>
            <a:r>
              <a:rPr lang="en-US" sz="1600" dirty="0"/>
              <a:t>Create the Annual Value Assessment for the Governing Board </a:t>
            </a:r>
          </a:p>
          <a:p>
            <a:pPr marL="285750" indent="-285750">
              <a:buFont typeface="Arial" panose="020B0604020202020204" pitchFamily="34" charset="0"/>
              <a:buChar char="•"/>
            </a:pPr>
            <a:r>
              <a:rPr lang="en-US" sz="1600" dirty="0"/>
              <a:t>Develop and publish appropriate reports</a:t>
            </a:r>
          </a:p>
          <a:p>
            <a:pPr marL="285750" indent="-285750">
              <a:buFont typeface="Arial" panose="020B0604020202020204" pitchFamily="34" charset="0"/>
              <a:buChar char="•"/>
            </a:pPr>
            <a:r>
              <a:rPr lang="en-US" sz="1600" dirty="0"/>
              <a:t>Address the Decision Support Prototype Questions</a:t>
            </a:r>
          </a:p>
          <a:p>
            <a:pPr marL="800100" lvl="1" indent="-342900">
              <a:buFont typeface="+mj-lt"/>
              <a:buAutoNum type="arabicPeriod"/>
            </a:pPr>
            <a:r>
              <a:rPr lang="en-US" sz="1200" dirty="0"/>
              <a:t>Identify which Federal Agencies are performing which health business functions </a:t>
            </a:r>
          </a:p>
          <a:p>
            <a:pPr marL="800100" lvl="1" indent="-342900">
              <a:buFont typeface="+mj-lt"/>
              <a:buAutoNum type="arabicPeriod"/>
            </a:pPr>
            <a:r>
              <a:rPr lang="en-US" sz="1200" dirty="0"/>
              <a:t>Identify what are the available standards and ISA recommendations that support the initiatives outlined in the IO Roadmap </a:t>
            </a:r>
          </a:p>
          <a:p>
            <a:pPr marL="800100" lvl="1" indent="-342900">
              <a:buFont typeface="+mj-lt"/>
              <a:buAutoNum type="arabicPeriod"/>
            </a:pPr>
            <a:r>
              <a:rPr lang="en-US" sz="1200" dirty="0"/>
              <a:t>Identify what IO Roadmap CCMs are not being addressed by the health partner activities (Future report)</a:t>
            </a:r>
          </a:p>
          <a:p>
            <a:pPr marL="800100" lvl="1" indent="-342900">
              <a:buFont typeface="+mj-lt"/>
              <a:buAutoNum type="arabicPeriod"/>
            </a:pPr>
            <a:r>
              <a:rPr lang="en-US" sz="1200" dirty="0"/>
              <a:t>Identify what laws, regulations, and policies affect each of the Roadmap CCM’s, Learning Health System Requirements, or FHIT Strat Plan Objectives </a:t>
            </a:r>
          </a:p>
          <a:p>
            <a:pPr marL="800100" lvl="1" indent="-342900">
              <a:buFont typeface="+mj-lt"/>
              <a:buAutoNum type="arabicPeriod"/>
            </a:pPr>
            <a:r>
              <a:rPr lang="en-US" sz="1200" dirty="0"/>
              <a:t>Identify what are the information exchanges in health across the Federal Government (agency to agency) limited to the stakeholders of the IO Roadmap   </a:t>
            </a:r>
          </a:p>
          <a:p>
            <a:pPr marL="285750" indent="-285750">
              <a:buFont typeface="Arial" panose="020B0604020202020204" pitchFamily="34" charset="0"/>
              <a:buChar char="•"/>
            </a:pPr>
            <a:r>
              <a:rPr lang="en-US" sz="1600" dirty="0"/>
              <a:t>Incorporate previous work from authoritative sources (e.g. S&amp;I Framework)</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47</a:t>
            </a:fld>
            <a:endParaRPr lang="en-US"/>
          </a:p>
        </p:txBody>
      </p:sp>
    </p:spTree>
    <p:extLst>
      <p:ext uri="{BB962C8B-B14F-4D97-AF65-F5344CB8AC3E}">
        <p14:creationId xmlns:p14="http://schemas.microsoft.com/office/powerpoint/2010/main" val="1585103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FHIM relationship is to CIMI, and CIMI to SOLOR</a:t>
            </a:r>
          </a:p>
        </p:txBody>
      </p:sp>
      <p:sp>
        <p:nvSpPr>
          <p:cNvPr id="4" name="Slide Number Placeholder 3"/>
          <p:cNvSpPr>
            <a:spLocks noGrp="1"/>
          </p:cNvSpPr>
          <p:nvPr>
            <p:ph type="sldNum" sz="quarter" idx="10"/>
          </p:nvPr>
        </p:nvSpPr>
        <p:spPr/>
        <p:txBody>
          <a:bodyPr/>
          <a:lstStyle/>
          <a:p>
            <a:fld id="{B7438327-1EFA-8740-B14D-411C9960B5D7}" type="slidenum">
              <a:rPr lang="en-US" smtClean="0"/>
              <a:t>6</a:t>
            </a:fld>
            <a:endParaRPr lang="en-US"/>
          </a:p>
        </p:txBody>
      </p:sp>
    </p:spTree>
    <p:extLst>
      <p:ext uri="{BB962C8B-B14F-4D97-AF65-F5344CB8AC3E}">
        <p14:creationId xmlns:p14="http://schemas.microsoft.com/office/powerpoint/2010/main" val="2091091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0100" lvl="1" indent="-342900">
              <a:buFont typeface="Arial" panose="020B0604020202020204" pitchFamily="34" charset="0"/>
              <a:buChar char="•"/>
            </a:pPr>
            <a:r>
              <a:rPr lang="en-US" sz="2400" dirty="0"/>
              <a:t>Cancer Moonshot</a:t>
            </a:r>
          </a:p>
          <a:p>
            <a:pPr marL="800100" lvl="1" indent="-342900">
              <a:buFont typeface="Arial" panose="020B0604020202020204" pitchFamily="34" charset="0"/>
              <a:buChar char="•"/>
            </a:pPr>
            <a:r>
              <a:rPr lang="en-US" sz="2400" dirty="0"/>
              <a:t>Genomics/Precision Medicine/Multi-omics</a:t>
            </a:r>
          </a:p>
          <a:p>
            <a:pPr marL="800100" lvl="1" indent="-342900">
              <a:buFont typeface="Arial" panose="020B0604020202020204" pitchFamily="34" charset="0"/>
              <a:buChar char="•"/>
            </a:pPr>
            <a:r>
              <a:rPr lang="en-US" sz="2400" dirty="0">
                <a:solidFill>
                  <a:srgbClr val="FF0000"/>
                </a:solidFill>
              </a:rPr>
              <a:t>Telehealth</a:t>
            </a:r>
          </a:p>
          <a:p>
            <a:pPr marL="800100" lvl="1" indent="-342900">
              <a:buFont typeface="Arial" panose="020B0604020202020204" pitchFamily="34" charset="0"/>
              <a:buChar char="•"/>
            </a:pPr>
            <a:r>
              <a:rPr lang="en-US" sz="2400" dirty="0"/>
              <a:t>Controlled Substance Management: e.g. Opioid Management, etc.</a:t>
            </a:r>
          </a:p>
          <a:p>
            <a:pPr marL="800100" lvl="1" indent="-342900">
              <a:buFont typeface="Arial" panose="020B0604020202020204" pitchFamily="34" charset="0"/>
              <a:buChar char="•"/>
            </a:pPr>
            <a:r>
              <a:rPr lang="en-US" sz="2400" dirty="0"/>
              <a:t>Brain initiatives</a:t>
            </a:r>
          </a:p>
          <a:p>
            <a:pPr marL="800100" lvl="1" indent="-342900">
              <a:buFont typeface="Arial" panose="020B0604020202020204" pitchFamily="34" charset="0"/>
              <a:buChar char="•"/>
            </a:pPr>
            <a:r>
              <a:rPr lang="en-US" sz="2400" dirty="0"/>
              <a:t>Public Health concerns: e.g. Ebola, </a:t>
            </a:r>
            <a:r>
              <a:rPr lang="en-US" sz="2400" dirty="0" err="1"/>
              <a:t>Zika</a:t>
            </a:r>
            <a:r>
              <a:rPr lang="en-US" sz="2400" dirty="0"/>
              <a:t>, etc.</a:t>
            </a:r>
          </a:p>
          <a:p>
            <a:pPr marL="800100" lvl="1" indent="-342900">
              <a:buFont typeface="Arial" panose="020B0604020202020204" pitchFamily="34" charset="0"/>
              <a:buChar char="•"/>
            </a:pPr>
            <a:r>
              <a:rPr lang="en-US" sz="2400" dirty="0"/>
              <a:t>Human Services:  e.g. suicide prevention, etc.</a:t>
            </a:r>
            <a:endParaRPr lang="en-US" sz="2400" dirty="0">
              <a:solidFill>
                <a:srgbClr val="FF0000"/>
              </a:solidFill>
            </a:endParaRPr>
          </a:p>
          <a:p>
            <a:pPr marL="800100" lvl="1" indent="-342900">
              <a:buFont typeface="Arial" panose="020B0604020202020204" pitchFamily="34" charset="0"/>
              <a:buChar char="•"/>
            </a:pPr>
            <a:r>
              <a:rPr lang="en-US" sz="2400" dirty="0">
                <a:solidFill>
                  <a:srgbClr val="FF0000"/>
                </a:solidFill>
              </a:rPr>
              <a:t>MACRA  (ONC did a brown bag that</a:t>
            </a:r>
            <a:r>
              <a:rPr lang="en-US" sz="2400" baseline="0" dirty="0">
                <a:solidFill>
                  <a:srgbClr val="FF0000"/>
                </a:solidFill>
              </a:rPr>
              <a:t> could be leveraged</a:t>
            </a:r>
            <a:r>
              <a:rPr lang="en-US" sz="2400" dirty="0">
                <a:solidFill>
                  <a:srgbClr val="FF0000"/>
                </a:solidFill>
              </a:rPr>
              <a:t>)</a:t>
            </a:r>
          </a:p>
          <a:p>
            <a:pPr marL="1257300" lvl="2" indent="-342900">
              <a:buFont typeface="Arial" panose="020B0604020202020204" pitchFamily="34" charset="0"/>
              <a:buChar char="•"/>
            </a:pPr>
            <a:r>
              <a:rPr lang="en-US" sz="2200" dirty="0">
                <a:solidFill>
                  <a:srgbClr val="FF0000"/>
                </a:solidFill>
              </a:rPr>
              <a:t>Specifically quality measures (collect, compliance with legislation, impact on HIT)</a:t>
            </a:r>
            <a:r>
              <a:rPr lang="en-US" sz="2200" dirty="0"/>
              <a:t> </a:t>
            </a:r>
          </a:p>
          <a:p>
            <a:pPr marL="800100" lvl="1" indent="-342900">
              <a:buFont typeface="Arial" panose="020B0604020202020204" pitchFamily="34" charset="0"/>
              <a:buChar char="•"/>
            </a:pPr>
            <a:r>
              <a:rPr lang="en-US" sz="2400" strike="noStrike" dirty="0"/>
              <a:t>Each</a:t>
            </a:r>
            <a:r>
              <a:rPr lang="en-US" sz="2400" strike="noStrike" baseline="0" dirty="0"/>
              <a:t> challenge above will consider the following in their analysis:</a:t>
            </a:r>
            <a:endParaRPr lang="en-US" sz="2400" strike="noStrike" dirty="0"/>
          </a:p>
          <a:p>
            <a:pPr marL="1257300" lvl="2" indent="-342900">
              <a:buFont typeface="Arial" panose="020B0604020202020204" pitchFamily="34" charset="0"/>
              <a:buChar char="•"/>
            </a:pPr>
            <a:r>
              <a:rPr lang="en-US" sz="2400" strike="noStrike" dirty="0"/>
              <a:t>Learning Health System </a:t>
            </a:r>
            <a:r>
              <a:rPr lang="en-US" sz="2400" i="1" strike="noStrike" dirty="0">
                <a:solidFill>
                  <a:srgbClr val="FF0000"/>
                </a:solidFill>
              </a:rPr>
              <a:t>(pillar to FHIT)</a:t>
            </a:r>
          </a:p>
          <a:p>
            <a:pPr marL="1257300" lvl="2" indent="-342900">
              <a:buFont typeface="Arial" panose="020B0604020202020204" pitchFamily="34" charset="0"/>
              <a:buChar char="•"/>
            </a:pPr>
            <a:r>
              <a:rPr lang="en-US" sz="2400" strike="noStrike" dirty="0"/>
              <a:t>Patient Centered Health Care </a:t>
            </a:r>
            <a:r>
              <a:rPr lang="en-US" sz="2400" i="1" strike="noStrike" dirty="0">
                <a:solidFill>
                  <a:srgbClr val="FF0000"/>
                </a:solidFill>
              </a:rPr>
              <a:t>(pillar to FHIT)</a:t>
            </a:r>
            <a:endParaRPr lang="en-US" sz="2400" strike="noStrike" dirty="0"/>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48</a:t>
            </a:fld>
            <a:endParaRPr lang="en-US"/>
          </a:p>
        </p:txBody>
      </p:sp>
    </p:spTree>
    <p:extLst>
      <p:ext uri="{BB962C8B-B14F-4D97-AF65-F5344CB8AC3E}">
        <p14:creationId xmlns:p14="http://schemas.microsoft.com/office/powerpoint/2010/main" val="24960984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we want to have</a:t>
            </a:r>
          </a:p>
          <a:p>
            <a:pPr marL="342900" indent="-342900">
              <a:buFont typeface="Arial" panose="020B0604020202020204" pitchFamily="34" charset="0"/>
              <a:buChar char="•"/>
            </a:pPr>
            <a:r>
              <a:rPr lang="en-US" dirty="0"/>
              <a:t>Identify potential Shared Services</a:t>
            </a:r>
          </a:p>
          <a:p>
            <a:pPr marL="800100" lvl="1" indent="-342900">
              <a:buFont typeface="Arial" panose="020B0604020202020204" pitchFamily="34" charset="0"/>
              <a:buChar char="•"/>
            </a:pPr>
            <a:r>
              <a:rPr lang="en-US" dirty="0"/>
              <a:t>Healthcare Directory</a:t>
            </a:r>
          </a:p>
          <a:p>
            <a:pPr marL="800100" lvl="1" indent="-342900">
              <a:buFont typeface="Arial" panose="020B0604020202020204" pitchFamily="34" charset="0"/>
              <a:buChar char="•"/>
            </a:pPr>
            <a:r>
              <a:rPr lang="en-US" dirty="0"/>
              <a:t>UDI for implantable devices</a:t>
            </a:r>
          </a:p>
          <a:p>
            <a:pPr marL="800100" lvl="1" indent="-342900">
              <a:buFont typeface="Arial" panose="020B0604020202020204" pitchFamily="34" charset="0"/>
              <a:buChar char="•"/>
            </a:pPr>
            <a:r>
              <a:rPr lang="en-US" dirty="0"/>
              <a:t>Patient Matching</a:t>
            </a:r>
          </a:p>
          <a:p>
            <a:pPr marL="800100"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Develop FY 2017 Communications Plan</a:t>
            </a:r>
          </a:p>
          <a:p>
            <a:pPr marL="800100" lvl="1" indent="-342900">
              <a:buFont typeface="Arial" panose="020B0604020202020204" pitchFamily="34" charset="0"/>
              <a:buChar char="•"/>
            </a:pPr>
            <a:r>
              <a:rPr lang="en-US" dirty="0"/>
              <a:t>HIMSS</a:t>
            </a:r>
          </a:p>
          <a:p>
            <a:pPr marL="800100" lvl="1" indent="-342900">
              <a:buFont typeface="Arial" panose="020B0604020202020204" pitchFamily="34" charset="0"/>
              <a:buChar char="•"/>
            </a:pPr>
            <a:r>
              <a:rPr lang="en-US" dirty="0"/>
              <a:t>Conferences</a:t>
            </a:r>
          </a:p>
          <a:p>
            <a:pPr marL="800100" lvl="1" indent="-342900">
              <a:buFont typeface="Arial" panose="020B0604020202020204" pitchFamily="34" charset="0"/>
              <a:buChar char="•"/>
            </a:pPr>
            <a:r>
              <a:rPr lang="en-US" dirty="0"/>
              <a:t>The Pulse</a:t>
            </a:r>
          </a:p>
          <a:p>
            <a:pPr marL="800100" lvl="1" indent="-342900">
              <a:buFont typeface="Arial" panose="020B0604020202020204" pitchFamily="34" charset="0"/>
              <a:buChar char="•"/>
            </a:pPr>
            <a:r>
              <a:rPr lang="en-US" dirty="0"/>
              <a:t>The Weekly</a:t>
            </a:r>
          </a:p>
          <a:p>
            <a:pPr marL="342900" lvl="0" indent="-34290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50</a:t>
            </a:fld>
            <a:endParaRPr lang="en-US"/>
          </a:p>
        </p:txBody>
      </p:sp>
    </p:spTree>
    <p:extLst>
      <p:ext uri="{BB962C8B-B14F-4D97-AF65-F5344CB8AC3E}">
        <p14:creationId xmlns:p14="http://schemas.microsoft.com/office/powerpoint/2010/main" val="39155160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94DB70-7C96-4C2E-A26A-63D208267F5A}" type="slidenum">
              <a:rPr lang="en-US" smtClean="0"/>
              <a:t>52</a:t>
            </a:fld>
            <a:endParaRPr lang="en-US" dirty="0"/>
          </a:p>
        </p:txBody>
      </p:sp>
    </p:spTree>
    <p:extLst>
      <p:ext uri="{BB962C8B-B14F-4D97-AF65-F5344CB8AC3E}">
        <p14:creationId xmlns:p14="http://schemas.microsoft.com/office/powerpoint/2010/main" val="2954796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800" dirty="0"/>
              <a:t>•	Working with the state of Virginia on how they linked their NIEM and HL7 work (John </a:t>
            </a:r>
            <a:r>
              <a:rPr lang="en-US" sz="800" dirty="0" err="1"/>
              <a:t>Rancourt</a:t>
            </a:r>
            <a:r>
              <a:rPr lang="en-US" sz="800" dirty="0"/>
              <a:t> and Chris Muir are wanting to work with states also)…so collaboration with them would be necessary – I think theirs was to get the state CIOs to adopt the ISA</a:t>
            </a:r>
          </a:p>
          <a:p>
            <a:pPr marL="0" indent="0">
              <a:buFont typeface="Arial" panose="020B0604020202020204" pitchFamily="34" charset="0"/>
              <a:buNone/>
            </a:pPr>
            <a:r>
              <a:rPr lang="en-US" sz="800" dirty="0"/>
              <a:t>•	Architecting the ISA</a:t>
            </a:r>
          </a:p>
          <a:p>
            <a:pPr marL="0" indent="0">
              <a:buFont typeface="Arial" panose="020B0604020202020204" pitchFamily="34" charset="0"/>
              <a:buNone/>
            </a:pPr>
            <a:r>
              <a:rPr lang="en-US" sz="800" dirty="0"/>
              <a:t>•	Shared architecture tool – either using a partner’s tool (i.e. DoD) or seeing if GSA has a hosting capability of an architecture tool</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55</a:t>
            </a:fld>
            <a:endParaRPr lang="en-US"/>
          </a:p>
        </p:txBody>
      </p:sp>
    </p:spTree>
    <p:extLst>
      <p:ext uri="{BB962C8B-B14F-4D97-AF65-F5344CB8AC3E}">
        <p14:creationId xmlns:p14="http://schemas.microsoft.com/office/powerpoint/2010/main" val="2054613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en-US" dirty="0"/>
              <a:t>Use brief bullets and discuss</a:t>
            </a:r>
            <a:r>
              <a:rPr lang="en-US" baseline="0" dirty="0"/>
              <a:t> details verbally.</a:t>
            </a:r>
            <a:endParaRPr lang="en-US" dirty="0"/>
          </a:p>
        </p:txBody>
      </p:sp>
      <p:sp>
        <p:nvSpPr>
          <p:cNvPr id="4" name="Rectangle 3"/>
          <p:cNvSpPr>
            <a:spLocks noGrp="1"/>
          </p:cNvSpPr>
          <p:nvPr>
            <p:ph type="sldNum" sz="quarter" idx="10"/>
          </p:nvPr>
        </p:nvSpPr>
        <p:spPr/>
        <p:txBody>
          <a:bodyPr/>
          <a:lstStyle/>
          <a:p>
            <a:fld id="{1D2386A3-2E31-4C9B-B0BE-45709ADB9841}" type="slidenum">
              <a:rPr lang="en-US" smtClean="0"/>
              <a:pPr/>
              <a:t>56</a:t>
            </a:fld>
            <a:endParaRPr lang="en-US"/>
          </a:p>
        </p:txBody>
      </p:sp>
    </p:spTree>
    <p:extLst>
      <p:ext uri="{BB962C8B-B14F-4D97-AF65-F5344CB8AC3E}">
        <p14:creationId xmlns:p14="http://schemas.microsoft.com/office/powerpoint/2010/main" val="25070809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 Support FHA participation with SDOs, especially HL7, to leverage FHIM for:</a:t>
            </a:r>
          </a:p>
          <a:p>
            <a:pPr lvl="1"/>
            <a:r>
              <a:rPr lang="en-US" sz="1100" dirty="0"/>
              <a:t>  </a:t>
            </a:r>
            <a:r>
              <a:rPr lang="en-US" sz="1400" dirty="0"/>
              <a:t>  -- Development of CIMI detailed clinical models</a:t>
            </a:r>
          </a:p>
          <a:p>
            <a:pPr lvl="1"/>
            <a:r>
              <a:rPr lang="en-US" sz="1400" dirty="0"/>
              <a:t>    -- Mapping CIMI / FHIM semantic model definitions to interoperability standards, e.g. FHIR and C-CDA</a:t>
            </a:r>
          </a:p>
          <a:p>
            <a:r>
              <a:rPr lang="en-US" sz="1800" dirty="0"/>
              <a:t>* Support federal agency architects with use of CIMI /FHIM in application design</a:t>
            </a:r>
          </a:p>
          <a:p>
            <a:pPr lvl="1"/>
            <a:r>
              <a:rPr lang="en-US" sz="1400" dirty="0"/>
              <a:t>    -- Develop interactive tools that allow selection of CIMI / FHIM elements during business requirements analysis</a:t>
            </a:r>
          </a:p>
          <a:p>
            <a:pPr lvl="1"/>
            <a:r>
              <a:rPr lang="en-US" sz="1400" dirty="0"/>
              <a:t>    -- Use SIGG mapping and guides to assist architects with aligning requirements to interoperability standards</a:t>
            </a:r>
          </a:p>
          <a:p>
            <a:pPr lvl="1"/>
            <a:r>
              <a:rPr lang="en-US" sz="1400" dirty="0"/>
              <a:t>  --Leverage SIGG mapping to assist to aligning standards with internal data format</a:t>
            </a:r>
          </a:p>
          <a:p>
            <a:r>
              <a:rPr lang="en-US" sz="1800" dirty="0"/>
              <a:t>* Develop interactive tool that allows architects to search an on-line repository and view model traceability</a:t>
            </a:r>
          </a:p>
          <a:p>
            <a:pPr lvl="1"/>
            <a:r>
              <a:rPr lang="en-US" sz="1400" dirty="0"/>
              <a:t>    -- Select model element(s) in CIMI / FHIM and view their traceability to interoperability standards, e.g. FHIR or C-CDA</a:t>
            </a:r>
          </a:p>
          <a:p>
            <a:pPr lvl="1"/>
            <a:r>
              <a:rPr lang="en-US" sz="1400" dirty="0"/>
              <a:t>    -- Select element(s) in FHIR or C-CDA standard, view their semantic definition in CIMI / FHIM</a:t>
            </a:r>
          </a:p>
          <a:p>
            <a:r>
              <a:rPr lang="en-US" sz="1800" dirty="0"/>
              <a:t>* Enhance model mapping tools for use by architects and clinical </a:t>
            </a:r>
            <a:r>
              <a:rPr lang="en-US" sz="1800" dirty="0" err="1"/>
              <a:t>informaticists</a:t>
            </a:r>
            <a:endParaRPr lang="en-US" sz="1800" dirty="0"/>
          </a:p>
          <a:p>
            <a:pPr lvl="1"/>
            <a:r>
              <a:rPr lang="en-US" sz="1100" dirty="0"/>
              <a:t>    -- Browse, search, and select or create shared Business Element semantic definitions from SIGG dictionary</a:t>
            </a:r>
          </a:p>
          <a:p>
            <a:pPr lvl="1"/>
            <a:r>
              <a:rPr lang="en-US" sz="1100" dirty="0"/>
              <a:t>    -- Assign semantic Business Elements to attributes in logical and/or interoperability standard models</a:t>
            </a:r>
          </a:p>
          <a:p>
            <a:r>
              <a:rPr lang="en-US" sz="1800" dirty="0"/>
              <a:t>* Leverage SOLOR unified terminology and VSAC repository</a:t>
            </a:r>
          </a:p>
          <a:p>
            <a:pPr lvl="1"/>
            <a:r>
              <a:rPr lang="en-US" sz="1100" dirty="0"/>
              <a:t>    -- Develop intentional values sets for use by CIMI / FHIM  clinical models</a:t>
            </a:r>
          </a:p>
          <a:p>
            <a:pPr lvl="1"/>
            <a:r>
              <a:rPr lang="en-US" sz="1100" dirty="0"/>
              <a:t>    -- Leverage SOLOR classification reasoner as an integral part of model design and use</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57</a:t>
            </a:fld>
            <a:endParaRPr lang="en-US"/>
          </a:p>
        </p:txBody>
      </p:sp>
    </p:spTree>
    <p:extLst>
      <p:ext uri="{BB962C8B-B14F-4D97-AF65-F5344CB8AC3E}">
        <p14:creationId xmlns:p14="http://schemas.microsoft.com/office/powerpoint/2010/main" val="27231722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FHA will examine the </a:t>
            </a:r>
            <a:r>
              <a:rPr lang="en-US" sz="2000" b="1" u="sng" dirty="0"/>
              <a:t>TBD</a:t>
            </a:r>
            <a:r>
              <a:rPr lang="en-US" sz="2000" dirty="0"/>
              <a:t> as a major initiative for FY 2017-2020.</a:t>
            </a:r>
          </a:p>
          <a:p>
            <a:pPr marL="457200" lvl="0" indent="-457200">
              <a:buFont typeface="+mj-lt"/>
              <a:buAutoNum type="arabicPeriod"/>
            </a:pPr>
            <a:r>
              <a:rPr lang="en-US" sz="1400" dirty="0"/>
              <a:t>Develop Federal Architecture for the [major initiative] Charter</a:t>
            </a:r>
          </a:p>
          <a:p>
            <a:pPr marL="457200" lvl="0" indent="-457200">
              <a:buFont typeface="+mj-lt"/>
              <a:buAutoNum type="arabicPeriod"/>
            </a:pPr>
            <a:r>
              <a:rPr lang="en-US" sz="1400" dirty="0"/>
              <a:t>Identify how funding is accounted and show value</a:t>
            </a:r>
          </a:p>
          <a:p>
            <a:pPr marL="457200" lvl="0" indent="-457200">
              <a:buFont typeface="+mj-lt"/>
              <a:buAutoNum type="arabicPeriod"/>
            </a:pPr>
            <a:r>
              <a:rPr lang="en-US" sz="1400" dirty="0"/>
              <a:t>Identify the major stakeholders that are involved </a:t>
            </a:r>
          </a:p>
          <a:p>
            <a:pPr marL="457200" lvl="0" indent="-457200">
              <a:buFont typeface="+mj-lt"/>
              <a:buAutoNum type="arabicPeriod"/>
            </a:pPr>
            <a:r>
              <a:rPr lang="en-US" sz="1400" dirty="0"/>
              <a:t>Identify at least 3 major projects in DoD, HHS and VA that are involved or support </a:t>
            </a:r>
          </a:p>
          <a:p>
            <a:pPr marL="914400" lvl="1" indent="-457200">
              <a:buFont typeface="Arial" panose="020B0604020202020204" pitchFamily="34" charset="0"/>
              <a:buChar char="•"/>
            </a:pPr>
            <a:r>
              <a:rPr lang="en-US" sz="1200" b="0" dirty="0"/>
              <a:t>Identify how they share data</a:t>
            </a:r>
          </a:p>
          <a:p>
            <a:pPr marL="914400" lvl="1" indent="-457200">
              <a:buFont typeface="Arial" panose="020B0604020202020204" pitchFamily="34" charset="0"/>
              <a:buChar char="•"/>
            </a:pPr>
            <a:r>
              <a:rPr lang="en-US" sz="1200" b="0" dirty="0"/>
              <a:t>Determine data standards for grants</a:t>
            </a:r>
          </a:p>
          <a:p>
            <a:pPr marL="457200" lvl="0" indent="-457200">
              <a:buFont typeface="+mj-lt"/>
              <a:buAutoNum type="arabicPeriod"/>
            </a:pPr>
            <a:r>
              <a:rPr lang="en-US" sz="1400" dirty="0"/>
              <a:t>Identify all the SDOs that are involved.   </a:t>
            </a:r>
          </a:p>
          <a:p>
            <a:pPr marL="457200" lvl="0" indent="-457200">
              <a:buFont typeface="+mj-lt"/>
              <a:buAutoNum type="arabicPeriod"/>
            </a:pPr>
            <a:r>
              <a:rPr lang="en-US" sz="1400" b="0" dirty="0"/>
              <a:t>Identify prior work and authoritative data sources [FHIM, VSAC, SIGG]</a:t>
            </a:r>
          </a:p>
          <a:p>
            <a:pPr marL="457200" lvl="0" indent="-457200">
              <a:buFont typeface="+mj-lt"/>
              <a:buAutoNum type="arabicPeriod"/>
            </a:pPr>
            <a:r>
              <a:rPr lang="en-US" sz="1400" b="0" dirty="0"/>
              <a:t>Identify the laws, regulations and policies that are involved.</a:t>
            </a:r>
          </a:p>
          <a:p>
            <a:pPr marL="457200" lvl="0" indent="-457200">
              <a:buFont typeface="+mj-lt"/>
              <a:buAutoNum type="arabicPeriod"/>
            </a:pPr>
            <a:r>
              <a:rPr lang="en-US" sz="1400" b="0" dirty="0"/>
              <a:t>Identify thought leaders and associated analysis and recommendations</a:t>
            </a:r>
          </a:p>
          <a:p>
            <a:pPr marL="457200" lvl="0" indent="-457200">
              <a:buFont typeface="+mj-lt"/>
              <a:buAutoNum type="arabicPeriod"/>
            </a:pPr>
            <a:r>
              <a:rPr lang="en-US" sz="1400" dirty="0"/>
              <a:t>Identify analysis previous work conducted by ONC</a:t>
            </a:r>
          </a:p>
          <a:p>
            <a:pPr marL="457200" lvl="0" indent="-457200">
              <a:buFont typeface="+mj-lt"/>
              <a:buAutoNum type="arabicPeriod"/>
            </a:pPr>
            <a:r>
              <a:rPr lang="en-US" sz="1400" dirty="0"/>
              <a:t>Develop an approach to Identity Management</a:t>
            </a:r>
          </a:p>
          <a:p>
            <a:pPr marL="457200" lvl="0" indent="-457200">
              <a:buFont typeface="+mj-lt"/>
              <a:buAutoNum type="arabicPeriod"/>
            </a:pPr>
            <a:r>
              <a:rPr lang="en-US" sz="1400" dirty="0"/>
              <a:t>Identify how information is </a:t>
            </a:r>
            <a:r>
              <a:rPr lang="en-US" sz="1400" b="1" dirty="0"/>
              <a:t>shared</a:t>
            </a:r>
            <a:endParaRPr lang="en-US" sz="1400" dirty="0"/>
          </a:p>
          <a:p>
            <a:pPr marL="457200" lvl="0" indent="-457200">
              <a:buFont typeface="+mj-lt"/>
              <a:buAutoNum type="arabicPeriod"/>
            </a:pPr>
            <a:r>
              <a:rPr lang="en-US" sz="1400" dirty="0"/>
              <a:t>Establish architecture tools to manage information and produce high value reports</a:t>
            </a:r>
          </a:p>
          <a:p>
            <a:endParaRPr lang="en-US" sz="1400" dirty="0"/>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60</a:t>
            </a:fld>
            <a:endParaRPr lang="en-US"/>
          </a:p>
        </p:txBody>
      </p:sp>
    </p:spTree>
    <p:extLst>
      <p:ext uri="{BB962C8B-B14F-4D97-AF65-F5344CB8AC3E}">
        <p14:creationId xmlns:p14="http://schemas.microsoft.com/office/powerpoint/2010/main" val="32842844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66</a:t>
            </a:fld>
            <a:endParaRPr lang="en-US" dirty="0">
              <a:solidFill>
                <a:prstClr val="black"/>
              </a:solidFill>
            </a:endParaRPr>
          </a:p>
        </p:txBody>
      </p:sp>
    </p:spTree>
    <p:extLst>
      <p:ext uri="{BB962C8B-B14F-4D97-AF65-F5344CB8AC3E}">
        <p14:creationId xmlns:p14="http://schemas.microsoft.com/office/powerpoint/2010/main" val="21003874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67</a:t>
            </a:fld>
            <a:endParaRPr lang="en-US" dirty="0">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68</a:t>
            </a:fld>
            <a:endParaRPr lang="en-US" dirty="0">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7</a:t>
            </a:fld>
            <a:endParaRPr lang="en-US"/>
          </a:p>
        </p:txBody>
      </p:sp>
    </p:spTree>
    <p:extLst>
      <p:ext uri="{BB962C8B-B14F-4D97-AF65-F5344CB8AC3E}">
        <p14:creationId xmlns:p14="http://schemas.microsoft.com/office/powerpoint/2010/main" val="11772423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69</a:t>
            </a:fld>
            <a:endParaRPr lang="en-US" dirty="0">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74</a:t>
            </a:fld>
            <a:endParaRPr lang="en-US" dirty="0">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77</a:t>
            </a:fld>
            <a:endParaRPr lang="en-US">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a:lstStyle/>
          <a:p>
            <a:pPr>
              <a:lnSpc>
                <a:spcPct val="90000"/>
              </a:lnSpc>
            </a:pPr>
            <a:r>
              <a:rPr lang="en-US" dirty="0">
                <a:ea typeface="ＭＳ Ｐゴシック" charset="-128"/>
              </a:rPr>
              <a:t>Please</a:t>
            </a:r>
            <a:r>
              <a:rPr lang="en-US" baseline="0" dirty="0">
                <a:ea typeface="ＭＳ Ｐゴシック" charset="-128"/>
              </a:rPr>
              <a:t> use the slide construction guidelines included on the next slide within your presentation.</a:t>
            </a:r>
          </a:p>
          <a:p>
            <a:pPr>
              <a:lnSpc>
                <a:spcPct val="90000"/>
              </a:lnSpc>
            </a:pPr>
            <a:endParaRPr lang="en-US" baseline="0" dirty="0">
              <a:ea typeface="ＭＳ Ｐゴシック" charset="-128"/>
            </a:endParaRPr>
          </a:p>
          <a:p>
            <a:pPr marL="346843" indent="-346843">
              <a:buFont typeface="Arial" panose="020B0604020202020204" pitchFamily="34" charset="0"/>
              <a:buChar char="•"/>
            </a:pPr>
            <a:r>
              <a:rPr lang="en-US" dirty="0"/>
              <a:t>The FHIM provides the “missing logical model,” the absence of which hinders some standards individually, and the corpus of standards to which organizations must comply</a:t>
            </a:r>
          </a:p>
          <a:p>
            <a:pPr marL="346843" indent="-346843">
              <a:buFont typeface="Arial" panose="020B0604020202020204" pitchFamily="34" charset="0"/>
              <a:buChar char="•"/>
            </a:pPr>
            <a:r>
              <a:rPr lang="en-US" dirty="0"/>
              <a:t>In combination with MDHT, the FHIM can generate service payloads, both at the coarse grained level (e.g., Vital Signs) and at the fine grained level (e.g., Heart Rate)</a:t>
            </a:r>
          </a:p>
          <a:p>
            <a:pPr marL="809301" lvl="1" indent="-346843">
              <a:buFont typeface="Arial" panose="020B0604020202020204" pitchFamily="34" charset="0"/>
              <a:buChar char="•"/>
            </a:pPr>
            <a:r>
              <a:rPr lang="en-US" dirty="0"/>
              <a:t>Those payloads can be expressed in standard-compliant formats, e.g., a FHIR JSON instance, or an HL7 v2 message</a:t>
            </a:r>
          </a:p>
          <a:p>
            <a:pPr marL="809301" lvl="1" indent="-346843">
              <a:buFont typeface="Arial" panose="020B0604020202020204" pitchFamily="34" charset="0"/>
              <a:buChar char="•"/>
            </a:pPr>
            <a:r>
              <a:rPr lang="en-US" dirty="0"/>
              <a:t>Other code can be generated, including code to test conformance of the payloads</a:t>
            </a:r>
          </a:p>
          <a:p>
            <a:pPr>
              <a:lnSpc>
                <a:spcPct val="90000"/>
              </a:lnSpc>
            </a:pPr>
            <a:endParaRPr lang="en-US" dirty="0">
              <a:ea typeface="ＭＳ Ｐゴシック" charset="-128"/>
            </a:endParaRPr>
          </a:p>
          <a:p>
            <a:pPr>
              <a:lnSpc>
                <a:spcPct val="90000"/>
              </a:lnSpc>
            </a:pPr>
            <a:endParaRPr lang="en-US" dirty="0">
              <a:ea typeface="ＭＳ Ｐゴシック" charset="-128"/>
            </a:endParaRPr>
          </a:p>
        </p:txBody>
      </p:sp>
      <p:sp>
        <p:nvSpPr>
          <p:cNvPr id="13316" name="Slide Number Placeholder 3"/>
          <p:cNvSpPr>
            <a:spLocks noGrp="1"/>
          </p:cNvSpPr>
          <p:nvPr>
            <p:ph type="sldNum" sz="quarter" idx="5"/>
          </p:nvPr>
        </p:nvSpPr>
        <p:spPr bwMode="auto">
          <a:noFill/>
          <a:ln>
            <a:miter lim="800000"/>
            <a:headEnd/>
            <a:tailEnd/>
          </a:ln>
        </p:spPr>
        <p:txBody>
          <a:bodyPr/>
          <a:lstStyle/>
          <a:p>
            <a:fld id="{C450405A-CB23-4447-9EEC-0EAC20617C06}" type="slidenum">
              <a:rPr lang="en-US" smtClean="0">
                <a:solidFill>
                  <a:prstClr val="black"/>
                </a:solidFill>
              </a:rPr>
              <a:pPr/>
              <a:t>78</a:t>
            </a:fld>
            <a:endParaRPr lang="en-US">
              <a:solidFill>
                <a:prstClr val="black"/>
              </a:solidFill>
            </a:endParaRPr>
          </a:p>
        </p:txBody>
      </p:sp>
    </p:spTree>
    <p:extLst>
      <p:ext uri="{BB962C8B-B14F-4D97-AF65-F5344CB8AC3E}">
        <p14:creationId xmlns:p14="http://schemas.microsoft.com/office/powerpoint/2010/main" val="2896436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use an integration of Shared Logical Model implementation of SNOMED + LOINC + </a:t>
            </a:r>
            <a:r>
              <a:rPr lang="en-US" dirty="0" err="1"/>
              <a:t>RxNorm</a:t>
            </a:r>
            <a:r>
              <a:rPr lang="en-US" dirty="0"/>
              <a:t> as a foundation for FHIM, CIMI, and FHIR so that we can simplify our implementations, yet attain significant interoperability? </a:t>
            </a:r>
          </a:p>
          <a:p>
            <a:r>
              <a:rPr lang="en-US" dirty="0"/>
              <a:t> </a:t>
            </a:r>
          </a:p>
          <a:p>
            <a:r>
              <a:rPr lang="en-US" dirty="0"/>
              <a:t>Stay tuned... </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solidFill>
                  <a:prstClr val="black"/>
                </a:solidFill>
              </a:rPr>
              <a:pPr/>
              <a:t>83</a:t>
            </a:fld>
            <a:endParaRPr lang="en-US">
              <a:solidFill>
                <a:prstClr val="black"/>
              </a:solidFill>
            </a:endParaRPr>
          </a:p>
        </p:txBody>
      </p:sp>
    </p:spTree>
    <p:extLst>
      <p:ext uri="{BB962C8B-B14F-4D97-AF65-F5344CB8AC3E}">
        <p14:creationId xmlns:p14="http://schemas.microsoft.com/office/powerpoint/2010/main" val="6775609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Deloitte HQ in Rosslyn, VA</a:t>
            </a:r>
          </a:p>
        </p:txBody>
      </p:sp>
      <p:sp>
        <p:nvSpPr>
          <p:cNvPr id="4" name="Slide Number Placeholder 3"/>
          <p:cNvSpPr>
            <a:spLocks noGrp="1"/>
          </p:cNvSpPr>
          <p:nvPr>
            <p:ph type="sldNum" sz="quarter" idx="10"/>
          </p:nvPr>
        </p:nvSpPr>
        <p:spPr/>
        <p:txBody>
          <a:bodyPr/>
          <a:lstStyle/>
          <a:p>
            <a:fld id="{2919155F-A903-4720-9403-2BDD9FDE722F}" type="slidenum">
              <a:rPr lang="en-US" smtClean="0"/>
              <a:t>84</a:t>
            </a:fld>
            <a:endParaRPr lang="en-US"/>
          </a:p>
        </p:txBody>
      </p:sp>
    </p:spTree>
    <p:extLst>
      <p:ext uri="{BB962C8B-B14F-4D97-AF65-F5344CB8AC3E}">
        <p14:creationId xmlns:p14="http://schemas.microsoft.com/office/powerpoint/2010/main" val="1242350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400" dirty="0"/>
          </a:p>
        </p:txBody>
      </p:sp>
      <p:sp>
        <p:nvSpPr>
          <p:cNvPr id="4" name="Slide Number Placeholder 3"/>
          <p:cNvSpPr>
            <a:spLocks noGrp="1"/>
          </p:cNvSpPr>
          <p:nvPr>
            <p:ph type="sldNum" sz="quarter" idx="10"/>
          </p:nvPr>
        </p:nvSpPr>
        <p:spPr/>
        <p:txBody>
          <a:bodyPr/>
          <a:lstStyle/>
          <a:p>
            <a:fld id="{B7438327-1EFA-8740-B14D-411C9960B5D7}" type="slidenum">
              <a:rPr lang="en-US" smtClean="0"/>
              <a:t>8</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12</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dirty="0"/>
              <a:t>Develop a high yield/ high value and common federal-wide health IT architecture</a:t>
            </a:r>
          </a:p>
          <a:p>
            <a:pPr marL="342900" indent="-342900">
              <a:buFont typeface="Arial" panose="020B0604020202020204" pitchFamily="34" charset="0"/>
              <a:buChar char="•"/>
            </a:pPr>
            <a:r>
              <a:rPr lang="en-US" dirty="0"/>
              <a:t>Promote a defacto national standard by leveraging federal purchasing power</a:t>
            </a:r>
          </a:p>
          <a:p>
            <a:pPr marL="342900" indent="-342900">
              <a:buFont typeface="Arial" panose="020B0604020202020204" pitchFamily="34" charset="0"/>
              <a:buChar char="•"/>
            </a:pPr>
            <a:r>
              <a:rPr lang="en-US" dirty="0"/>
              <a:t>Data exchanged is not based on the same standards</a:t>
            </a:r>
          </a:p>
          <a:p>
            <a:pPr marL="342900" indent="-342900">
              <a:buFont typeface="Arial" panose="020B0604020202020204" pitchFamily="34" charset="0"/>
              <a:buChar char="•"/>
            </a:pPr>
            <a:r>
              <a:rPr lang="en-US" dirty="0"/>
              <a:t>Need to include specific directions for the federal agencies for the ONC’s Interoperability Roadmap </a:t>
            </a:r>
          </a:p>
          <a:p>
            <a:pPr marL="342900" indent="-342900">
              <a:buFont typeface="Arial" panose="020B0604020202020204" pitchFamily="34" charset="0"/>
              <a:buChar char="•"/>
            </a:pPr>
            <a:r>
              <a:rPr lang="en-US" dirty="0"/>
              <a:t>Need to be mutually supportive of each other in HL7 votes </a:t>
            </a:r>
          </a:p>
          <a:p>
            <a:pPr marL="342900" indent="-342900">
              <a:buFont typeface="Arial" panose="020B0604020202020204" pitchFamily="34" charset="0"/>
              <a:buChar char="•"/>
            </a:pPr>
            <a:r>
              <a:rPr lang="en-US" dirty="0"/>
              <a:t>Validate and prioritize the architecture needs identified by FHA and the agencies. </a:t>
            </a:r>
          </a:p>
          <a:p>
            <a:pPr marL="800100" lvl="1" indent="-342900">
              <a:buFont typeface="Arial" panose="020B0604020202020204" pitchFamily="34" charset="0"/>
              <a:buChar char="•"/>
            </a:pPr>
            <a:r>
              <a:rPr lang="en-US" dirty="0"/>
              <a:t>Clarify the level of detail and scope of architecture</a:t>
            </a:r>
          </a:p>
          <a:p>
            <a:pPr marL="800100" lvl="1" indent="-342900">
              <a:buFont typeface="Arial" panose="020B0604020202020204" pitchFamily="34" charset="0"/>
              <a:buChar char="•"/>
            </a:pPr>
            <a:r>
              <a:rPr lang="en-US" dirty="0"/>
              <a:t>Provide the next level of detail that is targeted at a specific need or goal. </a:t>
            </a:r>
          </a:p>
          <a:p>
            <a:pPr marL="800100" lvl="1" indent="-342900">
              <a:buFont typeface="Arial" panose="020B0604020202020204" pitchFamily="34" charset="0"/>
              <a:buChar char="•"/>
            </a:pPr>
            <a:r>
              <a:rPr lang="en-US" dirty="0"/>
              <a:t>Address issues that are common concerns with multiple agencies.</a:t>
            </a:r>
          </a:p>
          <a:p>
            <a:pPr marL="342900" indent="-342900">
              <a:buFont typeface="Arial" panose="020B0604020202020204" pitchFamily="34" charset="0"/>
              <a:buChar char="•"/>
            </a:pPr>
            <a:r>
              <a:rPr lang="en-US" dirty="0"/>
              <a:t>Prepare Transition Plans in support of the next Administration. </a:t>
            </a:r>
          </a:p>
          <a:p>
            <a:pPr marL="342900" indent="-342900">
              <a:buFont typeface="Arial" panose="020B0604020202020204" pitchFamily="34" charset="0"/>
              <a:buChar char="•"/>
            </a:pPr>
            <a:r>
              <a:rPr lang="en-US" dirty="0"/>
              <a:t>Work with agency SMEs to provide an accurate picture of accomplishment in support of the ONC Interoperability Roadmap </a:t>
            </a:r>
          </a:p>
          <a:p>
            <a:pPr marL="342900" indent="-342900">
              <a:buFont typeface="Arial" panose="020B0604020202020204" pitchFamily="34" charset="0"/>
              <a:buChar char="•"/>
            </a:pPr>
            <a:r>
              <a:rPr lang="en-US" dirty="0"/>
              <a:t>Respond to congressional inquiries of the partners</a:t>
            </a:r>
          </a:p>
          <a:p>
            <a:pPr marL="342900" indent="-342900">
              <a:buFont typeface="Arial" panose="020B0604020202020204" pitchFamily="34" charset="0"/>
              <a:buChar char="•"/>
            </a:pPr>
            <a:r>
              <a:rPr lang="en-US" dirty="0"/>
              <a:t>Educate the GAO on achievements in federal health IT</a:t>
            </a:r>
          </a:p>
          <a:p>
            <a:pPr marL="342900" indent="-342900">
              <a:buFont typeface="Arial" panose="020B0604020202020204" pitchFamily="34" charset="0"/>
              <a:buChar char="•"/>
            </a:pPr>
            <a:r>
              <a:rPr lang="en-US" dirty="0"/>
              <a:t>Determine the level of support for CONNECT</a:t>
            </a:r>
          </a:p>
          <a:p>
            <a:endParaRPr lang="en-US" dirty="0"/>
          </a:p>
        </p:txBody>
      </p:sp>
      <p:sp>
        <p:nvSpPr>
          <p:cNvPr id="4" name="Slide Number Placeholder 3"/>
          <p:cNvSpPr>
            <a:spLocks noGrp="1"/>
          </p:cNvSpPr>
          <p:nvPr>
            <p:ph type="sldNum" sz="quarter" idx="10"/>
          </p:nvPr>
        </p:nvSpPr>
        <p:spPr/>
        <p:txBody>
          <a:bodyPr/>
          <a:lstStyle/>
          <a:p>
            <a:fld id="{B7438327-1EFA-8740-B14D-411C9960B5D7}" type="slidenum">
              <a:rPr lang="en-US" smtClean="0"/>
              <a:t>14</a:t>
            </a:fld>
            <a:endParaRPr lang="en-US"/>
          </a:p>
        </p:txBody>
      </p:sp>
    </p:spTree>
    <p:extLst>
      <p:ext uri="{BB962C8B-B14F-4D97-AF65-F5344CB8AC3E}">
        <p14:creationId xmlns:p14="http://schemas.microsoft.com/office/powerpoint/2010/main" val="2915903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latin typeface="Arial Narrow" panose="020B0606020202030204" pitchFamily="34" charset="0"/>
              </a:rPr>
              <a:t>The Integration</a:t>
            </a:r>
            <a:r>
              <a:rPr lang="en-US" baseline="0" dirty="0">
                <a:latin typeface="Arial Narrow" panose="020B0606020202030204" pitchFamily="34" charset="0"/>
              </a:rPr>
              <a:t> of Information Models and Tools (</a:t>
            </a:r>
            <a:r>
              <a:rPr lang="en-US" dirty="0">
                <a:latin typeface="Arial Narrow" panose="020B0606020202030204" pitchFamily="34" charset="0"/>
              </a:rPr>
              <a:t>IIM&amp;T)</a:t>
            </a:r>
            <a:r>
              <a:rPr lang="en-US" baseline="0" dirty="0">
                <a:latin typeface="Arial Narrow" panose="020B0606020202030204" pitchFamily="34" charset="0"/>
              </a:rPr>
              <a:t> project was successfully formed, defining essential requirements, specifications and principles as an Architectural Framework, aka Reference Architecture, of layered-models, to enable the</a:t>
            </a:r>
            <a:r>
              <a:rPr lang="en-US" sz="1100" dirty="0">
                <a:solidFill>
                  <a:schemeClr val="bg1"/>
                </a:solidFill>
                <a:latin typeface="Arial Narrow" panose="020B0606020202030204" pitchFamily="34" charset="0"/>
              </a:rPr>
              <a:t> production of clear, complete, concise, correct, consistent, traceable and easy-to-maintain standards and FHIR-CDA-NIEM implementation artifacts developed for Federal Agencies and their partners, venders and integrators; where in 2016,</a:t>
            </a:r>
          </a:p>
          <a:p>
            <a:pPr marL="164043" indent="-164043">
              <a:buFont typeface="Arial" panose="020B0604020202020204" pitchFamily="34" charset="0"/>
              <a:buChar char="•"/>
            </a:pPr>
            <a:r>
              <a:rPr lang="en-US" sz="1300" dirty="0">
                <a:solidFill>
                  <a:schemeClr val="bg1"/>
                </a:solidFill>
                <a:latin typeface="Arial Narrow" panose="020B0606020202030204" pitchFamily="34" charset="0"/>
              </a:rPr>
              <a:t>CIMI transitioned to being an HL7 workgroup in Jan 2016, after having been an IHTSDO workgroup since 2010.</a:t>
            </a:r>
          </a:p>
          <a:p>
            <a:pPr marL="164043" indent="-164043">
              <a:buFont typeface="Arial" panose="020B0604020202020204" pitchFamily="34" charset="0"/>
              <a:buChar char="•"/>
            </a:pPr>
            <a:r>
              <a:rPr lang="en-US" sz="1300" dirty="0">
                <a:solidFill>
                  <a:schemeClr val="bg1"/>
                </a:solidFill>
                <a:latin typeface="Arial Narrow" panose="020B0606020202030204" pitchFamily="34" charset="0"/>
              </a:rPr>
              <a:t>A CIMI-sponsored investigative-study was conducted from Jan thru Sept 2016; where, the investigative-study final-report and draft IIM&amp;T Project Scope Statement (PSS) were delivered at the Sep 2016 HL7 Workgroup meeting for peer-review.</a:t>
            </a:r>
          </a:p>
          <a:p>
            <a:pPr marL="164043" indent="-164043">
              <a:buFont typeface="Arial" panose="020B0604020202020204" pitchFamily="34" charset="0"/>
              <a:buChar char="•"/>
            </a:pPr>
            <a:r>
              <a:rPr lang="en-US" sz="1300" dirty="0">
                <a:latin typeface="Arial Narrow" panose="020B0606020202030204" pitchFamily="34" charset="0"/>
              </a:rPr>
              <a:t>ONC, FHA and IPO co-sponsored a two-day Health Interoperability and Exchange Alliance (HIEA) Technical Forum in Aug 2016 to share the investigative-study results among IIM&amp;T stakeholders-and-proponents and to coalesce issues, recommendations and a way-forward roadmap into a final-report and HL7 PSS.  </a:t>
            </a:r>
          </a:p>
          <a:p>
            <a:pPr marL="164043" indent="-164043">
              <a:buFont typeface="Arial" panose="020B0604020202020204" pitchFamily="34" charset="0"/>
              <a:buChar char="•"/>
            </a:pPr>
            <a:r>
              <a:rPr lang="en-US" sz="1300" dirty="0">
                <a:latin typeface="Arial Narrow" panose="020B0606020202030204" pitchFamily="34" charset="0"/>
              </a:rPr>
              <a:t>FHA Managing Board briefings were provided in October </a:t>
            </a:r>
            <a:r>
              <a:rPr lang="en-US" sz="1100" dirty="0">
                <a:latin typeface="Arial Narrow" panose="020B0606020202030204" pitchFamily="34" charset="0"/>
              </a:rPr>
              <a:t>and November to obtain Federal Partner concurrence with The HL7 PSS. </a:t>
            </a:r>
          </a:p>
          <a:p>
            <a:pPr marL="164043" indent="-164043">
              <a:buFont typeface="Arial" panose="020B0604020202020204" pitchFamily="34" charset="0"/>
              <a:buChar char="•"/>
            </a:pPr>
            <a:r>
              <a:rPr lang="en-US" sz="1100" dirty="0">
                <a:latin typeface="Arial Narrow" panose="020B0606020202030204" pitchFamily="34" charset="0"/>
              </a:rPr>
              <a:t>CIMI Basic Meta Model (BMM) specifications were formulated for the January comments-only ballot to get peer-review. These were based on </a:t>
            </a:r>
            <a:r>
              <a:rPr lang="en-US" sz="1100" dirty="0" err="1">
                <a:latin typeface="Arial Narrow" panose="020B0606020202030204" pitchFamily="34" charset="0"/>
              </a:rPr>
              <a:t>OpenEHR</a:t>
            </a:r>
            <a:r>
              <a:rPr lang="en-US" sz="1100" dirty="0">
                <a:latin typeface="Arial Narrow" panose="020B0606020202030204" pitchFamily="34" charset="0"/>
              </a:rPr>
              <a:t> and ISO13606 BMM; but, were adapted to be more stable, flexible and easier-to-use.  </a:t>
            </a:r>
          </a:p>
          <a:p>
            <a:endParaRPr lang="en-US" sz="1100" dirty="0">
              <a:latin typeface="Arial Narrow" panose="020B0606020202030204" pitchFamily="34" charset="0"/>
            </a:endParaRPr>
          </a:p>
          <a:p>
            <a:r>
              <a:rPr lang="en-US" sz="1100" dirty="0">
                <a:latin typeface="Arial Narrow" panose="020B0606020202030204" pitchFamily="34" charset="0"/>
              </a:rPr>
              <a:t>In 2017Q1 t</a:t>
            </a:r>
            <a:r>
              <a:rPr lang="en-US" sz="1100" dirty="0"/>
              <a:t>he Pilot-project were used to drive refinement:</a:t>
            </a:r>
          </a:p>
          <a:p>
            <a:pPr marL="164043" indent="-164043">
              <a:buFont typeface="Arial" panose="020B0604020202020204" pitchFamily="34" charset="0"/>
              <a:buChar char="•"/>
            </a:pPr>
            <a:r>
              <a:rPr lang="en-US" sz="1100" dirty="0"/>
              <a:t>HL7 Project Scope Statement was peer-reviewed and updated in-accordance-with HL7 co-sponsoring workgroups feedback.</a:t>
            </a:r>
          </a:p>
          <a:p>
            <a:pPr marL="164043" indent="-164043">
              <a:buFont typeface="Arial" panose="020B0604020202020204" pitchFamily="34" charset="0"/>
              <a:buChar char="•"/>
            </a:pPr>
            <a:r>
              <a:rPr lang="en-US" sz="1100" dirty="0"/>
              <a:t>HL7 comments-only ballot (Jan), which included the CIMI Basic Meta Model specifications</a:t>
            </a:r>
          </a:p>
          <a:p>
            <a:pPr marL="164043" indent="-164043">
              <a:buFont typeface="Arial" panose="020B0604020202020204" pitchFamily="34" charset="0"/>
              <a:buChar char="•"/>
            </a:pPr>
            <a:r>
              <a:rPr lang="en-US" sz="1100" dirty="0"/>
              <a:t>FHIM was harmonized with CIMI BMM</a:t>
            </a:r>
          </a:p>
          <a:p>
            <a:pPr marL="164043" indent="-164043">
              <a:buFont typeface="Arial" panose="020B0604020202020204" pitchFamily="34" charset="0"/>
              <a:buChar char="•"/>
            </a:pPr>
            <a:r>
              <a:rPr lang="en-US" sz="1100" dirty="0"/>
              <a:t>QI Quick was harmonized with CIMI BMM</a:t>
            </a:r>
          </a:p>
          <a:p>
            <a:pPr marL="164043" indent="-164043">
              <a:buFont typeface="Arial" panose="020B0604020202020204" pitchFamily="34" charset="0"/>
              <a:buChar char="•"/>
            </a:pPr>
            <a:r>
              <a:rPr lang="en-US" sz="1100" dirty="0"/>
              <a:t>Skin-Wound Assessment-Models</a:t>
            </a:r>
          </a:p>
          <a:p>
            <a:pPr marL="164043" indent="-164043">
              <a:buFont typeface="Arial" panose="020B0604020202020204" pitchFamily="34" charset="0"/>
              <a:buChar char="•"/>
            </a:pPr>
            <a:endParaRPr lang="en-US" sz="1100" dirty="0"/>
          </a:p>
          <a:p>
            <a:r>
              <a:rPr lang="en-US" sz="1100" dirty="0"/>
              <a:t>During the rest of 2017 Pilot-projects drive refinement:</a:t>
            </a:r>
          </a:p>
          <a:p>
            <a:pPr marL="164043" indent="-164043">
              <a:buFont typeface="Arial" panose="020B0604020202020204" pitchFamily="34" charset="0"/>
              <a:buChar char="•"/>
            </a:pPr>
            <a:r>
              <a:rPr lang="en-US" sz="1100" dirty="0"/>
              <a:t>HL7 Informative ballot (May)</a:t>
            </a:r>
          </a:p>
          <a:p>
            <a:pPr marL="601492" lvl="1" indent="-164043">
              <a:buFont typeface="Arial" panose="020B0604020202020204" pitchFamily="34" charset="0"/>
              <a:buChar char="•"/>
            </a:pPr>
            <a:r>
              <a:rPr lang="en-US" sz="1100" dirty="0"/>
              <a:t>Architectural Framework</a:t>
            </a:r>
          </a:p>
          <a:p>
            <a:pPr marL="601492" lvl="1" indent="-164043">
              <a:buFont typeface="Arial" panose="020B0604020202020204" pitchFamily="34" charset="0"/>
              <a:buChar char="•"/>
            </a:pPr>
            <a:r>
              <a:rPr lang="en-US" sz="1100" dirty="0"/>
              <a:t>Skin Wound DCMs</a:t>
            </a:r>
          </a:p>
          <a:p>
            <a:pPr marL="164043" indent="-164043">
              <a:buFont typeface="Arial" panose="020B0604020202020204" pitchFamily="34" charset="0"/>
              <a:buChar char="•"/>
            </a:pPr>
            <a:r>
              <a:rPr lang="en-US" sz="1100" dirty="0"/>
              <a:t>HL7 Trial Use Standard (Sep)</a:t>
            </a:r>
          </a:p>
          <a:p>
            <a:pPr marL="601492" lvl="1" indent="-164043">
              <a:buFont typeface="Arial" panose="020B0604020202020204" pitchFamily="34" charset="0"/>
              <a:buChar char="•"/>
            </a:pPr>
            <a:r>
              <a:rPr lang="en-US" sz="1100" dirty="0"/>
              <a:t>Clinical Statements</a:t>
            </a:r>
          </a:p>
          <a:p>
            <a:pPr marL="601492" lvl="1" indent="-164043">
              <a:buFont typeface="Arial" panose="020B0604020202020204" pitchFamily="34" charset="0"/>
              <a:buChar char="•"/>
            </a:pPr>
            <a:r>
              <a:rPr lang="en-US" sz="1100" dirty="0"/>
              <a:t>Procedures</a:t>
            </a:r>
          </a:p>
          <a:p>
            <a:pPr marL="601492" lvl="1" indent="-164043">
              <a:buFont typeface="Arial" panose="020B0604020202020204" pitchFamily="34" charset="0"/>
              <a:buChar char="•"/>
            </a:pPr>
            <a:r>
              <a:rPr lang="en-US" sz="1100" dirty="0"/>
              <a:t>Orders</a:t>
            </a:r>
          </a:p>
          <a:p>
            <a:pPr marL="601492" lvl="1" indent="-164043">
              <a:buFont typeface="Arial" panose="020B0604020202020204" pitchFamily="34" charset="0"/>
              <a:buChar char="•"/>
            </a:pPr>
            <a:r>
              <a:rPr lang="en-US" sz="1100" dirty="0"/>
              <a:t>FHIR US Core and QI Core</a:t>
            </a:r>
          </a:p>
          <a:p>
            <a:pPr marL="164043" indent="-164043">
              <a:buFont typeface="Arial" panose="020B0604020202020204" pitchFamily="34" charset="0"/>
              <a:buChar char="•"/>
            </a:pPr>
            <a:r>
              <a:rPr lang="en-US" sz="1100" dirty="0"/>
              <a:t>FHIR Profiles and Extensions</a:t>
            </a:r>
          </a:p>
          <a:p>
            <a:pPr rtl="0"/>
            <a:endParaRPr lang="en-US" sz="1100" dirty="0"/>
          </a:p>
          <a:p>
            <a:pPr rtl="0"/>
            <a:r>
              <a:rPr lang="en-US" sz="1100" dirty="0"/>
              <a:t>2018-2020 Pilot-projects drive refinement</a:t>
            </a:r>
          </a:p>
          <a:p>
            <a:pPr marL="164043" indent="-164043">
              <a:buFont typeface="Arial" panose="020B0604020202020204" pitchFamily="34" charset="0"/>
              <a:buChar char="•"/>
            </a:pPr>
            <a:r>
              <a:rPr lang="en-US" sz="1100" dirty="0"/>
              <a:t>2018 HL7 Standard for Trial Use Update</a:t>
            </a:r>
          </a:p>
          <a:p>
            <a:pPr marL="164043" indent="-164043">
              <a:buFont typeface="Arial" panose="020B0604020202020204" pitchFamily="34" charset="0"/>
              <a:buChar char="•"/>
            </a:pPr>
            <a:r>
              <a:rPr lang="en-US" sz="1100" dirty="0"/>
              <a:t>2019 HL7 Normative Standard</a:t>
            </a:r>
          </a:p>
          <a:p>
            <a:pPr marL="164043" indent="-164043">
              <a:buFont typeface="Arial" panose="020B0604020202020204" pitchFamily="34" charset="0"/>
              <a:buChar char="•"/>
            </a:pPr>
            <a:r>
              <a:rPr lang="en-US" sz="1100" dirty="0"/>
              <a:t>2020 HL7-ISO Standard</a:t>
            </a:r>
          </a:p>
          <a:p>
            <a:pPr marL="164043" indent="-164043">
              <a:buFont typeface="Arial" panose="020B0604020202020204" pitchFamily="34" charset="0"/>
              <a:buChar char="•"/>
            </a:pPr>
            <a:r>
              <a:rPr lang="en-US" sz="1100" dirty="0"/>
              <a:t>Integrated Tools refinement </a:t>
            </a:r>
          </a:p>
          <a:p>
            <a:pPr marL="164043" indent="-164043">
              <a:buFont typeface="Arial" panose="020B0604020202020204" pitchFamily="34" charset="0"/>
              <a:buChar char="•"/>
            </a:pPr>
            <a:r>
              <a:rPr lang="en-US" sz="1100" dirty="0"/>
              <a:t>Practitioners’ Guide updates</a:t>
            </a:r>
          </a:p>
          <a:p>
            <a:pPr marL="164043" indent="-164043">
              <a:buFont typeface="Arial" panose="020B0604020202020204" pitchFamily="34" charset="0"/>
              <a:buChar char="•"/>
            </a:pPr>
            <a:r>
              <a:rPr lang="en-US" sz="1100" dirty="0"/>
              <a:t>Comprehensive Training Materials updates</a:t>
            </a:r>
          </a:p>
          <a:p>
            <a:pPr marL="164043" indent="-164043">
              <a:buFont typeface="Arial" panose="020B0604020202020204" pitchFamily="34" charset="0"/>
              <a:buChar char="•"/>
            </a:pPr>
            <a:r>
              <a:rPr lang="en-US" sz="1100" dirty="0"/>
              <a:t>Reference FHIR, CDA, NIEM extensions, profiles, test and implementation artifacts refined and updated</a:t>
            </a:r>
            <a:endParaRPr lang="en-US" sz="1100" dirty="0">
              <a:solidFill>
                <a:schemeClr val="bg1"/>
              </a:solidFill>
              <a:latin typeface="Arial Narrow" panose="020B0606020202030204" pitchFamily="34" charset="0"/>
            </a:endParaRPr>
          </a:p>
          <a:p>
            <a:pPr algn="l"/>
            <a:endParaRPr lang="en-US" dirty="0">
              <a:latin typeface="Arial Narrow" panose="020B0606020202030204" pitchFamily="34" charset="0"/>
            </a:endParaRPr>
          </a:p>
        </p:txBody>
      </p:sp>
      <p:sp>
        <p:nvSpPr>
          <p:cNvPr id="4" name="Slide Number Placeholder 3"/>
          <p:cNvSpPr>
            <a:spLocks noGrp="1"/>
          </p:cNvSpPr>
          <p:nvPr>
            <p:ph type="sldNum" sz="quarter" idx="10"/>
          </p:nvPr>
        </p:nvSpPr>
        <p:spPr/>
        <p:txBody>
          <a:bodyPr/>
          <a:lstStyle/>
          <a:p>
            <a:fld id="{C4C54939-C608-486A-BE30-E8A8CF819837}" type="slidenum">
              <a:rPr lang="en-US" smtClean="0"/>
              <a:t>15</a:t>
            </a:fld>
            <a:endParaRPr lang="en-US" dirty="0"/>
          </a:p>
        </p:txBody>
      </p:sp>
    </p:spTree>
    <p:extLst>
      <p:ext uri="{BB962C8B-B14F-4D97-AF65-F5344CB8AC3E}">
        <p14:creationId xmlns:p14="http://schemas.microsoft.com/office/powerpoint/2010/main" val="1697562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4043" indent="-164043">
              <a:buFont typeface="Arial" panose="020B0604020202020204" pitchFamily="34" charset="0"/>
              <a:buChar char="•"/>
            </a:pPr>
            <a:r>
              <a:rPr lang="en-US" sz="1300" dirty="0">
                <a:latin typeface="Arial Narrow" panose="020B0606020202030204" pitchFamily="34" charset="0"/>
              </a:rPr>
              <a:t>The benefit of standard CIMI Principles and Reference Models is an Architectural Framework for computable semantic-interoperability aka interpretability across time, locations, systems and care contexts, assuming the re-usable “stack” is standardized and has widespread implementation. Seamless tools can result in efficiency and effectiveness. This information-model “stack” foundation is mission-essential for </a:t>
            </a:r>
          </a:p>
          <a:p>
            <a:pPr marL="601492" lvl="1" indent="-164043">
              <a:buFont typeface="Wingdings" panose="05000000000000000000" pitchFamily="2" charset="2"/>
              <a:buChar char="Ø"/>
            </a:pPr>
            <a:r>
              <a:rPr lang="en-US" sz="1300" dirty="0">
                <a:latin typeface="Arial Narrow" panose="020B0606020202030204" pitchFamily="34" charset="0"/>
              </a:rPr>
              <a:t>collection, communication, aggregation and interpretation of patient data to accelerate secondary uses in public health, disease surveillance, post-approval monitoring, and patient-centered outcomes research. </a:t>
            </a:r>
          </a:p>
          <a:p>
            <a:pPr marL="601492" lvl="1" indent="-164043">
              <a:buFont typeface="Wingdings" panose="05000000000000000000" pitchFamily="2" charset="2"/>
              <a:buChar char="Ø"/>
            </a:pPr>
            <a:r>
              <a:rPr lang="en-US" sz="1300" dirty="0">
                <a:latin typeface="Arial Narrow" panose="020B0606020202030204" pitchFamily="34" charset="0"/>
              </a:rPr>
              <a:t>health-related services including telecare, clinical decision support, research, and quality measurement, improving healthcare access, quality, and uniformity. </a:t>
            </a:r>
          </a:p>
          <a:p>
            <a:pPr marL="601492" lvl="1" indent="-164043">
              <a:buFont typeface="Wingdings" panose="05000000000000000000" pitchFamily="2" charset="2"/>
              <a:buChar char="Ø"/>
            </a:pPr>
            <a:r>
              <a:rPr lang="en-US" sz="1300" dirty="0">
                <a:latin typeface="Arial Narrow" panose="020B0606020202030204" pitchFamily="34" charset="0"/>
              </a:rPr>
              <a:t>patients, clinicians, and the public to realize major benefits from improved care coordination, reduction of medical errors, and decreased costs resulting in healthier lives.</a:t>
            </a:r>
          </a:p>
        </p:txBody>
      </p:sp>
      <p:sp>
        <p:nvSpPr>
          <p:cNvPr id="4" name="Slide Number Placeholder 3"/>
          <p:cNvSpPr>
            <a:spLocks noGrp="1"/>
          </p:cNvSpPr>
          <p:nvPr>
            <p:ph type="sldNum" sz="quarter" idx="10"/>
          </p:nvPr>
        </p:nvSpPr>
        <p:spPr/>
        <p:txBody>
          <a:bodyPr/>
          <a:lstStyle/>
          <a:p>
            <a:fld id="{C4C54939-C608-486A-BE30-E8A8CF819837}" type="slidenum">
              <a:rPr lang="en-US" smtClean="0"/>
              <a:t>17</a:t>
            </a:fld>
            <a:endParaRPr lang="en-US" dirty="0"/>
          </a:p>
        </p:txBody>
      </p:sp>
    </p:spTree>
    <p:extLst>
      <p:ext uri="{BB962C8B-B14F-4D97-AF65-F5344CB8AC3E}">
        <p14:creationId xmlns:p14="http://schemas.microsoft.com/office/powerpoint/2010/main" val="27561502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3886290" y="1753862"/>
            <a:ext cx="5257710" cy="3196465"/>
          </a:xfrm>
          <a:prstGeom prst="rect">
            <a:avLst/>
          </a:prstGeom>
          <a:solidFill>
            <a:srgbClr val="FFFFF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effectLst/>
            </a:endParaRPr>
          </a:p>
        </p:txBody>
      </p:sp>
      <p:sp>
        <p:nvSpPr>
          <p:cNvPr id="5" name="Footer Placeholder 4"/>
          <p:cNvSpPr>
            <a:spLocks noGrp="1"/>
          </p:cNvSpPr>
          <p:nvPr>
            <p:ph type="ftr" sz="quarter" idx="11"/>
          </p:nvPr>
        </p:nvSpPr>
        <p:spPr>
          <a:xfrm>
            <a:off x="457200" y="6356350"/>
            <a:ext cx="2895600" cy="365125"/>
          </a:xfrm>
        </p:spPr>
        <p:txBody>
          <a:bodyPr/>
          <a:lstStyle/>
          <a:p>
            <a:endParaRPr lang="en-US" dirty="0"/>
          </a:p>
        </p:txBody>
      </p:sp>
      <p:sp>
        <p:nvSpPr>
          <p:cNvPr id="2" name="Title 1"/>
          <p:cNvSpPr>
            <a:spLocks noGrp="1"/>
          </p:cNvSpPr>
          <p:nvPr>
            <p:ph type="ctrTitle"/>
          </p:nvPr>
        </p:nvSpPr>
        <p:spPr>
          <a:xfrm>
            <a:off x="4170958" y="1988741"/>
            <a:ext cx="4688374" cy="1470025"/>
          </a:xfrm>
        </p:spPr>
        <p:txBody>
          <a:bodyPr lIns="91440" rIns="91440" anchor="t">
            <a:noAutofit/>
          </a:bodyPr>
          <a:lstStyle>
            <a:lvl1pPr algn="l">
              <a:defRPr sz="3200" b="1">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170958" y="3468394"/>
            <a:ext cx="4688374" cy="801295"/>
          </a:xfrm>
        </p:spPr>
        <p:txBody>
          <a:bodyPr anchor="t">
            <a:normAutofit/>
          </a:bodyPr>
          <a:lstStyle>
            <a:lvl1pPr marL="0" indent="0" algn="l">
              <a:buNone/>
              <a:defRPr sz="18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 name="Text Placeholder 9"/>
          <p:cNvSpPr>
            <a:spLocks noGrp="1"/>
          </p:cNvSpPr>
          <p:nvPr>
            <p:ph type="body" sz="quarter" idx="12"/>
          </p:nvPr>
        </p:nvSpPr>
        <p:spPr>
          <a:xfrm>
            <a:off x="4170363" y="4279719"/>
            <a:ext cx="4689475" cy="452437"/>
          </a:xfrm>
        </p:spPr>
        <p:txBody>
          <a:bodyPr>
            <a:normAutofit/>
          </a:bodyPr>
          <a:lstStyle>
            <a:lvl1pPr marL="0" indent="0">
              <a:buNone/>
              <a:defRPr sz="1600" b="1"/>
            </a:lvl1pPr>
          </a:lstStyle>
          <a:p>
            <a:pPr lvl="0"/>
            <a:r>
              <a:rPr lang="en-US"/>
              <a:t>Click to edit Master text styles</a:t>
            </a:r>
          </a:p>
        </p:txBody>
      </p:sp>
    </p:spTree>
    <p:extLst>
      <p:ext uri="{BB962C8B-B14F-4D97-AF65-F5344CB8AC3E}">
        <p14:creationId xmlns:p14="http://schemas.microsoft.com/office/powerpoint/2010/main" val="1535266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4BE864F-3B91-45B3-A1DE-4D7490D1A26B}" type="datetime4">
              <a:rPr lang="en-US" smtClean="0"/>
              <a:t>June 12, 2017</a:t>
            </a:fld>
            <a:endParaRPr lang="en-US"/>
          </a:p>
        </p:txBody>
      </p:sp>
      <p:sp>
        <p:nvSpPr>
          <p:cNvPr id="6" name="Footer Placeholder 5"/>
          <p:cNvSpPr>
            <a:spLocks noGrp="1"/>
          </p:cNvSpPr>
          <p:nvPr>
            <p:ph type="ftr" sz="quarter" idx="11"/>
          </p:nvPr>
        </p:nvSpPr>
        <p:spPr>
          <a:xfrm>
            <a:off x="3124200" y="6356350"/>
            <a:ext cx="5562600" cy="365125"/>
          </a:xfrm>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13"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14"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5" name="Picture 1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Content Placeholder 2"/>
          <p:cNvSpPr>
            <a:spLocks noGrp="1"/>
          </p:cNvSpPr>
          <p:nvPr>
            <p:ph sz="half" idx="1"/>
          </p:nvPr>
        </p:nvSpPr>
        <p:spPr>
          <a:xfrm>
            <a:off x="457200" y="1475496"/>
            <a:ext cx="4038600"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sz="half" idx="14"/>
          </p:nvPr>
        </p:nvSpPr>
        <p:spPr>
          <a:xfrm>
            <a:off x="4648200" y="1475496"/>
            <a:ext cx="4038600"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9" name="Straight Connector 18"/>
          <p:cNvCxnSpPr/>
          <p:nvPr/>
        </p:nvCxnSpPr>
        <p:spPr>
          <a:xfrm>
            <a:off x="4566164"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06063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75496"/>
            <a:ext cx="4038600"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F48B69-9394-45A5-B62B-87AD770EA4A6}" type="datetime4">
              <a:rPr lang="en-US" smtClean="0"/>
              <a:t>June 12, 2017</a:t>
            </a:fld>
            <a:endParaRPr lang="en-US"/>
          </a:p>
        </p:txBody>
      </p:sp>
      <p:sp>
        <p:nvSpPr>
          <p:cNvPr id="6" name="Footer Placeholder 5"/>
          <p:cNvSpPr>
            <a:spLocks noGrp="1"/>
          </p:cNvSpPr>
          <p:nvPr>
            <p:ph type="ftr" sz="quarter" idx="11"/>
          </p:nvPr>
        </p:nvSpPr>
        <p:spPr>
          <a:xfrm>
            <a:off x="3124200" y="6356350"/>
            <a:ext cx="5562600" cy="365125"/>
          </a:xfrm>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12" name="Content Placeholder 2"/>
          <p:cNvSpPr>
            <a:spLocks noGrp="1"/>
          </p:cNvSpPr>
          <p:nvPr>
            <p:ph sz="half" idx="14"/>
          </p:nvPr>
        </p:nvSpPr>
        <p:spPr>
          <a:xfrm>
            <a:off x="4648200" y="1475496"/>
            <a:ext cx="4038600"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5" name="Picture 14" descr="FHA-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0" name="Rectangle 9"/>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4566164"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6" name="Rectangle 15"/>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6641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mparison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12" name="Text Placeholder 4"/>
          <p:cNvSpPr>
            <a:spLocks noGrp="1"/>
          </p:cNvSpPr>
          <p:nvPr>
            <p:ph type="body" sz="quarter" idx="14"/>
          </p:nvPr>
        </p:nvSpPr>
        <p:spPr>
          <a:xfrm>
            <a:off x="455613" y="1475496"/>
            <a:ext cx="3998544" cy="639762"/>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B3BE922-5EE0-4E05-9C73-BDEE729E4AFA}" type="datetime4">
              <a:rPr lang="en-US" smtClean="0"/>
              <a:t>June 12, 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059506-D6B1-B842-AAB5-13291BE98BD7}" type="slidenum">
              <a:rPr lang="en-US" smtClean="0"/>
              <a:t>‹#›</a:t>
            </a:fld>
            <a:endParaRPr lang="en-US"/>
          </a:p>
        </p:txBody>
      </p:sp>
      <p:sp>
        <p:nvSpPr>
          <p:cNvPr id="14" name="Content Placeholder 2"/>
          <p:cNvSpPr>
            <a:spLocks noGrp="1"/>
          </p:cNvSpPr>
          <p:nvPr>
            <p:ph sz="half" idx="1"/>
          </p:nvPr>
        </p:nvSpPr>
        <p:spPr>
          <a:xfrm>
            <a:off x="457199" y="2115258"/>
            <a:ext cx="3996911" cy="38862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17"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8" name="Picture 1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9" name="Text Placeholder 4"/>
          <p:cNvSpPr>
            <a:spLocks noGrp="1"/>
          </p:cNvSpPr>
          <p:nvPr>
            <p:ph type="body" sz="quarter" idx="15"/>
          </p:nvPr>
        </p:nvSpPr>
        <p:spPr>
          <a:xfrm>
            <a:off x="4685921" y="1475496"/>
            <a:ext cx="4000879" cy="639762"/>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2"/>
          <p:cNvSpPr>
            <a:spLocks noGrp="1"/>
          </p:cNvSpPr>
          <p:nvPr>
            <p:ph sz="half" idx="16"/>
          </p:nvPr>
        </p:nvSpPr>
        <p:spPr>
          <a:xfrm>
            <a:off x="4687555" y="2115258"/>
            <a:ext cx="3999245" cy="38862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2" name="Straight Connector 21"/>
          <p:cNvCxnSpPr/>
          <p:nvPr userDrawn="1"/>
        </p:nvCxnSpPr>
        <p:spPr>
          <a:xfrm>
            <a:off x="4566164"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095489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mparis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12" name="Text Placeholder 4"/>
          <p:cNvSpPr>
            <a:spLocks noGrp="1"/>
          </p:cNvSpPr>
          <p:nvPr>
            <p:ph type="body" sz="quarter" idx="14"/>
          </p:nvPr>
        </p:nvSpPr>
        <p:spPr>
          <a:xfrm>
            <a:off x="455613" y="1475496"/>
            <a:ext cx="3998544" cy="639762"/>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A260DFE-DF5D-4308-8246-0229A4779709}" type="datetime4">
              <a:rPr lang="en-US" smtClean="0"/>
              <a:t>June 12, 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059506-D6B1-B842-AAB5-13291BE98BD7}" type="slidenum">
              <a:rPr lang="en-US" smtClean="0"/>
              <a:t>‹#›</a:t>
            </a:fld>
            <a:endParaRPr lang="en-US"/>
          </a:p>
        </p:txBody>
      </p:sp>
      <p:sp>
        <p:nvSpPr>
          <p:cNvPr id="14" name="Content Placeholder 2"/>
          <p:cNvSpPr>
            <a:spLocks noGrp="1"/>
          </p:cNvSpPr>
          <p:nvPr>
            <p:ph sz="half" idx="1"/>
          </p:nvPr>
        </p:nvSpPr>
        <p:spPr>
          <a:xfrm>
            <a:off x="457199" y="2115258"/>
            <a:ext cx="3996911" cy="38862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8" name="Picture 1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9" name="Text Placeholder 4"/>
          <p:cNvSpPr>
            <a:spLocks noGrp="1"/>
          </p:cNvSpPr>
          <p:nvPr>
            <p:ph type="body" sz="quarter" idx="15"/>
          </p:nvPr>
        </p:nvSpPr>
        <p:spPr>
          <a:xfrm>
            <a:off x="4685921" y="1475496"/>
            <a:ext cx="4000879" cy="639762"/>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2"/>
          <p:cNvSpPr>
            <a:spLocks noGrp="1"/>
          </p:cNvSpPr>
          <p:nvPr>
            <p:ph sz="half" idx="16"/>
          </p:nvPr>
        </p:nvSpPr>
        <p:spPr>
          <a:xfrm>
            <a:off x="4687555" y="2115258"/>
            <a:ext cx="3999245" cy="38862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2" name="Straight Connector 21"/>
          <p:cNvCxnSpPr/>
          <p:nvPr/>
        </p:nvCxnSpPr>
        <p:spPr>
          <a:xfrm>
            <a:off x="4566164"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3"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sp>
        <p:nvSpPr>
          <p:cNvPr id="15" name="Rectangle 14"/>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607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Content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52881" y="1475496"/>
            <a:ext cx="2633617"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D7BDD9-61F3-4920-9BF3-B637225D320B}" type="datetime4">
              <a:rPr lang="en-US" smtClean="0"/>
              <a:t>June 12, 2017</a:t>
            </a:fld>
            <a:endParaRPr lang="en-US"/>
          </a:p>
        </p:txBody>
      </p:sp>
      <p:sp>
        <p:nvSpPr>
          <p:cNvPr id="6" name="Footer Placeholder 5"/>
          <p:cNvSpPr>
            <a:spLocks noGrp="1"/>
          </p:cNvSpPr>
          <p:nvPr>
            <p:ph type="ftr" sz="quarter" idx="11"/>
          </p:nvPr>
        </p:nvSpPr>
        <p:spPr>
          <a:xfrm>
            <a:off x="3124200" y="6356350"/>
            <a:ext cx="5562600" cy="365125"/>
          </a:xfrm>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12" name="Content Placeholder 2"/>
          <p:cNvSpPr>
            <a:spLocks noGrp="1"/>
          </p:cNvSpPr>
          <p:nvPr>
            <p:ph sz="half" idx="14"/>
          </p:nvPr>
        </p:nvSpPr>
        <p:spPr>
          <a:xfrm>
            <a:off x="6038899" y="1475496"/>
            <a:ext cx="2633472"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cxnSp>
        <p:nvCxnSpPr>
          <p:cNvPr id="11" name="Straight Connector 10"/>
          <p:cNvCxnSpPr/>
          <p:nvPr/>
        </p:nvCxnSpPr>
        <p:spPr>
          <a:xfrm>
            <a:off x="5956863"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9" name="Content Placeholder 2"/>
          <p:cNvSpPr>
            <a:spLocks noGrp="1"/>
          </p:cNvSpPr>
          <p:nvPr>
            <p:ph sz="half" idx="15"/>
          </p:nvPr>
        </p:nvSpPr>
        <p:spPr>
          <a:xfrm>
            <a:off x="473225" y="1475496"/>
            <a:ext cx="2633617"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p:nvPr/>
        </p:nvCxnSpPr>
        <p:spPr>
          <a:xfrm>
            <a:off x="3177207"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21"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22"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spTree>
    <p:extLst>
      <p:ext uri="{BB962C8B-B14F-4D97-AF65-F5344CB8AC3E}">
        <p14:creationId xmlns:p14="http://schemas.microsoft.com/office/powerpoint/2010/main" val="13631200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hree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52881" y="1475496"/>
            <a:ext cx="2633617"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D59624-938D-4C88-A83F-58E772B492C9}" type="datetime4">
              <a:rPr lang="en-US" smtClean="0"/>
              <a:t>June 12, 2017</a:t>
            </a:fld>
            <a:endParaRPr lang="en-US"/>
          </a:p>
        </p:txBody>
      </p:sp>
      <p:sp>
        <p:nvSpPr>
          <p:cNvPr id="6" name="Footer Placeholder 5"/>
          <p:cNvSpPr>
            <a:spLocks noGrp="1"/>
          </p:cNvSpPr>
          <p:nvPr>
            <p:ph type="ftr" sz="quarter" idx="11"/>
          </p:nvPr>
        </p:nvSpPr>
        <p:spPr>
          <a:xfrm>
            <a:off x="3124200" y="6356350"/>
            <a:ext cx="5562600" cy="365125"/>
          </a:xfrm>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12" name="Content Placeholder 2"/>
          <p:cNvSpPr>
            <a:spLocks noGrp="1"/>
          </p:cNvSpPr>
          <p:nvPr>
            <p:ph sz="half" idx="14"/>
          </p:nvPr>
        </p:nvSpPr>
        <p:spPr>
          <a:xfrm>
            <a:off x="6038899" y="1475496"/>
            <a:ext cx="2633472"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5" name="Picture 1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0" name="Rectangle 9"/>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956863"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9" name="Content Placeholder 2"/>
          <p:cNvSpPr>
            <a:spLocks noGrp="1"/>
          </p:cNvSpPr>
          <p:nvPr>
            <p:ph sz="half" idx="15"/>
          </p:nvPr>
        </p:nvSpPr>
        <p:spPr>
          <a:xfrm>
            <a:off x="473225" y="1475496"/>
            <a:ext cx="2633617"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p:nvPr/>
        </p:nvCxnSpPr>
        <p:spPr>
          <a:xfrm>
            <a:off x="3177207"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6" name="Rectangle 15"/>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2851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Only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5F827FB-C6CD-4C64-9DA8-8503C47CD9B8}" type="datetime4">
              <a:rPr lang="en-US" smtClean="0"/>
              <a:t>June 12, 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059506-D6B1-B842-AAB5-13291BE98BD7}" type="slidenum">
              <a:rPr lang="en-US" smtClean="0"/>
              <a:t>‹#›</a:t>
            </a:fld>
            <a:endParaRPr lang="en-US"/>
          </a:p>
        </p:txBody>
      </p:sp>
      <p:sp>
        <p:nvSpPr>
          <p:cNvPr id="6"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7"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8" name="Picture 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Tree>
    <p:extLst>
      <p:ext uri="{BB962C8B-B14F-4D97-AF65-F5344CB8AC3E}">
        <p14:creationId xmlns:p14="http://schemas.microsoft.com/office/powerpoint/2010/main" val="12316661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Only">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91108E4-70CB-4987-A217-D257326AB6CD}" type="datetime4">
              <a:rPr lang="en-US" smtClean="0"/>
              <a:t>June 12, 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059506-D6B1-B842-AAB5-13291BE98BD7}" type="slidenum">
              <a:rPr lang="en-US" smtClean="0"/>
              <a:t>‹#›</a:t>
            </a:fld>
            <a:endParaRPr lang="en-US"/>
          </a:p>
        </p:txBody>
      </p:sp>
      <p:sp>
        <p:nvSpPr>
          <p:cNvPr id="7"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8" name="Picture 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9" name="Rectangle 8"/>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8239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189D0E-7E9B-4A74-AAD5-B292F2A4AD34}" type="datetime4">
              <a:rPr lang="en-US" smtClean="0"/>
              <a:t>June 12, 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059506-D6B1-B842-AAB5-13291BE98BD7}" type="slidenum">
              <a:rPr lang="en-US" smtClean="0"/>
              <a:t>‹#›</a:t>
            </a:fld>
            <a:endParaRPr lang="en-US"/>
          </a:p>
        </p:txBody>
      </p:sp>
      <p:pic>
        <p:nvPicPr>
          <p:cNvPr id="5" name="Picture 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Tree>
    <p:extLst>
      <p:ext uri="{BB962C8B-B14F-4D97-AF65-F5344CB8AC3E}">
        <p14:creationId xmlns:p14="http://schemas.microsoft.com/office/powerpoint/2010/main" val="8532117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with Caption w/Subtitl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Content Placeholder 2"/>
          <p:cNvSpPr>
            <a:spLocks noGrp="1"/>
          </p:cNvSpPr>
          <p:nvPr>
            <p:ph idx="13"/>
          </p:nvPr>
        </p:nvSpPr>
        <p:spPr>
          <a:xfrm>
            <a:off x="3660401" y="1475496"/>
            <a:ext cx="5026399"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388441"/>
            <a:ext cx="3008313" cy="361301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C8F0C9-73A0-4E4C-9942-AE0618A00DB1}"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9" name="Text Placeholder 4"/>
          <p:cNvSpPr>
            <a:spLocks noGrp="1"/>
          </p:cNvSpPr>
          <p:nvPr>
            <p:ph type="body" sz="quarter" idx="14"/>
          </p:nvPr>
        </p:nvSpPr>
        <p:spPr>
          <a:xfrm>
            <a:off x="457200" y="1475496"/>
            <a:ext cx="3008313" cy="912946"/>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15"/>
          <p:cNvSpPr>
            <a:spLocks noGrp="1"/>
          </p:cNvSpPr>
          <p:nvPr>
            <p:ph type="body" sz="quarter" idx="15"/>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11"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2" name="Picture 11"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cxnSp>
        <p:nvCxnSpPr>
          <p:cNvPr id="14" name="Straight Connector 13"/>
          <p:cNvCxnSpPr/>
          <p:nvPr/>
        </p:nvCxnSpPr>
        <p:spPr>
          <a:xfrm>
            <a:off x="3560065"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02423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lternative 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0" y="2763819"/>
            <a:ext cx="5257710" cy="3196465"/>
          </a:xfrm>
          <a:prstGeom prst="rect">
            <a:avLst/>
          </a:prstGeom>
          <a:solidFill>
            <a:srgbClr val="FFFFFF">
              <a:alpha val="8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effectLst/>
            </a:endParaRPr>
          </a:p>
        </p:txBody>
      </p:sp>
      <p:sp>
        <p:nvSpPr>
          <p:cNvPr id="5" name="Footer Placeholder 4"/>
          <p:cNvSpPr>
            <a:spLocks noGrp="1"/>
          </p:cNvSpPr>
          <p:nvPr>
            <p:ph type="ftr" sz="quarter" idx="11"/>
          </p:nvPr>
        </p:nvSpPr>
        <p:spPr>
          <a:xfrm>
            <a:off x="457200" y="6356350"/>
            <a:ext cx="2895600" cy="365125"/>
          </a:xfrm>
        </p:spPr>
        <p:txBody>
          <a:bodyPr/>
          <a:lstStyle/>
          <a:p>
            <a:endParaRPr lang="en-US" dirty="0"/>
          </a:p>
        </p:txBody>
      </p:sp>
      <p:sp>
        <p:nvSpPr>
          <p:cNvPr id="2" name="Title 1"/>
          <p:cNvSpPr>
            <a:spLocks noGrp="1"/>
          </p:cNvSpPr>
          <p:nvPr>
            <p:ph type="ctrTitle"/>
          </p:nvPr>
        </p:nvSpPr>
        <p:spPr>
          <a:xfrm>
            <a:off x="284668" y="3044799"/>
            <a:ext cx="4688374" cy="1470025"/>
          </a:xfrm>
        </p:spPr>
        <p:txBody>
          <a:bodyPr lIns="91440" rIns="91440" anchor="t">
            <a:noAutofit/>
          </a:bodyPr>
          <a:lstStyle>
            <a:lvl1pPr algn="l">
              <a:defRPr sz="3200" b="1">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284668" y="4524452"/>
            <a:ext cx="4688374" cy="801295"/>
          </a:xfrm>
        </p:spPr>
        <p:txBody>
          <a:bodyPr anchor="t">
            <a:normAutofit/>
          </a:bodyPr>
          <a:lstStyle>
            <a:lvl1pPr marL="0" indent="0" algn="l">
              <a:buNone/>
              <a:defRPr sz="18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 name="Text Placeholder 9"/>
          <p:cNvSpPr>
            <a:spLocks noGrp="1"/>
          </p:cNvSpPr>
          <p:nvPr>
            <p:ph type="body" sz="quarter" idx="12"/>
          </p:nvPr>
        </p:nvSpPr>
        <p:spPr>
          <a:xfrm>
            <a:off x="284073" y="5335777"/>
            <a:ext cx="4689475" cy="452437"/>
          </a:xfrm>
        </p:spPr>
        <p:txBody>
          <a:bodyPr>
            <a:normAutofit/>
          </a:bodyPr>
          <a:lstStyle>
            <a:lvl1pPr marL="0" indent="0">
              <a:buNone/>
              <a:defRPr sz="1600" b="1"/>
            </a:lvl1pPr>
          </a:lstStyle>
          <a:p>
            <a:pPr lvl="0"/>
            <a:r>
              <a:rPr lang="en-US"/>
              <a:t>Click to edit Master text styles</a:t>
            </a:r>
          </a:p>
        </p:txBody>
      </p:sp>
    </p:spTree>
    <p:extLst>
      <p:ext uri="{BB962C8B-B14F-4D97-AF65-F5344CB8AC3E}">
        <p14:creationId xmlns:p14="http://schemas.microsoft.com/office/powerpoint/2010/main" val="4134997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457200" y="2388441"/>
            <a:ext cx="3008313" cy="361301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BAE392-50C1-4FBA-939E-9EC29DF5109C}"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9" name="Text Placeholder 4"/>
          <p:cNvSpPr>
            <a:spLocks noGrp="1"/>
          </p:cNvSpPr>
          <p:nvPr>
            <p:ph type="body" sz="quarter" idx="14"/>
          </p:nvPr>
        </p:nvSpPr>
        <p:spPr>
          <a:xfrm>
            <a:off x="457200" y="1475496"/>
            <a:ext cx="3008313" cy="912946"/>
          </a:xfrm>
          <a:solidFill>
            <a:schemeClr val="tx1">
              <a:lumMod val="75000"/>
            </a:schemeClr>
          </a:solidFill>
        </p:spPr>
        <p:txBody>
          <a:bodyPr anchor="ct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2" name="Picture 11"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3" name="Rectangle 12"/>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2"/>
          <p:cNvSpPr>
            <a:spLocks noGrp="1"/>
          </p:cNvSpPr>
          <p:nvPr>
            <p:ph idx="13"/>
          </p:nvPr>
        </p:nvSpPr>
        <p:spPr>
          <a:xfrm>
            <a:off x="3660401" y="1475496"/>
            <a:ext cx="5026399"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6" name="Straight Connector 15"/>
          <p:cNvCxnSpPr/>
          <p:nvPr/>
        </p:nvCxnSpPr>
        <p:spPr>
          <a:xfrm>
            <a:off x="3560065"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7" name="Rectangle 16"/>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66735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icture with Caption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32021" y="4800600"/>
            <a:ext cx="5486400" cy="566738"/>
          </a:xfrm>
        </p:spPr>
        <p:txBody>
          <a:bodyPr anchor="b"/>
          <a:lstStyle>
            <a:lvl1pPr algn="r">
              <a:defRPr sz="2000" b="1"/>
            </a:lvl1pPr>
          </a:lstStyle>
          <a:p>
            <a:r>
              <a:rPr lang="en-US" dirty="0"/>
              <a:t>CLICK TO EDIT MASTER TITLE STYLE</a:t>
            </a:r>
          </a:p>
        </p:txBody>
      </p:sp>
      <p:sp>
        <p:nvSpPr>
          <p:cNvPr id="5" name="Date Placeholder 4"/>
          <p:cNvSpPr>
            <a:spLocks noGrp="1"/>
          </p:cNvSpPr>
          <p:nvPr>
            <p:ph type="dt" sz="half" idx="10"/>
          </p:nvPr>
        </p:nvSpPr>
        <p:spPr/>
        <p:txBody>
          <a:bodyPr/>
          <a:lstStyle/>
          <a:p>
            <a:fld id="{7CC1DA50-B1AD-47E2-AEE2-B457742C18FE}"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pic>
        <p:nvPicPr>
          <p:cNvPr id="13" name="Picture 12"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77" y="4946226"/>
            <a:ext cx="1131750" cy="1131750"/>
          </a:xfrm>
          <a:prstGeom prst="rect">
            <a:avLst/>
          </a:prstGeom>
        </p:spPr>
      </p:pic>
      <p:sp>
        <p:nvSpPr>
          <p:cNvPr id="3" name="Picture Placeholder 2"/>
          <p:cNvSpPr>
            <a:spLocks noGrp="1"/>
          </p:cNvSpPr>
          <p:nvPr>
            <p:ph type="pic" idx="1"/>
          </p:nvPr>
        </p:nvSpPr>
        <p:spPr>
          <a:xfrm>
            <a:off x="1828800"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15" name="Text Placeholder 15"/>
          <p:cNvSpPr>
            <a:spLocks noGrp="1"/>
          </p:cNvSpPr>
          <p:nvPr>
            <p:ph type="body" sz="quarter" idx="13"/>
          </p:nvPr>
        </p:nvSpPr>
        <p:spPr>
          <a:xfrm>
            <a:off x="0" y="5367338"/>
            <a:ext cx="7320803"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Tree>
    <p:extLst>
      <p:ext uri="{BB962C8B-B14F-4D97-AF65-F5344CB8AC3E}">
        <p14:creationId xmlns:p14="http://schemas.microsoft.com/office/powerpoint/2010/main" val="12073963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icture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32021" y="4800600"/>
            <a:ext cx="5486400" cy="566738"/>
          </a:xfrm>
        </p:spPr>
        <p:txBody>
          <a:bodyPr anchor="b"/>
          <a:lstStyle>
            <a:lvl1pPr algn="r">
              <a:defRPr sz="2000" b="1"/>
            </a:lvl1pPr>
          </a:lstStyle>
          <a:p>
            <a:r>
              <a:rPr lang="en-US" dirty="0"/>
              <a:t>CLICK TO EDIT MASTER TITLE STYLE</a:t>
            </a:r>
          </a:p>
        </p:txBody>
      </p:sp>
      <p:sp>
        <p:nvSpPr>
          <p:cNvPr id="5" name="Date Placeholder 4"/>
          <p:cNvSpPr>
            <a:spLocks noGrp="1"/>
          </p:cNvSpPr>
          <p:nvPr>
            <p:ph type="dt" sz="half" idx="10"/>
          </p:nvPr>
        </p:nvSpPr>
        <p:spPr/>
        <p:txBody>
          <a:bodyPr/>
          <a:lstStyle/>
          <a:p>
            <a:fld id="{A6DDA80B-F648-449E-8740-1FA3ACAD2A18}"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pic>
        <p:nvPicPr>
          <p:cNvPr id="13" name="Picture 12"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77" y="4946226"/>
            <a:ext cx="1131750" cy="1131750"/>
          </a:xfrm>
          <a:prstGeom prst="rect">
            <a:avLst/>
          </a:prstGeom>
        </p:spPr>
      </p:pic>
      <p:sp>
        <p:nvSpPr>
          <p:cNvPr id="3" name="Picture Placeholder 2"/>
          <p:cNvSpPr>
            <a:spLocks noGrp="1"/>
          </p:cNvSpPr>
          <p:nvPr>
            <p:ph type="pic" idx="1"/>
          </p:nvPr>
        </p:nvSpPr>
        <p:spPr>
          <a:xfrm>
            <a:off x="1828800"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9" name="Rectangle 8"/>
          <p:cNvSpPr/>
          <p:nvPr/>
        </p:nvSpPr>
        <p:spPr>
          <a:xfrm>
            <a:off x="0" y="5367338"/>
            <a:ext cx="7318421"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 name="Rectangle 10"/>
          <p:cNvSpPr/>
          <p:nvPr userDrawn="1"/>
        </p:nvSpPr>
        <p:spPr>
          <a:xfrm>
            <a:off x="0" y="5367338"/>
            <a:ext cx="7318421"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7153810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icture Large and Cent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61655AF-2AA0-4E12-984D-769FEF8A3EF6}"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pic>
        <p:nvPicPr>
          <p:cNvPr id="13" name="Picture 12"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77" y="4946226"/>
            <a:ext cx="1131750" cy="1131750"/>
          </a:xfrm>
          <a:prstGeom prst="rect">
            <a:avLst/>
          </a:prstGeom>
        </p:spPr>
      </p:pic>
      <p:sp>
        <p:nvSpPr>
          <p:cNvPr id="3" name="Picture Placeholder 2"/>
          <p:cNvSpPr>
            <a:spLocks noGrp="1"/>
          </p:cNvSpPr>
          <p:nvPr>
            <p:ph type="pic" idx="1"/>
          </p:nvPr>
        </p:nvSpPr>
        <p:spPr>
          <a:xfrm>
            <a:off x="1828800" y="612774"/>
            <a:ext cx="5486400" cy="43334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Tree>
    <p:extLst>
      <p:ext uri="{BB962C8B-B14F-4D97-AF65-F5344CB8AC3E}">
        <p14:creationId xmlns:p14="http://schemas.microsoft.com/office/powerpoint/2010/main" val="36531841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icture Large and Center No Logo">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13ADF4E-1CC7-4C7F-BDC0-01FFF8478770}" type="datetime4">
              <a:rPr lang="en-US" smtClean="0"/>
              <a:t>June 12,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3" name="Picture Placeholder 2"/>
          <p:cNvSpPr>
            <a:spLocks noGrp="1"/>
          </p:cNvSpPr>
          <p:nvPr>
            <p:ph type="pic" idx="1"/>
          </p:nvPr>
        </p:nvSpPr>
        <p:spPr>
          <a:xfrm>
            <a:off x="457200" y="612774"/>
            <a:ext cx="8229600" cy="53690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Tree>
    <p:extLst>
      <p:ext uri="{BB962C8B-B14F-4D97-AF65-F5344CB8AC3E}">
        <p14:creationId xmlns:p14="http://schemas.microsoft.com/office/powerpoint/2010/main" val="40423291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Vertical Text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457200" y="1428798"/>
            <a:ext cx="8229600" cy="456661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85402C-D6FC-4248-9D02-5A13FBD3DA3A}"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t>‹#›</a:t>
            </a:fld>
            <a:endParaRPr lang="en-US"/>
          </a:p>
        </p:txBody>
      </p:sp>
      <p:sp>
        <p:nvSpPr>
          <p:cNvPr id="7"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8"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9" name="Picture 8"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Tree>
    <p:extLst>
      <p:ext uri="{BB962C8B-B14F-4D97-AF65-F5344CB8AC3E}">
        <p14:creationId xmlns:p14="http://schemas.microsoft.com/office/powerpoint/2010/main" val="35032718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Vertical Tex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457200" y="1428798"/>
            <a:ext cx="8229600" cy="456661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178B4-E713-43C5-A389-1EC3BA273229}"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t>‹#›</a:t>
            </a:fld>
            <a:endParaRPr lang="en-US"/>
          </a:p>
        </p:txBody>
      </p:sp>
      <p:sp>
        <p:nvSpPr>
          <p:cNvPr id="8"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9" name="Picture 8"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0" name="Rectangle 9"/>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30106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Vertical Title and Text">
    <p:bg>
      <p:bgPr>
        <a:blipFill rotWithShape="1">
          <a:blip r:embed="rId2"/>
          <a:stretch>
            <a:fillRect/>
          </a:stretch>
        </a:blipFill>
        <a:effectLst/>
      </p:bgPr>
    </p:bg>
    <p:spTree>
      <p:nvGrpSpPr>
        <p:cNvPr id="1" name=""/>
        <p:cNvGrpSpPr/>
        <p:nvPr/>
      </p:nvGrpSpPr>
      <p:grpSpPr>
        <a:xfrm>
          <a:off x="0" y="0"/>
          <a:ext cx="0" cy="0"/>
          <a:chOff x="0" y="0"/>
          <a:chExt cx="0" cy="0"/>
        </a:xfrm>
      </p:grpSpPr>
      <p:sp>
        <p:nvSpPr>
          <p:cNvPr id="16" name="Vertical Text Placeholder 2"/>
          <p:cNvSpPr>
            <a:spLocks noGrp="1"/>
          </p:cNvSpPr>
          <p:nvPr>
            <p:ph type="body" orient="vert" idx="13"/>
          </p:nvPr>
        </p:nvSpPr>
        <p:spPr>
          <a:xfrm>
            <a:off x="457200" y="274638"/>
            <a:ext cx="6975656" cy="57207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Vertical Title 1"/>
          <p:cNvSpPr>
            <a:spLocks noGrp="1"/>
          </p:cNvSpPr>
          <p:nvPr>
            <p:ph type="title" orient="vert"/>
          </p:nvPr>
        </p:nvSpPr>
        <p:spPr>
          <a:xfrm>
            <a:off x="7632677" y="578991"/>
            <a:ext cx="1131750" cy="4221026"/>
          </a:xfrm>
        </p:spPr>
        <p:txBody>
          <a:bodyPr vert="eaVert"/>
          <a:lstStyle>
            <a:lvl1pPr algn="l">
              <a:defRPr/>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9D1EB66-EB82-4345-A2B1-5DF2BE7ED7A5}"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t>‹#›</a:t>
            </a:fld>
            <a:endParaRPr lang="en-US"/>
          </a:p>
        </p:txBody>
      </p:sp>
      <p:cxnSp>
        <p:nvCxnSpPr>
          <p:cNvPr id="7" name="Straight Connector 6"/>
          <p:cNvCxnSpPr/>
          <p:nvPr userDrawn="1"/>
        </p:nvCxnSpPr>
        <p:spPr>
          <a:xfrm>
            <a:off x="7529959" y="274638"/>
            <a:ext cx="0" cy="5851525"/>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pic>
        <p:nvPicPr>
          <p:cNvPr id="15" name="Picture 1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77" y="4946226"/>
            <a:ext cx="1131750" cy="1131750"/>
          </a:xfrm>
          <a:prstGeom prst="rect">
            <a:avLst/>
          </a:prstGeom>
        </p:spPr>
      </p:pic>
    </p:spTree>
    <p:extLst>
      <p:ext uri="{BB962C8B-B14F-4D97-AF65-F5344CB8AC3E}">
        <p14:creationId xmlns:p14="http://schemas.microsoft.com/office/powerpoint/2010/main" val="12243758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act Us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DB54481-208C-4143-B4BF-A72A3A8F2924}" type="datetime4">
              <a:rPr lang="en-US" smtClean="0"/>
              <a:t>June 12, 2017</a:t>
            </a:fld>
            <a:endParaRPr lang="en-US"/>
          </a:p>
        </p:txBody>
      </p:sp>
      <p:sp>
        <p:nvSpPr>
          <p:cNvPr id="6" name="Footer Placeholder 5"/>
          <p:cNvSpPr>
            <a:spLocks noGrp="1"/>
          </p:cNvSpPr>
          <p:nvPr>
            <p:ph type="ftr" sz="quarter" idx="11"/>
          </p:nvPr>
        </p:nvSpPr>
        <p:spPr>
          <a:xfrm>
            <a:off x="3124200" y="6356350"/>
            <a:ext cx="5562600" cy="365125"/>
          </a:xfrm>
        </p:spPr>
        <p:txBody>
          <a:bodyPr/>
          <a:lstStyle/>
          <a:p>
            <a:endParaRPr lang="en-US"/>
          </a:p>
        </p:txBody>
      </p:sp>
      <p:sp>
        <p:nvSpPr>
          <p:cNvPr id="7" name="Slide Number Placeholder 6"/>
          <p:cNvSpPr>
            <a:spLocks noGrp="1"/>
          </p:cNvSpPr>
          <p:nvPr>
            <p:ph type="sldNum" sz="quarter" idx="12"/>
          </p:nvPr>
        </p:nvSpPr>
        <p:spPr/>
        <p:txBody>
          <a:bodyPr/>
          <a:lstStyle/>
          <a:p>
            <a:fld id="{F8059506-D6B1-B842-AAB5-13291BE98BD7}" type="slidenum">
              <a:rPr lang="en-US" smtClean="0"/>
              <a:t>‹#›</a:t>
            </a:fld>
            <a:endParaRPr lang="en-US"/>
          </a:p>
        </p:txBody>
      </p:sp>
      <p:sp>
        <p:nvSpPr>
          <p:cNvPr id="13" name="Text Placeholder 15"/>
          <p:cNvSpPr>
            <a:spLocks noGrp="1"/>
          </p:cNvSpPr>
          <p:nvPr>
            <p:ph type="body" sz="quarter" idx="13" hasCustomPrompt="1"/>
          </p:nvPr>
        </p:nvSpPr>
        <p:spPr>
          <a:xfrm>
            <a:off x="1" y="961839"/>
            <a:ext cx="6853914" cy="289527"/>
          </a:xfrm>
          <a:solidFill>
            <a:schemeClr val="accent1"/>
          </a:solidFill>
        </p:spPr>
        <p:txBody>
          <a:bodyPr tIns="36576" bIns="0" anchor="t">
            <a:noAutofit/>
          </a:bodyPr>
          <a:lstStyle>
            <a:lvl1pPr marL="0" indent="0" algn="r">
              <a:buNone/>
              <a:defRPr sz="1200" b="0" i="0" baseline="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dirty="0"/>
              <a:t>Connect with Federal Health Architecture – We’d Love to Hear from you!</a:t>
            </a:r>
          </a:p>
        </p:txBody>
      </p:sp>
      <p:sp>
        <p:nvSpPr>
          <p:cNvPr id="14" name="Title 16"/>
          <p:cNvSpPr>
            <a:spLocks noGrp="1"/>
          </p:cNvSpPr>
          <p:nvPr>
            <p:ph type="title" hasCustomPrompt="1"/>
          </p:nvPr>
        </p:nvSpPr>
        <p:spPr>
          <a:xfrm>
            <a:off x="457200" y="274638"/>
            <a:ext cx="6396715" cy="677894"/>
          </a:xfrm>
        </p:spPr>
        <p:txBody>
          <a:bodyPr>
            <a:normAutofit/>
          </a:bodyPr>
          <a:lstStyle>
            <a:lvl1pPr algn="r">
              <a:defRPr sz="3200" b="1"/>
            </a:lvl1pPr>
          </a:lstStyle>
          <a:p>
            <a:r>
              <a:rPr lang="en-US" dirty="0"/>
              <a:t>Contact Us</a:t>
            </a:r>
          </a:p>
        </p:txBody>
      </p:sp>
      <p:pic>
        <p:nvPicPr>
          <p:cNvPr id="15" name="Picture 14"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Content Placeholder 2"/>
          <p:cNvSpPr>
            <a:spLocks noGrp="1"/>
          </p:cNvSpPr>
          <p:nvPr>
            <p:ph sz="half" idx="1"/>
          </p:nvPr>
        </p:nvSpPr>
        <p:spPr>
          <a:xfrm>
            <a:off x="457200" y="1475496"/>
            <a:ext cx="4959544" cy="452596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sz="half" idx="14"/>
          </p:nvPr>
        </p:nvSpPr>
        <p:spPr>
          <a:xfrm>
            <a:off x="5719544" y="1475496"/>
            <a:ext cx="2967256" cy="2257079"/>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9" name="Straight Connector 18"/>
          <p:cNvCxnSpPr/>
          <p:nvPr/>
        </p:nvCxnSpPr>
        <p:spPr>
          <a:xfrm>
            <a:off x="5564660"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16" name="Content Placeholder 2"/>
          <p:cNvSpPr>
            <a:spLocks noGrp="1"/>
          </p:cNvSpPr>
          <p:nvPr>
            <p:ph sz="half" idx="15"/>
          </p:nvPr>
        </p:nvSpPr>
        <p:spPr>
          <a:xfrm>
            <a:off x="5719544" y="3945865"/>
            <a:ext cx="2967256" cy="2052620"/>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44671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hanks for Coming">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26A717-0BDD-475C-90CC-4A7D0F3293FE}" type="datetime4">
              <a:rPr lang="en-US" smtClean="0"/>
              <a:t>June 12, 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059506-D6B1-B842-AAB5-13291BE98BD7}" type="slidenum">
              <a:rPr lang="en-US" smtClean="0"/>
              <a:t>‹#›</a:t>
            </a:fld>
            <a:endParaRPr lang="en-US"/>
          </a:p>
        </p:txBody>
      </p:sp>
      <p:sp>
        <p:nvSpPr>
          <p:cNvPr id="8" name="Text Placeholder 15"/>
          <p:cNvSpPr>
            <a:spLocks noGrp="1"/>
          </p:cNvSpPr>
          <p:nvPr>
            <p:ph type="body" sz="quarter" idx="13" hasCustomPrompt="1"/>
          </p:nvPr>
        </p:nvSpPr>
        <p:spPr>
          <a:xfrm>
            <a:off x="-1" y="3324232"/>
            <a:ext cx="6185023" cy="289527"/>
          </a:xfrm>
          <a:solidFill>
            <a:schemeClr val="accent1"/>
          </a:solidFill>
        </p:spPr>
        <p:txBody>
          <a:bodyPr tIns="36576" bIns="0" anchor="t">
            <a:noAutofit/>
          </a:bodyPr>
          <a:lstStyle>
            <a:lvl1pPr marL="0" indent="0" algn="r">
              <a:buNone/>
              <a:defRPr sz="1200" b="0" i="1">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dirty="0"/>
              <a:t>See you soon</a:t>
            </a:r>
          </a:p>
        </p:txBody>
      </p:sp>
      <p:sp>
        <p:nvSpPr>
          <p:cNvPr id="9" name="Title 16"/>
          <p:cNvSpPr>
            <a:spLocks noGrp="1"/>
          </p:cNvSpPr>
          <p:nvPr>
            <p:ph type="title" hasCustomPrompt="1"/>
          </p:nvPr>
        </p:nvSpPr>
        <p:spPr>
          <a:xfrm>
            <a:off x="0" y="2399747"/>
            <a:ext cx="6185023" cy="915178"/>
          </a:xfrm>
        </p:spPr>
        <p:txBody>
          <a:bodyPr>
            <a:noAutofit/>
          </a:bodyPr>
          <a:lstStyle>
            <a:lvl1pPr algn="r">
              <a:lnSpc>
                <a:spcPct val="70000"/>
              </a:lnSpc>
              <a:defRPr sz="3600" b="1"/>
            </a:lvl1pPr>
          </a:lstStyle>
          <a:p>
            <a:r>
              <a:rPr lang="en-US" dirty="0"/>
              <a:t>THANKS FOR</a:t>
            </a:r>
            <a:br>
              <a:rPr lang="en-US" dirty="0"/>
            </a:br>
            <a:r>
              <a:rPr lang="en-US" dirty="0"/>
              <a:t>COMING</a:t>
            </a:r>
          </a:p>
        </p:txBody>
      </p:sp>
      <p:pic>
        <p:nvPicPr>
          <p:cNvPr id="10" name="Picture 9"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4428" y="1960841"/>
            <a:ext cx="2051688" cy="2051688"/>
          </a:xfrm>
          <a:prstGeom prst="rect">
            <a:avLst/>
          </a:prstGeom>
        </p:spPr>
      </p:pic>
    </p:spTree>
    <p:extLst>
      <p:ext uri="{BB962C8B-B14F-4D97-AF65-F5344CB8AC3E}">
        <p14:creationId xmlns:p14="http://schemas.microsoft.com/office/powerpoint/2010/main" val="3137166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3044825"/>
            <a:ext cx="7772400" cy="1362075"/>
          </a:xfrm>
        </p:spPr>
        <p:txBody>
          <a:bodyPr anchor="b">
            <a:normAutofit/>
          </a:bodyPr>
          <a:lstStyle>
            <a:lvl1pPr algn="l">
              <a:defRPr sz="2800" b="1" cap="all"/>
            </a:lvl1pPr>
          </a:lstStyle>
          <a:p>
            <a:r>
              <a:rPr lang="en-US"/>
              <a:t>Click to edit Master title style</a:t>
            </a:r>
            <a:endParaRPr lang="en-US" dirty="0"/>
          </a:p>
        </p:txBody>
      </p:sp>
      <p:sp>
        <p:nvSpPr>
          <p:cNvPr id="3" name="Text Placeholder 2"/>
          <p:cNvSpPr>
            <a:spLocks noGrp="1"/>
          </p:cNvSpPr>
          <p:nvPr>
            <p:ph type="body" idx="1" hasCustomPrompt="1"/>
          </p:nvPr>
        </p:nvSpPr>
        <p:spPr>
          <a:xfrm>
            <a:off x="722313" y="4406900"/>
            <a:ext cx="7772400" cy="1500187"/>
          </a:xfrm>
        </p:spPr>
        <p:txBody>
          <a:bodyPr anchor="t"/>
          <a:lstStyle>
            <a:lvl1pPr marL="0" indent="0">
              <a:buNone/>
              <a:defRPr sz="2000">
                <a:solidFill>
                  <a:srgbClr val="D2124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title style</a:t>
            </a:r>
          </a:p>
        </p:txBody>
      </p:sp>
      <p:sp>
        <p:nvSpPr>
          <p:cNvPr id="4" name="Date Placeholder 3"/>
          <p:cNvSpPr>
            <a:spLocks noGrp="1"/>
          </p:cNvSpPr>
          <p:nvPr>
            <p:ph type="dt" sz="half" idx="10"/>
          </p:nvPr>
        </p:nvSpPr>
        <p:spPr/>
        <p:txBody>
          <a:bodyPr/>
          <a:lstStyle/>
          <a:p>
            <a:fld id="{7FC5F8B4-E24B-4867-9C9D-72D73E5F8CC2}"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t>‹#›</a:t>
            </a:fld>
            <a:endParaRPr lang="en-US"/>
          </a:p>
        </p:txBody>
      </p:sp>
      <p:pic>
        <p:nvPicPr>
          <p:cNvPr id="7" name="Picture 6"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2296" y="383803"/>
            <a:ext cx="3199408" cy="3199408"/>
          </a:xfrm>
          <a:prstGeom prst="rect">
            <a:avLst/>
          </a:prstGeom>
        </p:spPr>
      </p:pic>
    </p:spTree>
    <p:extLst>
      <p:ext uri="{BB962C8B-B14F-4D97-AF65-F5344CB8AC3E}">
        <p14:creationId xmlns:p14="http://schemas.microsoft.com/office/powerpoint/2010/main" val="30916096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3B534B18-1D5E-4FAD-8ECB-09BD9C63D6F3}"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descr="break-time_increments-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9"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393459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C47F9BDA-B288-4FCC-B65E-EF00068FC47F}"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EF33F92A-99A0-40E2-9763-9294C6B17564}"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2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97562217-960F-446A-BCEA-9217345BF325}"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70"/>
            <a:ext cx="2509998" cy="5419861"/>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2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DE764A3D-7AC4-4DE3-AD0C-D6CAAEEEC951}"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5E2412B4-CDE3-4C94-B53D-01F71CBBE8AB}"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DE849046-1D27-4B00-9E64-AEBA8E551B5B}"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4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49CEE767-DA12-4D6C-88BF-FDDF5EC74943}"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4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46904A9F-4E77-4F72-B568-2AB4CA3252D5}"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5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93D84108-4A24-410D-B8BA-73792EB3BEC7}"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w/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75496"/>
            <a:ext cx="8229600" cy="45666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A58A7E-A704-436A-BF01-E4920549F598}"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pPr/>
              <a:t>‹#›</a:t>
            </a:fld>
            <a:endParaRPr lang="en-US" dirty="0"/>
          </a:p>
        </p:txBody>
      </p:sp>
      <p:sp>
        <p:nvSpPr>
          <p:cNvPr id="16" name="Text Placeholder 15"/>
          <p:cNvSpPr>
            <a:spLocks noGrp="1"/>
          </p:cNvSpPr>
          <p:nvPr>
            <p:ph type="body" sz="quarter" idx="13"/>
          </p:nvPr>
        </p:nvSpPr>
        <p:spPr>
          <a:xfrm>
            <a:off x="1" y="961839"/>
            <a:ext cx="6853914" cy="289527"/>
          </a:xfrm>
          <a:solidFill>
            <a:schemeClr val="accent1"/>
          </a:solidFill>
        </p:spPr>
        <p:txBody>
          <a:bodyPr tIns="36576" bIns="0" anchor="t">
            <a:noAutofit/>
          </a:bodyPr>
          <a:lstStyle>
            <a:lvl1pPr marL="0" indent="0" algn="r">
              <a:buNone/>
              <a:defRPr sz="1200" b="0" i="0">
                <a:solidFill>
                  <a:schemeClr val="bg1"/>
                </a:solidFill>
              </a:defRPr>
            </a:lvl1pPr>
            <a:lvl2pPr marL="457200" indent="0" algn="r">
              <a:buNone/>
              <a:defRPr sz="1800"/>
            </a:lvl2pPr>
            <a:lvl3pPr marL="914400" indent="0" algn="r">
              <a:buNone/>
              <a:defRPr sz="1800"/>
            </a:lvl3pPr>
            <a:lvl4pPr marL="1371600" indent="0" algn="r">
              <a:buNone/>
              <a:defRPr sz="1800"/>
            </a:lvl4pPr>
            <a:lvl5pPr marL="1828800" indent="0" algn="r">
              <a:buNone/>
              <a:defRPr sz="1800"/>
            </a:lvl5pPr>
          </a:lstStyle>
          <a:p>
            <a:pPr lvl="0"/>
            <a:r>
              <a:rPr lang="en-US"/>
              <a:t>Click to edit Master text styles</a:t>
            </a:r>
          </a:p>
        </p:txBody>
      </p:sp>
      <p:sp>
        <p:nvSpPr>
          <p:cNvPr id="17"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8" name="Picture 1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Tree>
    <p:extLst>
      <p:ext uri="{BB962C8B-B14F-4D97-AF65-F5344CB8AC3E}">
        <p14:creationId xmlns:p14="http://schemas.microsoft.com/office/powerpoint/2010/main" val="36715388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55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E9AC444C-EB31-4E28-B413-302EEE5519A3}"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60 Minut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9DD1AF07-DB0F-422B-A48D-458FA80BE849}"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69"/>
            <a:ext cx="2509998" cy="5419863"/>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9993188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ustom Time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E3229F46-1E5B-4ABE-B8A9-939DDCE94CCA}" type="datetime4">
              <a:rPr lang="en-US" smtClean="0"/>
              <a:t>June 12, 2017</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F8059506-D6B1-B842-AAB5-13291BE98BD7}" type="slidenum">
              <a:rPr lang="en-US" smtClean="0"/>
              <a:pPr/>
              <a:t>‹#›</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001" y="719070"/>
            <a:ext cx="2509998" cy="5419861"/>
          </a:xfrm>
          <a:prstGeom prst="rect">
            <a:avLst/>
          </a:prstGeom>
        </p:spPr>
      </p:pic>
      <p:sp>
        <p:nvSpPr>
          <p:cNvPr id="9" name="Title 1"/>
          <p:cNvSpPr>
            <a:spLocks noGrp="1"/>
          </p:cNvSpPr>
          <p:nvPr>
            <p:ph type="title" hasCustomPrompt="1"/>
          </p:nvPr>
        </p:nvSpPr>
        <p:spPr>
          <a:xfrm>
            <a:off x="722313" y="3725862"/>
            <a:ext cx="7772400" cy="812675"/>
          </a:xfrm>
        </p:spPr>
        <p:txBody>
          <a:bodyPr anchor="t">
            <a:noAutofit/>
            <a:scene3d>
              <a:camera prst="orthographicFront"/>
              <a:lightRig rig="soft" dir="t">
                <a:rot lat="0" lon="0" rev="10800000"/>
              </a:lightRig>
            </a:scene3d>
            <a:sp3d>
              <a:bevelT w="27940" h="12700"/>
              <a:contourClr>
                <a:srgbClr val="DDDDDD"/>
              </a:contourClr>
            </a:sp3d>
          </a:bodyPr>
          <a:lstStyle>
            <a:lvl1pPr algn="ctr">
              <a:defRPr sz="6000" b="1" cap="all" spc="-130">
                <a:ln w="11430"/>
                <a:solidFill>
                  <a:schemeClr val="tx1">
                    <a:lumMod val="75000"/>
                  </a:schemeClr>
                </a:solidFill>
                <a:effectLst>
                  <a:outerShdw blurRad="25400" algn="tl" rotWithShape="0">
                    <a:srgbClr val="000000">
                      <a:alpha val="35000"/>
                    </a:srgbClr>
                  </a:outerShdw>
                </a:effectLst>
                <a:latin typeface="+mn-lt"/>
              </a:defRPr>
            </a:lvl1pPr>
          </a:lstStyle>
          <a:p>
            <a:r>
              <a:rPr lang="en-US" dirty="0"/>
              <a:t>BREAK TIME</a:t>
            </a:r>
          </a:p>
        </p:txBody>
      </p:sp>
      <p:sp>
        <p:nvSpPr>
          <p:cNvPr id="10" name="Text Placeholder 2"/>
          <p:cNvSpPr>
            <a:spLocks noGrp="1"/>
          </p:cNvSpPr>
          <p:nvPr>
            <p:ph type="body" idx="1"/>
          </p:nvPr>
        </p:nvSpPr>
        <p:spPr>
          <a:xfrm>
            <a:off x="722313" y="4538537"/>
            <a:ext cx="7772400" cy="596770"/>
          </a:xfrm>
        </p:spPr>
        <p:txBody>
          <a:bodyPr anchor="ctr"/>
          <a:lstStyle>
            <a:lvl1pPr marL="0" indent="0" algn="ctr">
              <a:buNone/>
              <a:defRPr sz="2000" b="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8" name="Text Placeholder 3"/>
          <p:cNvSpPr>
            <a:spLocks noGrp="1"/>
          </p:cNvSpPr>
          <p:nvPr>
            <p:ph type="body" sz="quarter" idx="13" hasCustomPrompt="1"/>
          </p:nvPr>
        </p:nvSpPr>
        <p:spPr>
          <a:xfrm>
            <a:off x="4157850" y="1819660"/>
            <a:ext cx="828675" cy="849312"/>
          </a:xfrm>
        </p:spPr>
        <p:txBody>
          <a:bodyPr anchor="ctr">
            <a:noAutofit/>
          </a:bodyPr>
          <a:lstStyle>
            <a:lvl1pPr marL="0" indent="0" algn="ctr">
              <a:buNone/>
              <a:defRPr sz="4400" b="1">
                <a:solidFill>
                  <a:srgbClr val="000000"/>
                </a:solidFill>
              </a:defRPr>
            </a:lvl1pPr>
            <a:lvl2pPr>
              <a:defRPr sz="1600" b="1"/>
            </a:lvl2pPr>
            <a:lvl3pPr>
              <a:defRPr sz="1600" b="1"/>
            </a:lvl3pPr>
            <a:lvl4pPr>
              <a:defRPr sz="1600" b="1"/>
            </a:lvl4pPr>
            <a:lvl5pPr>
              <a:defRPr sz="1600" b="1"/>
            </a:lvl5pPr>
          </a:lstStyle>
          <a:p>
            <a:pPr lvl="0"/>
            <a:r>
              <a:rPr lang="en-US" dirty="0"/>
              <a:t>00</a:t>
            </a:r>
          </a:p>
        </p:txBody>
      </p:sp>
    </p:spTree>
    <p:extLst>
      <p:ext uri="{BB962C8B-B14F-4D97-AF65-F5344CB8AC3E}">
        <p14:creationId xmlns:p14="http://schemas.microsoft.com/office/powerpoint/2010/main" val="41987793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11"/>
          </p:nvPr>
        </p:nvSpPr>
        <p:spPr/>
        <p:txBody>
          <a:bodyPr/>
          <a:lstStyle>
            <a:lvl1pPr>
              <a:defRPr/>
            </a:lvl1pPr>
          </a:lstStyle>
          <a:p>
            <a:fld id="{3FDB7380-9603-43D8-BFF4-722408AEB0E4}" type="slidenum">
              <a:rPr lang="en-US" altLang="en-US"/>
              <a:pPr/>
              <a:t>‹#›</a:t>
            </a:fld>
            <a:endParaRPr lang="en-US" altLang="en-US"/>
          </a:p>
        </p:txBody>
      </p:sp>
      <p:sp>
        <p:nvSpPr>
          <p:cNvPr id="5" name="Text Placeholder 2"/>
          <p:cNvSpPr>
            <a:spLocks noGrp="1"/>
          </p:cNvSpPr>
          <p:nvPr>
            <p:ph idx="1"/>
          </p:nvPr>
        </p:nvSpPr>
        <p:spPr bwMode="auto">
          <a:xfrm>
            <a:off x="457200" y="12954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extLst>
      <p:ext uri="{BB962C8B-B14F-4D97-AF65-F5344CB8AC3E}">
        <p14:creationId xmlns:p14="http://schemas.microsoft.com/office/powerpoint/2010/main" val="373256464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p:nvPr/>
        </p:nvSpPr>
        <p:spPr>
          <a:xfrm>
            <a:off x="0" y="6727600"/>
            <a:ext cx="9144000" cy="130400"/>
          </a:xfrm>
          <a:prstGeom prst="rect">
            <a:avLst/>
          </a:prstGeom>
          <a:solidFill>
            <a:schemeClr val="lt2"/>
          </a:solidFill>
          <a:ln>
            <a:noFill/>
          </a:ln>
        </p:spPr>
        <p:txBody>
          <a:bodyPr lIns="91425" tIns="91425" rIns="91425" bIns="91425" anchor="ctr" anchorCtr="0">
            <a:noAutofit/>
          </a:bodyPr>
          <a:lstStyle/>
          <a:p>
            <a:endParaRPr sz="1400" kern="0">
              <a:solidFill>
                <a:srgbClr val="000000"/>
              </a:solidFill>
              <a:cs typeface="Arial"/>
              <a:sym typeface="Arial"/>
            </a:endParaRPr>
          </a:p>
        </p:txBody>
      </p:sp>
      <p:sp>
        <p:nvSpPr>
          <p:cNvPr id="22" name="Shape 22"/>
          <p:cNvSpPr txBox="1">
            <a:spLocks noGrp="1"/>
          </p:cNvSpPr>
          <p:nvPr>
            <p:ph type="title"/>
          </p:nvPr>
        </p:nvSpPr>
        <p:spPr>
          <a:xfrm>
            <a:off x="311700" y="421233"/>
            <a:ext cx="8520600" cy="1108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body" idx="1"/>
          </p:nvPr>
        </p:nvSpPr>
        <p:spPr>
          <a:xfrm>
            <a:off x="311700" y="1633633"/>
            <a:ext cx="8520600" cy="4472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a:pPr/>
              <a:t>‹#›</a:t>
            </a:fld>
            <a:endParaRPr lang="en"/>
          </a:p>
        </p:txBody>
      </p:sp>
    </p:spTree>
    <p:extLst>
      <p:ext uri="{BB962C8B-B14F-4D97-AF65-F5344CB8AC3E}">
        <p14:creationId xmlns:p14="http://schemas.microsoft.com/office/powerpoint/2010/main" val="420407647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5" descr="DVA"/>
          <p:cNvPicPr>
            <a:picLocks noChangeAspect="1" noChangeArrowheads="1"/>
          </p:cNvPicPr>
          <p:nvPr/>
        </p:nvPicPr>
        <p:blipFill>
          <a:blip r:embed="rId2">
            <a:lum bright="52000" contrast="-70000"/>
            <a:extLst>
              <a:ext uri="{28A0092B-C50C-407E-A947-70E740481C1C}">
                <a14:useLocalDpi xmlns:a14="http://schemas.microsoft.com/office/drawing/2010/main" val="0"/>
              </a:ext>
            </a:extLst>
          </a:blip>
          <a:srcRect/>
          <a:stretch>
            <a:fillRect/>
          </a:stretch>
        </p:blipFill>
        <p:spPr bwMode="auto">
          <a:xfrm>
            <a:off x="2362200" y="1219200"/>
            <a:ext cx="42672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6"/>
          <p:cNvGrpSpPr>
            <a:grpSpLocks/>
          </p:cNvGrpSpPr>
          <p:nvPr/>
        </p:nvGrpSpPr>
        <p:grpSpPr bwMode="auto">
          <a:xfrm>
            <a:off x="117475" y="146050"/>
            <a:ext cx="8912225" cy="6588125"/>
            <a:chOff x="74" y="92"/>
            <a:chExt cx="5614" cy="4150"/>
          </a:xfrm>
        </p:grpSpPr>
        <p:sp>
          <p:nvSpPr>
            <p:cNvPr id="4" name="Line 7"/>
            <p:cNvSpPr>
              <a:spLocks noChangeShapeType="1"/>
            </p:cNvSpPr>
            <p:nvPr/>
          </p:nvSpPr>
          <p:spPr bwMode="auto">
            <a:xfrm flipV="1">
              <a:off x="74" y="96"/>
              <a:ext cx="5614" cy="0"/>
            </a:xfrm>
            <a:prstGeom prst="line">
              <a:avLst/>
            </a:prstGeom>
            <a:noFill/>
            <a:ln w="76200">
              <a:solidFill>
                <a:srgbClr val="00008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5" name="Line 8"/>
            <p:cNvSpPr>
              <a:spLocks noChangeShapeType="1"/>
            </p:cNvSpPr>
            <p:nvPr/>
          </p:nvSpPr>
          <p:spPr bwMode="auto">
            <a:xfrm>
              <a:off x="92" y="4224"/>
              <a:ext cx="5574" cy="0"/>
            </a:xfrm>
            <a:prstGeom prst="line">
              <a:avLst/>
            </a:prstGeom>
            <a:noFill/>
            <a:ln w="76200">
              <a:solidFill>
                <a:srgbClr val="00008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6" name="Line 9"/>
            <p:cNvSpPr>
              <a:spLocks noChangeShapeType="1"/>
            </p:cNvSpPr>
            <p:nvPr/>
          </p:nvSpPr>
          <p:spPr bwMode="auto">
            <a:xfrm flipH="1" flipV="1">
              <a:off x="92" y="92"/>
              <a:ext cx="0" cy="4146"/>
            </a:xfrm>
            <a:prstGeom prst="line">
              <a:avLst/>
            </a:prstGeom>
            <a:noFill/>
            <a:ln w="76200">
              <a:solidFill>
                <a:srgbClr val="00008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7" name="Line 10"/>
            <p:cNvSpPr>
              <a:spLocks noChangeShapeType="1"/>
            </p:cNvSpPr>
            <p:nvPr/>
          </p:nvSpPr>
          <p:spPr bwMode="auto">
            <a:xfrm flipH="1" flipV="1">
              <a:off x="5664" y="96"/>
              <a:ext cx="0" cy="4146"/>
            </a:xfrm>
            <a:prstGeom prst="line">
              <a:avLst/>
            </a:prstGeom>
            <a:noFill/>
            <a:ln w="76200">
              <a:solidFill>
                <a:srgbClr val="00008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8" name="Line 11"/>
            <p:cNvSpPr>
              <a:spLocks noChangeShapeType="1"/>
            </p:cNvSpPr>
            <p:nvPr/>
          </p:nvSpPr>
          <p:spPr bwMode="auto">
            <a:xfrm flipV="1">
              <a:off x="144" y="144"/>
              <a:ext cx="5472" cy="0"/>
            </a:xfrm>
            <a:prstGeom prst="line">
              <a:avLst/>
            </a:prstGeom>
            <a:noFill/>
            <a:ln w="28575">
              <a:solidFill>
                <a:srgbClr val="FFCC0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9" name="Line 12"/>
            <p:cNvSpPr>
              <a:spLocks noChangeShapeType="1"/>
            </p:cNvSpPr>
            <p:nvPr/>
          </p:nvSpPr>
          <p:spPr bwMode="auto">
            <a:xfrm>
              <a:off x="144" y="4176"/>
              <a:ext cx="5472" cy="0"/>
            </a:xfrm>
            <a:prstGeom prst="line">
              <a:avLst/>
            </a:prstGeom>
            <a:noFill/>
            <a:ln w="28575">
              <a:solidFill>
                <a:srgbClr val="FFCC0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10" name="Line 13"/>
            <p:cNvSpPr>
              <a:spLocks noChangeShapeType="1"/>
            </p:cNvSpPr>
            <p:nvPr/>
          </p:nvSpPr>
          <p:spPr bwMode="auto">
            <a:xfrm flipH="1" flipV="1">
              <a:off x="144" y="144"/>
              <a:ext cx="0" cy="4032"/>
            </a:xfrm>
            <a:prstGeom prst="line">
              <a:avLst/>
            </a:prstGeom>
            <a:noFill/>
            <a:ln w="28575">
              <a:solidFill>
                <a:srgbClr val="FFCC0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11" name="Line 14"/>
            <p:cNvSpPr>
              <a:spLocks noChangeShapeType="1"/>
            </p:cNvSpPr>
            <p:nvPr/>
          </p:nvSpPr>
          <p:spPr bwMode="auto">
            <a:xfrm flipH="1" flipV="1">
              <a:off x="5616" y="144"/>
              <a:ext cx="0" cy="4032"/>
            </a:xfrm>
            <a:prstGeom prst="line">
              <a:avLst/>
            </a:prstGeom>
            <a:noFill/>
            <a:ln w="28575">
              <a:solidFill>
                <a:srgbClr val="FFCC0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grpSp>
      <p:sp>
        <p:nvSpPr>
          <p:cNvPr id="12"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B165BF3B-9E7D-49D4-BAE8-14ABDF1E6B64}" type="datetime4">
              <a:rPr lang="en-US" smtClean="0"/>
              <a:t>June 12, 2017</a:t>
            </a:fld>
            <a:endParaRPr lang="en-US"/>
          </a:p>
        </p:txBody>
      </p:sp>
      <p:sp>
        <p:nvSpPr>
          <p:cNvPr id="13"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14"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3FFFC8EE-F13C-4B90-9ED3-9A81DAA18932}" type="slidenum">
              <a:rPr lang="en-US"/>
              <a:pPr>
                <a:defRPr/>
              </a:pPr>
              <a:t>‹#›</a:t>
            </a:fld>
            <a:endParaRPr lang="en-US"/>
          </a:p>
        </p:txBody>
      </p:sp>
    </p:spTree>
    <p:extLst>
      <p:ext uri="{BB962C8B-B14F-4D97-AF65-F5344CB8AC3E}">
        <p14:creationId xmlns:p14="http://schemas.microsoft.com/office/powerpoint/2010/main" val="162292233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E564F4D6-AD05-4BD5-AF04-8AEDE119910A}" type="datetime4">
              <a:rPr lang="en-US" smtClean="0"/>
              <a:t>June 12, 2017</a:t>
            </a:fld>
            <a:endParaRPr lang="en-US"/>
          </a:p>
        </p:txBody>
      </p:sp>
      <p:sp>
        <p:nvSpPr>
          <p:cNvPr id="5" name="Rectangle 3"/>
          <p:cNvSpPr>
            <a:spLocks noGrp="1" noChangeArrowheads="1"/>
          </p:cNvSpPr>
          <p:nvPr>
            <p:ph type="ftr" sz="quarter" idx="11"/>
          </p:nvPr>
        </p:nvSpPr>
        <p:spPr>
          <a:xfrm>
            <a:off x="3124200" y="6381750"/>
            <a:ext cx="2895600" cy="476250"/>
          </a:xfrm>
        </p:spPr>
        <p:txBody>
          <a:bodyPr/>
          <a:lstStyle>
            <a:lvl1pPr fontAlgn="auto">
              <a:spcBef>
                <a:spcPts val="0"/>
              </a:spcBef>
              <a:spcAft>
                <a:spcPts val="0"/>
              </a:spcAft>
              <a:defRPr/>
            </a:lvl1pPr>
          </a:lstStyle>
          <a:p>
            <a:pPr>
              <a:defRPr/>
            </a:pPr>
            <a:endParaRPr lang="en-US"/>
          </a:p>
        </p:txBody>
      </p:sp>
      <p:sp>
        <p:nvSpPr>
          <p:cNvPr id="6"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6F078FC8-0847-43B5-8C76-3F7A3BB0F769}" type="slidenum">
              <a:rPr lang="en-US"/>
              <a:pPr>
                <a:defRPr/>
              </a:pPr>
              <a:t>‹#›</a:t>
            </a:fld>
            <a:endParaRPr lang="en-US"/>
          </a:p>
        </p:txBody>
      </p:sp>
    </p:spTree>
    <p:extLst>
      <p:ext uri="{BB962C8B-B14F-4D97-AF65-F5344CB8AC3E}">
        <p14:creationId xmlns:p14="http://schemas.microsoft.com/office/powerpoint/2010/main" val="128917901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685E8627-59C9-40F2-B08C-1AC57BCD3A80}" type="datetime4">
              <a:rPr lang="en-US" smtClean="0"/>
              <a:t>June 12, 2017</a:t>
            </a:fld>
            <a:endParaRPr lang="en-US"/>
          </a:p>
        </p:txBody>
      </p:sp>
      <p:sp>
        <p:nvSpPr>
          <p:cNvPr id="5" name="Rectangle 3"/>
          <p:cNvSpPr>
            <a:spLocks noGrp="1" noChangeArrowheads="1"/>
          </p:cNvSpPr>
          <p:nvPr>
            <p:ph type="ftr" sz="quarter" idx="11"/>
          </p:nvPr>
        </p:nvSpPr>
        <p:spPr>
          <a:xfrm>
            <a:off x="3124200" y="6381750"/>
            <a:ext cx="2895600" cy="476250"/>
          </a:xfrm>
        </p:spPr>
        <p:txBody>
          <a:bodyPr/>
          <a:lstStyle>
            <a:lvl1pPr fontAlgn="auto">
              <a:spcBef>
                <a:spcPts val="0"/>
              </a:spcBef>
              <a:spcAft>
                <a:spcPts val="0"/>
              </a:spcAft>
              <a:defRPr/>
            </a:lvl1pPr>
          </a:lstStyle>
          <a:p>
            <a:pPr>
              <a:defRPr/>
            </a:pPr>
            <a:endParaRPr lang="en-US"/>
          </a:p>
        </p:txBody>
      </p:sp>
      <p:sp>
        <p:nvSpPr>
          <p:cNvPr id="6"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1D582ACC-D394-48A7-8F19-48BCD8418723}" type="slidenum">
              <a:rPr lang="en-US"/>
              <a:pPr>
                <a:defRPr/>
              </a:pPr>
              <a:t>‹#›</a:t>
            </a:fld>
            <a:endParaRPr lang="en-US"/>
          </a:p>
        </p:txBody>
      </p:sp>
    </p:spTree>
    <p:extLst>
      <p:ext uri="{BB962C8B-B14F-4D97-AF65-F5344CB8AC3E}">
        <p14:creationId xmlns:p14="http://schemas.microsoft.com/office/powerpoint/2010/main" val="252633761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71600"/>
            <a:ext cx="4114800" cy="4754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4400" y="1371600"/>
            <a:ext cx="4114800" cy="4754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EEC9AAFF-8E44-41F5-A36E-34A69E2CAB0F}" type="datetime4">
              <a:rPr lang="en-US" smtClean="0"/>
              <a:t>June 12, 2017</a:t>
            </a:fld>
            <a:endParaRPr lang="en-US"/>
          </a:p>
        </p:txBody>
      </p:sp>
      <p:sp>
        <p:nvSpPr>
          <p:cNvPr id="6" name="Rectangle 3"/>
          <p:cNvSpPr>
            <a:spLocks noGrp="1" noChangeArrowheads="1"/>
          </p:cNvSpPr>
          <p:nvPr>
            <p:ph type="ftr" sz="quarter" idx="11"/>
          </p:nvPr>
        </p:nvSpPr>
        <p:spPr>
          <a:xfrm>
            <a:off x="3124200" y="6381750"/>
            <a:ext cx="2895600" cy="476250"/>
          </a:xfrm>
        </p:spPr>
        <p:txBody>
          <a:bodyPr/>
          <a:lstStyle>
            <a:lvl1pPr fontAlgn="auto">
              <a:spcBef>
                <a:spcPts val="0"/>
              </a:spcBef>
              <a:spcAft>
                <a:spcPts val="0"/>
              </a:spcAft>
              <a:defRPr/>
            </a:lvl1pPr>
          </a:lstStyle>
          <a:p>
            <a:pPr>
              <a:defRPr/>
            </a:pPr>
            <a:endParaRPr lang="en-US"/>
          </a:p>
        </p:txBody>
      </p:sp>
      <p:sp>
        <p:nvSpPr>
          <p:cNvPr id="7"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C71E8D6A-416E-4C70-936A-80EFFCD2DDB9}" type="slidenum">
              <a:rPr lang="en-US"/>
              <a:pPr>
                <a:defRPr/>
              </a:pPr>
              <a:t>‹#›</a:t>
            </a:fld>
            <a:endParaRPr lang="en-US"/>
          </a:p>
        </p:txBody>
      </p:sp>
    </p:spTree>
    <p:extLst>
      <p:ext uri="{BB962C8B-B14F-4D97-AF65-F5344CB8AC3E}">
        <p14:creationId xmlns:p14="http://schemas.microsoft.com/office/powerpoint/2010/main" val="2802123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7BE5D97C-A9D6-4E3C-B2EC-B1F49C738128}" type="datetime4">
              <a:rPr lang="en-US" smtClean="0"/>
              <a:t>June 12, 2017</a:t>
            </a:fld>
            <a:endParaRPr lang="en-US"/>
          </a:p>
        </p:txBody>
      </p:sp>
      <p:sp>
        <p:nvSpPr>
          <p:cNvPr id="8"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9"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11EF0620-6B7F-4398-A35B-C72F57FFADF3}" type="slidenum">
              <a:rPr lang="en-US"/>
              <a:pPr>
                <a:defRPr/>
              </a:pPr>
              <a:t>‹#›</a:t>
            </a:fld>
            <a:endParaRPr lang="en-US"/>
          </a:p>
        </p:txBody>
      </p:sp>
    </p:spTree>
    <p:extLst>
      <p:ext uri="{BB962C8B-B14F-4D97-AF65-F5344CB8AC3E}">
        <p14:creationId xmlns:p14="http://schemas.microsoft.com/office/powerpoint/2010/main" val="973258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75496"/>
            <a:ext cx="8229600" cy="45666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7BA387-B3AE-45A2-8FEA-0403FEA779DF}" type="datetime4">
              <a:rPr lang="en-US" smtClean="0"/>
              <a:t>June 12,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059506-D6B1-B842-AAB5-13291BE98BD7}" type="slidenum">
              <a:rPr lang="en-US" smtClean="0"/>
              <a:pPr/>
              <a:t>‹#›</a:t>
            </a:fld>
            <a:endParaRPr lang="en-US" dirty="0"/>
          </a:p>
        </p:txBody>
      </p:sp>
      <p:sp>
        <p:nvSpPr>
          <p:cNvPr id="17"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8" name="Picture 17"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2" name="Rectangle 1"/>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108394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1255652E-354C-4E87-A6A2-78B6EA1F977E}" type="datetime4">
              <a:rPr lang="en-US" smtClean="0"/>
              <a:t>June 12, 2017</a:t>
            </a:fld>
            <a:endParaRPr lang="en-US"/>
          </a:p>
        </p:txBody>
      </p:sp>
      <p:sp>
        <p:nvSpPr>
          <p:cNvPr id="4"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5"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3FCB9C01-AA2F-446A-8D40-B67A452961B2}" type="slidenum">
              <a:rPr lang="en-US"/>
              <a:pPr>
                <a:defRPr/>
              </a:pPr>
              <a:t>‹#›</a:t>
            </a:fld>
            <a:endParaRPr lang="en-US"/>
          </a:p>
        </p:txBody>
      </p:sp>
    </p:spTree>
    <p:extLst>
      <p:ext uri="{BB962C8B-B14F-4D97-AF65-F5344CB8AC3E}">
        <p14:creationId xmlns:p14="http://schemas.microsoft.com/office/powerpoint/2010/main" val="4380677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E08BE2E4-F249-45F7-87FA-8A65BAA08AD4}" type="datetime4">
              <a:rPr lang="en-US" smtClean="0"/>
              <a:t>June 12, 2017</a:t>
            </a:fld>
            <a:endParaRPr lang="en-US"/>
          </a:p>
        </p:txBody>
      </p:sp>
      <p:sp>
        <p:nvSpPr>
          <p:cNvPr id="3"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4"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8093B2FB-E315-4567-A75C-95D29D55E3C9}" type="slidenum">
              <a:rPr lang="en-US"/>
              <a:pPr>
                <a:defRPr/>
              </a:pPr>
              <a:t>‹#›</a:t>
            </a:fld>
            <a:endParaRPr lang="en-US"/>
          </a:p>
        </p:txBody>
      </p:sp>
    </p:spTree>
    <p:extLst>
      <p:ext uri="{BB962C8B-B14F-4D97-AF65-F5344CB8AC3E}">
        <p14:creationId xmlns:p14="http://schemas.microsoft.com/office/powerpoint/2010/main" val="33904617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8A046549-3E5B-44DC-BAE4-AA2CC485EC5E}" type="datetime4">
              <a:rPr lang="en-US" smtClean="0"/>
              <a:t>June 12, 2017</a:t>
            </a:fld>
            <a:endParaRPr lang="en-US"/>
          </a:p>
        </p:txBody>
      </p:sp>
      <p:sp>
        <p:nvSpPr>
          <p:cNvPr id="6"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7"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EDD5DAA8-ABBB-47FC-B486-7100B7C19524}" type="slidenum">
              <a:rPr lang="en-US"/>
              <a:pPr>
                <a:defRPr/>
              </a:pPr>
              <a:t>‹#›</a:t>
            </a:fld>
            <a:endParaRPr lang="en-US"/>
          </a:p>
        </p:txBody>
      </p:sp>
    </p:spTree>
    <p:extLst>
      <p:ext uri="{BB962C8B-B14F-4D97-AF65-F5344CB8AC3E}">
        <p14:creationId xmlns:p14="http://schemas.microsoft.com/office/powerpoint/2010/main" val="325171743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888CAB83-FD69-4A76-AFDE-A54D49204F08}" type="datetime4">
              <a:rPr lang="en-US" smtClean="0"/>
              <a:t>June 12, 2017</a:t>
            </a:fld>
            <a:endParaRPr lang="en-US"/>
          </a:p>
        </p:txBody>
      </p:sp>
      <p:sp>
        <p:nvSpPr>
          <p:cNvPr id="6"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7"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F1CB2535-E0E4-4129-90FB-4005097987BD}" type="slidenum">
              <a:rPr lang="en-US"/>
              <a:pPr>
                <a:defRPr/>
              </a:pPr>
              <a:t>‹#›</a:t>
            </a:fld>
            <a:endParaRPr lang="en-US"/>
          </a:p>
        </p:txBody>
      </p:sp>
    </p:spTree>
    <p:extLst>
      <p:ext uri="{BB962C8B-B14F-4D97-AF65-F5344CB8AC3E}">
        <p14:creationId xmlns:p14="http://schemas.microsoft.com/office/powerpoint/2010/main" val="14185345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D83AD405-DC45-4441-B0D2-9E842B9B1709}" type="datetime4">
              <a:rPr lang="en-US" smtClean="0"/>
              <a:t>June 12, 2017</a:t>
            </a:fld>
            <a:endParaRPr lang="en-US"/>
          </a:p>
        </p:txBody>
      </p:sp>
      <p:sp>
        <p:nvSpPr>
          <p:cNvPr id="5"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6"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8D614EE5-58A5-46C6-BD6A-C5CC155D7E75}" type="slidenum">
              <a:rPr lang="en-US"/>
              <a:pPr>
                <a:defRPr/>
              </a:pPr>
              <a:t>‹#›</a:t>
            </a:fld>
            <a:endParaRPr lang="en-US"/>
          </a:p>
        </p:txBody>
      </p:sp>
    </p:spTree>
    <p:extLst>
      <p:ext uri="{BB962C8B-B14F-4D97-AF65-F5344CB8AC3E}">
        <p14:creationId xmlns:p14="http://schemas.microsoft.com/office/powerpoint/2010/main" val="295020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0"/>
            <a:ext cx="2095500" cy="61261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0"/>
            <a:ext cx="6134100" cy="61261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08844C22-64F4-415C-B94E-1241D3D4DD5C}" type="datetime4">
              <a:rPr lang="en-US" smtClean="0"/>
              <a:t>June 12, 2017</a:t>
            </a:fld>
            <a:endParaRPr lang="en-US"/>
          </a:p>
        </p:txBody>
      </p:sp>
      <p:sp>
        <p:nvSpPr>
          <p:cNvPr id="5"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6"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65E8EF36-F59A-4E8D-A6DC-D3C4FBBCF306}" type="slidenum">
              <a:rPr lang="en-US"/>
              <a:pPr>
                <a:defRPr/>
              </a:pPr>
              <a:t>‹#›</a:t>
            </a:fld>
            <a:endParaRPr lang="en-US"/>
          </a:p>
        </p:txBody>
      </p:sp>
    </p:spTree>
    <p:extLst>
      <p:ext uri="{BB962C8B-B14F-4D97-AF65-F5344CB8AC3E}">
        <p14:creationId xmlns:p14="http://schemas.microsoft.com/office/powerpoint/2010/main" val="199277328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7467600" cy="609600"/>
          </a:xfrm>
        </p:spPr>
        <p:txBody>
          <a:bodyPr/>
          <a:lstStyle/>
          <a:p>
            <a:r>
              <a:rPr lang="en-US"/>
              <a:t>Click to edit Master title style</a:t>
            </a:r>
          </a:p>
        </p:txBody>
      </p:sp>
      <p:sp>
        <p:nvSpPr>
          <p:cNvPr id="3" name="Content Placeholder 2"/>
          <p:cNvSpPr>
            <a:spLocks noGrp="1"/>
          </p:cNvSpPr>
          <p:nvPr>
            <p:ph sz="half" idx="1"/>
          </p:nvPr>
        </p:nvSpPr>
        <p:spPr>
          <a:xfrm>
            <a:off x="457200" y="1371600"/>
            <a:ext cx="4114800" cy="4754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724400" y="1371600"/>
            <a:ext cx="4114800" cy="2300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724400" y="3824288"/>
            <a:ext cx="4114800" cy="2301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2"/>
          <p:cNvSpPr>
            <a:spLocks noGrp="1" noChangeArrowheads="1"/>
          </p:cNvSpPr>
          <p:nvPr>
            <p:ph type="dt" sz="half" idx="10"/>
          </p:nvPr>
        </p:nvSpPr>
        <p:spPr/>
        <p:txBody>
          <a:bodyPr/>
          <a:lstStyle>
            <a:lvl1pPr fontAlgn="auto">
              <a:spcBef>
                <a:spcPts val="0"/>
              </a:spcBef>
              <a:spcAft>
                <a:spcPts val="0"/>
              </a:spcAft>
              <a:defRPr/>
            </a:lvl1pPr>
          </a:lstStyle>
          <a:p>
            <a:pPr>
              <a:defRPr/>
            </a:pPr>
            <a:fld id="{08278C9A-02E4-429D-8828-9772916B97D5}" type="datetime4">
              <a:rPr lang="en-US" smtClean="0"/>
              <a:t>June 12, 2017</a:t>
            </a:fld>
            <a:endParaRPr lang="en-US"/>
          </a:p>
        </p:txBody>
      </p:sp>
      <p:sp>
        <p:nvSpPr>
          <p:cNvPr id="7" name="Rectangle 3"/>
          <p:cNvSpPr>
            <a:spLocks noGrp="1" noChangeArrowheads="1"/>
          </p:cNvSpPr>
          <p:nvPr>
            <p:ph type="ftr" sz="quarter" idx="11"/>
          </p:nvPr>
        </p:nvSpPr>
        <p:spPr/>
        <p:txBody>
          <a:bodyPr/>
          <a:lstStyle>
            <a:lvl1pPr fontAlgn="auto">
              <a:spcBef>
                <a:spcPts val="0"/>
              </a:spcBef>
              <a:spcAft>
                <a:spcPts val="0"/>
              </a:spcAft>
              <a:defRPr/>
            </a:lvl1pPr>
          </a:lstStyle>
          <a:p>
            <a:pPr>
              <a:defRPr/>
            </a:pPr>
            <a:endParaRPr lang="en-US"/>
          </a:p>
        </p:txBody>
      </p:sp>
      <p:sp>
        <p:nvSpPr>
          <p:cNvPr id="8" name="Rectangle 4"/>
          <p:cNvSpPr>
            <a:spLocks noGrp="1" noChangeArrowheads="1"/>
          </p:cNvSpPr>
          <p:nvPr>
            <p:ph type="sldNum" sz="quarter" idx="12"/>
          </p:nvPr>
        </p:nvSpPr>
        <p:spPr/>
        <p:txBody>
          <a:bodyPr/>
          <a:lstStyle>
            <a:lvl1pPr fontAlgn="auto">
              <a:spcBef>
                <a:spcPts val="0"/>
              </a:spcBef>
              <a:spcAft>
                <a:spcPts val="0"/>
              </a:spcAft>
              <a:defRPr/>
            </a:lvl1pPr>
          </a:lstStyle>
          <a:p>
            <a:pPr>
              <a:defRPr/>
            </a:pPr>
            <a:fld id="{30F35E04-BE5B-4794-A236-C95DDAEF26B8}" type="slidenum">
              <a:rPr lang="en-US"/>
              <a:pPr>
                <a:defRPr/>
              </a:pPr>
              <a:t>‹#›</a:t>
            </a:fld>
            <a:endParaRPr lang="en-US"/>
          </a:p>
        </p:txBody>
      </p:sp>
    </p:spTree>
    <p:extLst>
      <p:ext uri="{BB962C8B-B14F-4D97-AF65-F5344CB8AC3E}">
        <p14:creationId xmlns:p14="http://schemas.microsoft.com/office/powerpoint/2010/main" val="147516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 Present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14" name="Oval 13"/>
          <p:cNvSpPr/>
          <p:nvPr/>
        </p:nvSpPr>
        <p:spPr>
          <a:xfrm>
            <a:off x="457200" y="2135012"/>
            <a:ext cx="3197492" cy="3197492"/>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p:cNvSpPr>
            <a:spLocks noGrp="1"/>
          </p:cNvSpPr>
          <p:nvPr>
            <p:ph type="dt" sz="half" idx="10"/>
          </p:nvPr>
        </p:nvSpPr>
        <p:spPr/>
        <p:txBody>
          <a:bodyPr/>
          <a:lstStyle/>
          <a:p>
            <a:fld id="{CBE5607F-1399-4125-9A15-E4C28B5F0269}" type="datetime4">
              <a:rPr lang="en-US" smtClean="0"/>
              <a:t>June 12, 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pPr/>
              <a:t>‹#›</a:t>
            </a:fld>
            <a:endParaRPr lang="en-US" dirty="0"/>
          </a:p>
        </p:txBody>
      </p:sp>
      <p:sp>
        <p:nvSpPr>
          <p:cNvPr id="9" name="Picture Placeholder 8"/>
          <p:cNvSpPr>
            <a:spLocks noGrp="1"/>
          </p:cNvSpPr>
          <p:nvPr>
            <p:ph type="pic" sz="quarter" idx="13"/>
          </p:nvPr>
        </p:nvSpPr>
        <p:spPr>
          <a:xfrm>
            <a:off x="615284" y="2292381"/>
            <a:ext cx="2881325" cy="2882755"/>
          </a:xfrm>
          <a:prstGeom prst="ellipse">
            <a:avLst/>
          </a:prstGeom>
        </p:spPr>
        <p:txBody>
          <a:bodyPr/>
          <a:lstStyle>
            <a:lvl1pPr marL="0" indent="0">
              <a:buNone/>
              <a:defRPr/>
            </a:lvl1pPr>
          </a:lstStyle>
          <a:p>
            <a:r>
              <a:rPr lang="en-US"/>
              <a:t>Drag picture to placeholder or click icon to add</a:t>
            </a:r>
            <a:endParaRPr lang="en-US" dirty="0"/>
          </a:p>
        </p:txBody>
      </p:sp>
      <p:sp>
        <p:nvSpPr>
          <p:cNvPr id="15"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6" name="Picture 15"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Rectangle 16"/>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sz="half" idx="14"/>
          </p:nvPr>
        </p:nvSpPr>
        <p:spPr>
          <a:xfrm>
            <a:off x="4120011" y="1475496"/>
            <a:ext cx="4566789" cy="4525963"/>
          </a:xfrm>
        </p:spPr>
        <p:txBody>
          <a:bodyPr/>
          <a:lstStyle>
            <a:lvl1pPr marL="0" indent="0">
              <a:buNone/>
              <a:defRPr sz="2400"/>
            </a:lvl1pPr>
            <a:lvl2pPr marL="457200" indent="0">
              <a:buNone/>
              <a:defRPr sz="2000"/>
            </a:lvl2pPr>
            <a:lvl3pPr marL="914400" indent="0">
              <a:buNone/>
              <a:defRPr sz="1800"/>
            </a:lvl3pPr>
            <a:lvl4pPr marL="1371600" indent="0">
              <a:buNone/>
              <a:defRPr sz="1200"/>
            </a:lvl4pPr>
            <a:lvl5pPr marL="1828800" indent="0">
              <a:buNone/>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9" name="Straight Connector 18"/>
          <p:cNvCxnSpPr/>
          <p:nvPr/>
        </p:nvCxnSpPr>
        <p:spPr>
          <a:xfrm>
            <a:off x="3897491" y="1475496"/>
            <a:ext cx="0" cy="4525963"/>
          </a:xfrm>
          <a:prstGeom prst="line">
            <a:avLst/>
          </a:prstGeom>
          <a:ln>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
        <p:nvSpPr>
          <p:cNvPr id="20" name="Rectangle 19"/>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4775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 Presenters">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ECF28B7-94B6-4116-8240-4E4FB6AD0B8C}" type="datetime4">
              <a:rPr lang="en-US" smtClean="0"/>
              <a:t>June 12, 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pPr/>
              <a:t>‹#›</a:t>
            </a:fld>
            <a:endParaRPr lang="en-US" dirty="0"/>
          </a:p>
        </p:txBody>
      </p:sp>
      <p:sp>
        <p:nvSpPr>
          <p:cNvPr id="15"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6" name="Picture 15"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Rectangle 16"/>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p:cNvSpPr>
            <a:spLocks noGrp="1"/>
          </p:cNvSpPr>
          <p:nvPr>
            <p:ph sz="half" idx="15"/>
          </p:nvPr>
        </p:nvSpPr>
        <p:spPr>
          <a:xfrm>
            <a:off x="2828902" y="1521311"/>
            <a:ext cx="5857898" cy="18288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Oval 26"/>
          <p:cNvSpPr/>
          <p:nvPr/>
        </p:nvSpPr>
        <p:spPr>
          <a:xfrm>
            <a:off x="457200" y="1404315"/>
            <a:ext cx="2057400" cy="20574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Picture Placeholder 8"/>
          <p:cNvSpPr>
            <a:spLocks noGrp="1"/>
          </p:cNvSpPr>
          <p:nvPr>
            <p:ph type="pic" sz="quarter" idx="18"/>
          </p:nvPr>
        </p:nvSpPr>
        <p:spPr>
          <a:xfrm>
            <a:off x="570136" y="1521312"/>
            <a:ext cx="1828800" cy="18288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29" name="Content Placeholder 2"/>
          <p:cNvSpPr>
            <a:spLocks noGrp="1"/>
          </p:cNvSpPr>
          <p:nvPr>
            <p:ph sz="half" idx="19"/>
          </p:nvPr>
        </p:nvSpPr>
        <p:spPr>
          <a:xfrm>
            <a:off x="2828902" y="3922295"/>
            <a:ext cx="5857898" cy="182880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0" name="Oval 29"/>
          <p:cNvSpPr/>
          <p:nvPr/>
        </p:nvSpPr>
        <p:spPr>
          <a:xfrm>
            <a:off x="457200" y="3805299"/>
            <a:ext cx="2057400" cy="20574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Picture Placeholder 8"/>
          <p:cNvSpPr>
            <a:spLocks noGrp="1"/>
          </p:cNvSpPr>
          <p:nvPr>
            <p:ph type="pic" sz="quarter" idx="20"/>
          </p:nvPr>
        </p:nvSpPr>
        <p:spPr>
          <a:xfrm>
            <a:off x="570136" y="3922296"/>
            <a:ext cx="1828800" cy="18288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18" name="Rectangle 17"/>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0413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Presenters">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D2FF941-7D14-484D-BC2D-683EE1670BB1}" type="datetime4">
              <a:rPr lang="en-US" smtClean="0"/>
              <a:t>June 12, 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pPr/>
              <a:t>‹#›</a:t>
            </a:fld>
            <a:endParaRPr lang="en-US" dirty="0"/>
          </a:p>
        </p:txBody>
      </p:sp>
      <p:sp>
        <p:nvSpPr>
          <p:cNvPr id="15"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6" name="Picture 15"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Rectangle 16"/>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sz="half" idx="1"/>
          </p:nvPr>
        </p:nvSpPr>
        <p:spPr>
          <a:xfrm>
            <a:off x="3252881" y="3909170"/>
            <a:ext cx="2633617" cy="2052838"/>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2"/>
          <p:cNvSpPr>
            <a:spLocks noGrp="1"/>
          </p:cNvSpPr>
          <p:nvPr>
            <p:ph sz="half" idx="14"/>
          </p:nvPr>
        </p:nvSpPr>
        <p:spPr>
          <a:xfrm>
            <a:off x="6038899" y="3909170"/>
            <a:ext cx="2633472" cy="2052838"/>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sz="half" idx="15"/>
          </p:nvPr>
        </p:nvSpPr>
        <p:spPr>
          <a:xfrm>
            <a:off x="473225" y="3909170"/>
            <a:ext cx="2633617" cy="2052838"/>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Oval 22"/>
          <p:cNvSpPr/>
          <p:nvPr/>
        </p:nvSpPr>
        <p:spPr>
          <a:xfrm>
            <a:off x="3437082" y="1446277"/>
            <a:ext cx="2284315" cy="2284315"/>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Picture Placeholder 8"/>
          <p:cNvSpPr>
            <a:spLocks noGrp="1"/>
          </p:cNvSpPr>
          <p:nvPr>
            <p:ph type="pic" sz="quarter" idx="16"/>
          </p:nvPr>
        </p:nvSpPr>
        <p:spPr>
          <a:xfrm>
            <a:off x="3550018" y="1563274"/>
            <a:ext cx="2058443" cy="2050321"/>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25" name="Oval 24"/>
          <p:cNvSpPr/>
          <p:nvPr/>
        </p:nvSpPr>
        <p:spPr>
          <a:xfrm>
            <a:off x="6219302" y="1446277"/>
            <a:ext cx="2284315" cy="2284315"/>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Picture Placeholder 8"/>
          <p:cNvSpPr>
            <a:spLocks noGrp="1"/>
          </p:cNvSpPr>
          <p:nvPr>
            <p:ph type="pic" sz="quarter" idx="17"/>
          </p:nvPr>
        </p:nvSpPr>
        <p:spPr>
          <a:xfrm>
            <a:off x="6332238" y="1563274"/>
            <a:ext cx="2058443" cy="2050321"/>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27" name="Oval 26"/>
          <p:cNvSpPr/>
          <p:nvPr/>
        </p:nvSpPr>
        <p:spPr>
          <a:xfrm>
            <a:off x="642463" y="1446277"/>
            <a:ext cx="2284315" cy="2284315"/>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Picture Placeholder 8"/>
          <p:cNvSpPr>
            <a:spLocks noGrp="1"/>
          </p:cNvSpPr>
          <p:nvPr>
            <p:ph type="pic" sz="quarter" idx="18"/>
          </p:nvPr>
        </p:nvSpPr>
        <p:spPr>
          <a:xfrm>
            <a:off x="755399" y="1563274"/>
            <a:ext cx="2058443" cy="2050321"/>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19" name="Rectangle 18"/>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473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 Presenters">
    <p:bg>
      <p:bgPr>
        <a:blipFill rotWithShape="1">
          <a:blip r:embed="rId2"/>
          <a:stretch>
            <a:fillRect/>
          </a:stretch>
        </a:blipFill>
        <a:effectLst/>
      </p:bgPr>
    </p:bg>
    <p:spTree>
      <p:nvGrpSpPr>
        <p:cNvPr id="1" name=""/>
        <p:cNvGrpSpPr/>
        <p:nvPr/>
      </p:nvGrpSpPr>
      <p:grpSpPr>
        <a:xfrm>
          <a:off x="0" y="0"/>
          <a:ext cx="0" cy="0"/>
          <a:chOff x="0" y="0"/>
          <a:chExt cx="0" cy="0"/>
        </a:xfrm>
      </p:grpSpPr>
      <p:sp>
        <p:nvSpPr>
          <p:cNvPr id="14" name="Oval 13"/>
          <p:cNvSpPr>
            <a:spLocks noChangeAspect="1"/>
          </p:cNvSpPr>
          <p:nvPr/>
        </p:nvSpPr>
        <p:spPr>
          <a:xfrm>
            <a:off x="457200" y="1476104"/>
            <a:ext cx="1371600" cy="13716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p:cNvSpPr>
            <a:spLocks noGrp="1"/>
          </p:cNvSpPr>
          <p:nvPr>
            <p:ph type="dt" sz="half" idx="10"/>
          </p:nvPr>
        </p:nvSpPr>
        <p:spPr/>
        <p:txBody>
          <a:bodyPr/>
          <a:lstStyle/>
          <a:p>
            <a:fld id="{EB87D35A-65DE-4772-B8E9-1416C76B9ABC}" type="datetime4">
              <a:rPr lang="en-US" smtClean="0"/>
              <a:t>June 12, 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pPr/>
              <a:t>‹#›</a:t>
            </a:fld>
            <a:endParaRPr lang="en-US" dirty="0"/>
          </a:p>
        </p:txBody>
      </p:sp>
      <p:sp>
        <p:nvSpPr>
          <p:cNvPr id="9" name="Picture Placeholder 8"/>
          <p:cNvSpPr>
            <a:spLocks noGrp="1"/>
          </p:cNvSpPr>
          <p:nvPr>
            <p:ph type="pic" sz="quarter" idx="13"/>
          </p:nvPr>
        </p:nvSpPr>
        <p:spPr>
          <a:xfrm>
            <a:off x="571500" y="1590404"/>
            <a:ext cx="1143000" cy="11430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15" name="Title 16"/>
          <p:cNvSpPr>
            <a:spLocks noGrp="1"/>
          </p:cNvSpPr>
          <p:nvPr>
            <p:ph type="title"/>
          </p:nvPr>
        </p:nvSpPr>
        <p:spPr>
          <a:xfrm>
            <a:off x="457200" y="274638"/>
            <a:ext cx="6396715" cy="677894"/>
          </a:xfrm>
        </p:spPr>
        <p:txBody>
          <a:bodyPr>
            <a:normAutofit/>
          </a:bodyPr>
          <a:lstStyle>
            <a:lvl1pPr algn="r">
              <a:defRPr sz="3200" b="1"/>
            </a:lvl1pPr>
          </a:lstStyle>
          <a:p>
            <a:r>
              <a:rPr lang="en-US"/>
              <a:t>Click to edit Master title style</a:t>
            </a:r>
            <a:endParaRPr lang="en-US" dirty="0"/>
          </a:p>
        </p:txBody>
      </p:sp>
      <p:pic>
        <p:nvPicPr>
          <p:cNvPr id="16" name="Picture 15" descr="FHA-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6802" y="199926"/>
            <a:ext cx="1131750" cy="1131750"/>
          </a:xfrm>
          <a:prstGeom prst="rect">
            <a:avLst/>
          </a:prstGeom>
        </p:spPr>
      </p:pic>
      <p:sp>
        <p:nvSpPr>
          <p:cNvPr id="17" name="Rectangle 16"/>
          <p:cNvSpPr/>
          <p:nvPr/>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p:cNvSpPr>
            <a:spLocks noGrp="1"/>
          </p:cNvSpPr>
          <p:nvPr>
            <p:ph sz="half" idx="15"/>
          </p:nvPr>
        </p:nvSpPr>
        <p:spPr>
          <a:xfrm>
            <a:off x="2008764" y="1478253"/>
            <a:ext cx="2343906" cy="1827742"/>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Oval 27"/>
          <p:cNvSpPr>
            <a:spLocks noChangeAspect="1"/>
          </p:cNvSpPr>
          <p:nvPr/>
        </p:nvSpPr>
        <p:spPr>
          <a:xfrm>
            <a:off x="4791330" y="1473956"/>
            <a:ext cx="1371600" cy="13716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Picture Placeholder 8"/>
          <p:cNvSpPr>
            <a:spLocks noGrp="1"/>
          </p:cNvSpPr>
          <p:nvPr>
            <p:ph type="pic" sz="quarter" idx="16"/>
          </p:nvPr>
        </p:nvSpPr>
        <p:spPr>
          <a:xfrm>
            <a:off x="4905630" y="1588256"/>
            <a:ext cx="1143000" cy="11430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30" name="Content Placeholder 2"/>
          <p:cNvSpPr>
            <a:spLocks noGrp="1"/>
          </p:cNvSpPr>
          <p:nvPr>
            <p:ph sz="half" idx="17"/>
          </p:nvPr>
        </p:nvSpPr>
        <p:spPr>
          <a:xfrm>
            <a:off x="6342894" y="1476104"/>
            <a:ext cx="2343906" cy="1829891"/>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Oval 30"/>
          <p:cNvSpPr>
            <a:spLocks noChangeAspect="1"/>
          </p:cNvSpPr>
          <p:nvPr/>
        </p:nvSpPr>
        <p:spPr>
          <a:xfrm>
            <a:off x="457200" y="3879910"/>
            <a:ext cx="1371600" cy="13716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Picture Placeholder 8"/>
          <p:cNvSpPr>
            <a:spLocks noGrp="1"/>
          </p:cNvSpPr>
          <p:nvPr>
            <p:ph type="pic" sz="quarter" idx="18"/>
          </p:nvPr>
        </p:nvSpPr>
        <p:spPr>
          <a:xfrm>
            <a:off x="571500" y="3994210"/>
            <a:ext cx="1143000" cy="11430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33" name="Content Placeholder 2"/>
          <p:cNvSpPr>
            <a:spLocks noGrp="1"/>
          </p:cNvSpPr>
          <p:nvPr>
            <p:ph sz="half" idx="19"/>
          </p:nvPr>
        </p:nvSpPr>
        <p:spPr>
          <a:xfrm>
            <a:off x="2008764" y="3882059"/>
            <a:ext cx="2343906" cy="1820875"/>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4" name="Oval 33"/>
          <p:cNvSpPr>
            <a:spLocks noChangeAspect="1"/>
          </p:cNvSpPr>
          <p:nvPr/>
        </p:nvSpPr>
        <p:spPr>
          <a:xfrm>
            <a:off x="4791330" y="3877762"/>
            <a:ext cx="1371600" cy="1371600"/>
          </a:xfrm>
          <a:prstGeom prst="ellipse">
            <a:avLst/>
          </a:prstGeom>
          <a:solidFill>
            <a:schemeClr val="accent3">
              <a:lumMod val="40000"/>
              <a:lumOff val="60000"/>
            </a:schemeClr>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Picture Placeholder 8"/>
          <p:cNvSpPr>
            <a:spLocks noGrp="1"/>
          </p:cNvSpPr>
          <p:nvPr>
            <p:ph type="pic" sz="quarter" idx="20"/>
          </p:nvPr>
        </p:nvSpPr>
        <p:spPr>
          <a:xfrm>
            <a:off x="4905630" y="3992062"/>
            <a:ext cx="1143000" cy="1143000"/>
          </a:xfrm>
          <a:prstGeom prst="ellipse">
            <a:avLst/>
          </a:prstGeom>
        </p:spPr>
        <p:txBody>
          <a:bodyPr/>
          <a:lstStyle>
            <a:lvl1pPr marL="0" indent="0">
              <a:buNone/>
              <a:defRPr sz="1000"/>
            </a:lvl1pPr>
          </a:lstStyle>
          <a:p>
            <a:r>
              <a:rPr lang="en-US"/>
              <a:t>Drag picture to placeholder or click icon to add</a:t>
            </a:r>
            <a:endParaRPr lang="en-US" dirty="0"/>
          </a:p>
        </p:txBody>
      </p:sp>
      <p:sp>
        <p:nvSpPr>
          <p:cNvPr id="36" name="Content Placeholder 2"/>
          <p:cNvSpPr>
            <a:spLocks noGrp="1"/>
          </p:cNvSpPr>
          <p:nvPr>
            <p:ph sz="half" idx="21"/>
          </p:nvPr>
        </p:nvSpPr>
        <p:spPr>
          <a:xfrm>
            <a:off x="6342894" y="3879911"/>
            <a:ext cx="2343906" cy="1823023"/>
          </a:xfrm>
        </p:spPr>
        <p:txBody>
          <a:bodyPr/>
          <a:lstStyle>
            <a:lvl1pPr>
              <a:defRPr sz="2400"/>
            </a:lvl1pPr>
            <a:lvl2pPr>
              <a:defRPr sz="2000"/>
            </a:lvl2pPr>
            <a:lvl3pPr>
              <a:defRPr sz="18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Rectangle 22"/>
          <p:cNvSpPr/>
          <p:nvPr userDrawn="1"/>
        </p:nvSpPr>
        <p:spPr>
          <a:xfrm>
            <a:off x="0" y="952532"/>
            <a:ext cx="6853915" cy="121402"/>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6522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theme" Target="../theme/theme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image" Target="../media/image19.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46"/>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10623" cy="67789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195330"/>
            <a:ext cx="8229600" cy="480008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000">
                <a:solidFill>
                  <a:schemeClr val="bg1"/>
                </a:solidFill>
              </a:defRPr>
            </a:lvl1pPr>
          </a:lstStyle>
          <a:p>
            <a:fld id="{17AB8DF8-3B99-4747-AAF1-EFE0B36D59B1}" type="datetime4">
              <a:rPr lang="en-US" smtClean="0"/>
              <a:t>June 12, 2017</a:t>
            </a:fld>
            <a:endParaRPr lang="en-US" dirty="0"/>
          </a:p>
        </p:txBody>
      </p:sp>
      <p:sp>
        <p:nvSpPr>
          <p:cNvPr id="5" name="Footer Placeholder 4"/>
          <p:cNvSpPr>
            <a:spLocks noGrp="1"/>
          </p:cNvSpPr>
          <p:nvPr>
            <p:ph type="ftr" sz="quarter" idx="3"/>
          </p:nvPr>
        </p:nvSpPr>
        <p:spPr>
          <a:xfrm>
            <a:off x="3124200" y="6356350"/>
            <a:ext cx="5562600" cy="365125"/>
          </a:xfrm>
          <a:prstGeom prst="rect">
            <a:avLst/>
          </a:prstGeom>
        </p:spPr>
        <p:txBody>
          <a:bodyPr vert="horz" lIns="91440" tIns="45720" rIns="91440" bIns="45720" rtlCol="0" anchor="ctr"/>
          <a:lstStyle>
            <a:lvl1pPr algn="l">
              <a:defRPr sz="1000">
                <a:solidFill>
                  <a:schemeClr val="bg1"/>
                </a:solidFill>
              </a:defRPr>
            </a:lvl1pPr>
          </a:lstStyle>
          <a:p>
            <a:endParaRPr lang="en-US" dirty="0"/>
          </a:p>
        </p:txBody>
      </p:sp>
      <p:sp>
        <p:nvSpPr>
          <p:cNvPr id="6" name="Slide Number Placeholder 5"/>
          <p:cNvSpPr>
            <a:spLocks noGrp="1"/>
          </p:cNvSpPr>
          <p:nvPr>
            <p:ph type="sldNum" sz="quarter" idx="4"/>
          </p:nvPr>
        </p:nvSpPr>
        <p:spPr>
          <a:xfrm>
            <a:off x="8386116" y="18678"/>
            <a:ext cx="360266" cy="365125"/>
          </a:xfrm>
          <a:prstGeom prst="rect">
            <a:avLst/>
          </a:prstGeom>
        </p:spPr>
        <p:txBody>
          <a:bodyPr vert="horz" lIns="91440" tIns="45720" rIns="91440" bIns="45720" rtlCol="0" anchor="ctr"/>
          <a:lstStyle>
            <a:lvl1pPr algn="ctr">
              <a:defRPr sz="1000">
                <a:solidFill>
                  <a:schemeClr val="bg1"/>
                </a:solidFill>
              </a:defRPr>
            </a:lvl1pPr>
          </a:lstStyle>
          <a:p>
            <a:fld id="{F8059506-D6B1-B842-AAB5-13291BE98BD7}" type="slidenum">
              <a:rPr lang="en-US" smtClean="0"/>
              <a:pPr/>
              <a:t>‹#›</a:t>
            </a:fld>
            <a:endParaRPr lang="en-US" dirty="0"/>
          </a:p>
        </p:txBody>
      </p:sp>
    </p:spTree>
    <p:extLst>
      <p:ext uri="{BB962C8B-B14F-4D97-AF65-F5344CB8AC3E}">
        <p14:creationId xmlns:p14="http://schemas.microsoft.com/office/powerpoint/2010/main" val="3031862876"/>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 id="2147483755" r:id="rId21"/>
    <p:sldLayoutId id="2147483756" r:id="rId22"/>
    <p:sldLayoutId id="2147483757" r:id="rId23"/>
    <p:sldLayoutId id="2147483758" r:id="rId24"/>
    <p:sldLayoutId id="2147483759" r:id="rId25"/>
    <p:sldLayoutId id="2147483760" r:id="rId26"/>
    <p:sldLayoutId id="2147483761" r:id="rId27"/>
    <p:sldLayoutId id="2147483762" r:id="rId28"/>
    <p:sldLayoutId id="2147483763" r:id="rId29"/>
    <p:sldLayoutId id="2147483764" r:id="rId30"/>
    <p:sldLayoutId id="2147483765" r:id="rId31"/>
    <p:sldLayoutId id="2147483766" r:id="rId32"/>
    <p:sldLayoutId id="2147483767" r:id="rId33"/>
    <p:sldLayoutId id="2147483768" r:id="rId34"/>
    <p:sldLayoutId id="2147483769" r:id="rId35"/>
    <p:sldLayoutId id="2147483770" r:id="rId36"/>
    <p:sldLayoutId id="2147483771" r:id="rId37"/>
    <p:sldLayoutId id="2147483772" r:id="rId38"/>
    <p:sldLayoutId id="2147483773" r:id="rId39"/>
    <p:sldLayoutId id="2147483774" r:id="rId40"/>
    <p:sldLayoutId id="2147483775" r:id="rId41"/>
    <p:sldLayoutId id="2147483776" r:id="rId42"/>
    <p:sldLayoutId id="2147483887" r:id="rId43"/>
    <p:sldLayoutId id="2147483888" r:id="rId44"/>
  </p:sldLayoutIdLst>
  <p:hf hdr="0" ftr="0" dt="0"/>
  <p:txStyles>
    <p:titleStyle>
      <a:lvl1pPr algn="ctr" defTabSz="457200" rtl="0" eaLnBrk="1" latinLnBrk="0" hangingPunct="1">
        <a:spcBef>
          <a:spcPct val="0"/>
        </a:spcBef>
        <a:buNone/>
        <a:defRPr sz="3200" b="1" kern="1200">
          <a:solidFill>
            <a:schemeClr val="tx1"/>
          </a:solidFill>
          <a:latin typeface="+mj-lt"/>
          <a:ea typeface="+mj-ea"/>
          <a:cs typeface="+mj-cs"/>
        </a:defRPr>
      </a:lvl1pPr>
    </p:titleStyle>
    <p:bodyStyle>
      <a:lvl1pPr marL="0" indent="0" algn="l" defTabSz="457200" rtl="0" eaLnBrk="1" latinLnBrk="0" hangingPunct="1">
        <a:spcBef>
          <a:spcPct val="20000"/>
        </a:spcBef>
        <a:buFont typeface="Arial"/>
        <a:buNone/>
        <a:defRPr sz="2400" kern="1200">
          <a:solidFill>
            <a:srgbClr val="000000"/>
          </a:solidFill>
          <a:latin typeface="+mn-lt"/>
          <a:ea typeface="+mn-ea"/>
          <a:cs typeface="+mn-cs"/>
        </a:defRPr>
      </a:lvl1pPr>
      <a:lvl2pPr marL="457200" indent="0" algn="l" defTabSz="457200" rtl="0" eaLnBrk="1" latinLnBrk="0" hangingPunct="1">
        <a:spcBef>
          <a:spcPct val="20000"/>
        </a:spcBef>
        <a:buFont typeface="Arial"/>
        <a:buNone/>
        <a:defRPr sz="2000" kern="1200">
          <a:solidFill>
            <a:srgbClr val="000000"/>
          </a:solidFill>
          <a:latin typeface="+mn-lt"/>
          <a:ea typeface="+mn-ea"/>
          <a:cs typeface="+mn-cs"/>
        </a:defRPr>
      </a:lvl2pPr>
      <a:lvl3pPr marL="914400" indent="0" algn="l" defTabSz="457200" rtl="0" eaLnBrk="1" latinLnBrk="0" hangingPunct="1">
        <a:spcBef>
          <a:spcPct val="20000"/>
        </a:spcBef>
        <a:buFont typeface="Arial"/>
        <a:buNone/>
        <a:defRPr sz="1800" kern="1200">
          <a:solidFill>
            <a:srgbClr val="000000"/>
          </a:solidFill>
          <a:latin typeface="+mn-lt"/>
          <a:ea typeface="+mn-ea"/>
          <a:cs typeface="+mn-cs"/>
        </a:defRPr>
      </a:lvl3pPr>
      <a:lvl4pPr marL="1371600" indent="0" algn="l" defTabSz="457200" rtl="0" eaLnBrk="1" latinLnBrk="0" hangingPunct="1">
        <a:spcBef>
          <a:spcPct val="20000"/>
        </a:spcBef>
        <a:buFont typeface="Arial"/>
        <a:buNone/>
        <a:defRPr sz="1200" kern="1200">
          <a:solidFill>
            <a:srgbClr val="000000"/>
          </a:solidFill>
          <a:latin typeface="+mn-lt"/>
          <a:ea typeface="+mn-ea"/>
          <a:cs typeface="+mn-cs"/>
        </a:defRPr>
      </a:lvl4pPr>
      <a:lvl5pPr marL="1828800" indent="0" algn="l" defTabSz="457200" rtl="0" eaLnBrk="1" latinLnBrk="0" hangingPunct="1">
        <a:spcBef>
          <a:spcPct val="20000"/>
        </a:spcBef>
        <a:buFont typeface="Arial"/>
        <a:buNone/>
        <a:defRPr sz="1200" kern="1200">
          <a:solidFill>
            <a:srgbClr val="0000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6066" name="Rectangle 2"/>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mn-lt"/>
                <a:cs typeface="+mn-cs"/>
              </a:defRPr>
            </a:lvl1pPr>
          </a:lstStyle>
          <a:p>
            <a:pPr defTabSz="914400" fontAlgn="base">
              <a:spcBef>
                <a:spcPct val="0"/>
              </a:spcBef>
              <a:spcAft>
                <a:spcPct val="0"/>
              </a:spcAft>
              <a:defRPr/>
            </a:pPr>
            <a:fld id="{017A4066-1C8F-4886-9762-963FEFE15F5C}" type="datetime4">
              <a:rPr lang="en-US" smtClean="0"/>
              <a:t>June 12, 2017</a:t>
            </a:fld>
            <a:endParaRPr lang="en-US"/>
          </a:p>
        </p:txBody>
      </p:sp>
      <p:sp>
        <p:nvSpPr>
          <p:cNvPr id="216067" name="Rectangle 3"/>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mn-lt"/>
                <a:cs typeface="+mn-cs"/>
              </a:defRPr>
            </a:lvl1pPr>
          </a:lstStyle>
          <a:p>
            <a:pPr defTabSz="914400" fontAlgn="base">
              <a:spcBef>
                <a:spcPct val="0"/>
              </a:spcBef>
              <a:spcAft>
                <a:spcPct val="0"/>
              </a:spcAft>
              <a:defRPr/>
            </a:pPr>
            <a:endParaRPr lang="en-US"/>
          </a:p>
        </p:txBody>
      </p:sp>
      <p:sp>
        <p:nvSpPr>
          <p:cNvPr id="216068" name="Rectangle 4"/>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mn-lt"/>
                <a:cs typeface="+mn-cs"/>
              </a:defRPr>
            </a:lvl1pPr>
          </a:lstStyle>
          <a:p>
            <a:pPr defTabSz="914400" fontAlgn="base">
              <a:spcBef>
                <a:spcPct val="0"/>
              </a:spcBef>
              <a:spcAft>
                <a:spcPct val="0"/>
              </a:spcAft>
              <a:defRPr/>
            </a:pPr>
            <a:fld id="{B37BFA6A-061A-4B79-83A7-BDC8DFB5EFC7}" type="slidenum">
              <a:rPr lang="en-US"/>
              <a:pPr defTabSz="914400" fontAlgn="base">
                <a:spcBef>
                  <a:spcPct val="0"/>
                </a:spcBef>
                <a:spcAft>
                  <a:spcPct val="0"/>
                </a:spcAft>
                <a:defRPr/>
              </a:pPr>
              <a:t>‹#›</a:t>
            </a:fld>
            <a:endParaRPr lang="en-US"/>
          </a:p>
        </p:txBody>
      </p:sp>
      <p:sp>
        <p:nvSpPr>
          <p:cNvPr id="1029" name="Rectangle 5"/>
          <p:cNvSpPr>
            <a:spLocks noGrp="1" noChangeArrowheads="1"/>
          </p:cNvSpPr>
          <p:nvPr>
            <p:ph type="title"/>
          </p:nvPr>
        </p:nvSpPr>
        <p:spPr bwMode="auto">
          <a:xfrm>
            <a:off x="838200" y="0"/>
            <a:ext cx="746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30" name="Rectangle 6"/>
          <p:cNvSpPr>
            <a:spLocks noGrp="1" noChangeArrowheads="1"/>
          </p:cNvSpPr>
          <p:nvPr>
            <p:ph type="body" idx="1"/>
          </p:nvPr>
        </p:nvSpPr>
        <p:spPr bwMode="auto">
          <a:xfrm>
            <a:off x="457200" y="1371600"/>
            <a:ext cx="8382000" cy="475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31" name="Picture 7" descr="DVA"/>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52400" y="76200"/>
            <a:ext cx="10668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Line 8"/>
          <p:cNvSpPr>
            <a:spLocks noChangeShapeType="1"/>
          </p:cNvSpPr>
          <p:nvPr/>
        </p:nvSpPr>
        <p:spPr bwMode="auto">
          <a:xfrm flipV="1">
            <a:off x="1447800" y="762000"/>
            <a:ext cx="7315200" cy="0"/>
          </a:xfrm>
          <a:prstGeom prst="line">
            <a:avLst/>
          </a:prstGeom>
          <a:noFill/>
          <a:ln w="76200">
            <a:solidFill>
              <a:srgbClr val="00008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
        <p:nvSpPr>
          <p:cNvPr id="1033" name="Line 9"/>
          <p:cNvSpPr>
            <a:spLocks noChangeShapeType="1"/>
          </p:cNvSpPr>
          <p:nvPr/>
        </p:nvSpPr>
        <p:spPr bwMode="auto">
          <a:xfrm flipV="1">
            <a:off x="1447800" y="838200"/>
            <a:ext cx="7315200" cy="0"/>
          </a:xfrm>
          <a:prstGeom prst="line">
            <a:avLst/>
          </a:prstGeom>
          <a:noFill/>
          <a:ln w="28575">
            <a:solidFill>
              <a:srgbClr val="FFCC00"/>
            </a:solidFill>
            <a:round/>
            <a:headEnd/>
            <a:tailEnd/>
          </a:ln>
          <a:extLst>
            <a:ext uri="{909E8E84-426E-40DD-AFC4-6F175D3DCCD1}">
              <a14:hiddenFill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cs typeface="Arial" charset="0"/>
            </a:endParaRPr>
          </a:p>
        </p:txBody>
      </p:sp>
    </p:spTree>
    <p:extLst>
      <p:ext uri="{BB962C8B-B14F-4D97-AF65-F5344CB8AC3E}">
        <p14:creationId xmlns:p14="http://schemas.microsoft.com/office/powerpoint/2010/main" val="393364449"/>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Arial" charset="0"/>
        </a:defRPr>
      </a:lvl2pPr>
      <a:lvl3pPr algn="ctr" rtl="0" eaLnBrk="0" fontAlgn="base" hangingPunct="0">
        <a:spcBef>
          <a:spcPct val="0"/>
        </a:spcBef>
        <a:spcAft>
          <a:spcPct val="0"/>
        </a:spcAft>
        <a:defRPr sz="3200">
          <a:solidFill>
            <a:schemeClr val="tx2"/>
          </a:solidFill>
          <a:latin typeface="Arial" charset="0"/>
        </a:defRPr>
      </a:lvl3pPr>
      <a:lvl4pPr algn="ctr" rtl="0" eaLnBrk="0" fontAlgn="base" hangingPunct="0">
        <a:spcBef>
          <a:spcPct val="0"/>
        </a:spcBef>
        <a:spcAft>
          <a:spcPct val="0"/>
        </a:spcAft>
        <a:defRPr sz="3200">
          <a:solidFill>
            <a:schemeClr val="tx2"/>
          </a:solidFill>
          <a:latin typeface="Arial" charset="0"/>
        </a:defRPr>
      </a:lvl4pPr>
      <a:lvl5pPr algn="ctr" rtl="0" eaLnBrk="0" fontAlgn="base" hangingPunct="0">
        <a:spcBef>
          <a:spcPct val="0"/>
        </a:spcBef>
        <a:spcAft>
          <a:spcPct val="0"/>
        </a:spcAft>
        <a:defRPr sz="3200">
          <a:solidFill>
            <a:schemeClr val="tx2"/>
          </a:solidFill>
          <a:latin typeface="Arial" charset="0"/>
        </a:defRPr>
      </a:lvl5pPr>
      <a:lvl6pPr marL="457200" algn="ctr" rtl="0" fontAlgn="base">
        <a:spcBef>
          <a:spcPct val="0"/>
        </a:spcBef>
        <a:spcAft>
          <a:spcPct val="0"/>
        </a:spcAft>
        <a:defRPr sz="3200">
          <a:solidFill>
            <a:schemeClr val="tx2"/>
          </a:solidFill>
          <a:latin typeface="Arial" charset="0"/>
        </a:defRPr>
      </a:lvl6pPr>
      <a:lvl7pPr marL="914400" algn="ctr" rtl="0" fontAlgn="base">
        <a:spcBef>
          <a:spcPct val="0"/>
        </a:spcBef>
        <a:spcAft>
          <a:spcPct val="0"/>
        </a:spcAft>
        <a:defRPr sz="3200">
          <a:solidFill>
            <a:schemeClr val="tx2"/>
          </a:solidFill>
          <a:latin typeface="Arial" charset="0"/>
        </a:defRPr>
      </a:lvl7pPr>
      <a:lvl8pPr marL="1371600" algn="ctr" rtl="0" fontAlgn="base">
        <a:spcBef>
          <a:spcPct val="0"/>
        </a:spcBef>
        <a:spcAft>
          <a:spcPct val="0"/>
        </a:spcAft>
        <a:defRPr sz="3200">
          <a:solidFill>
            <a:schemeClr val="tx2"/>
          </a:solidFill>
          <a:latin typeface="Arial" charset="0"/>
        </a:defRPr>
      </a:lvl8pPr>
      <a:lvl9pPr marL="1828800" algn="ctr" rtl="0" fontAlgn="base">
        <a:spcBef>
          <a:spcPct val="0"/>
        </a:spcBef>
        <a:spcAft>
          <a:spcPct val="0"/>
        </a:spcAft>
        <a:defRPr sz="3200">
          <a:solidFill>
            <a:schemeClr val="tx2"/>
          </a:solidFill>
          <a:latin typeface="Arial"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4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hyperlink" Target="https://1drv.ms/w/s!AlkpZJej6nh_k9dQ2qQnRuQM8gbu8A" TargetMode="External"/><Relationship Id="rId13" Type="http://schemas.openxmlformats.org/officeDocument/2006/relationships/hyperlink" Target="http://wiki.hl7.org/index.php?title=CIMI_Minutes" TargetMode="External"/><Relationship Id="rId18" Type="http://schemas.openxmlformats.org/officeDocument/2006/relationships/hyperlink" Target="http://wiki.hl7.org/index.php?title=PC_CIMI_Proof_of_Concept" TargetMode="External"/><Relationship Id="rId3" Type="http://schemas.openxmlformats.org/officeDocument/2006/relationships/hyperlink" Target="https://1drv.ms/f/s!AlkpZJej6nh_lIQOuPJcL2rf5BVoXQ" TargetMode="External"/><Relationship Id="rId7" Type="http://schemas.openxmlformats.org/officeDocument/2006/relationships/hyperlink" Target="http://wiki.hl7.org/index.php?title=CIMI_Newsletters" TargetMode="External"/><Relationship Id="rId12" Type="http://schemas.openxmlformats.org/officeDocument/2006/relationships/hyperlink" Target="http://wiki.hl7.org/index.php?title=Clinical_Information_Modeling_Initiative_Work_Group" TargetMode="External"/><Relationship Id="rId17" Type="http://schemas.openxmlformats.org/officeDocument/2006/relationships/hyperlink" Target="https://oncprojectracking.healthit.gov/wiki/display/TechLabSC/DAF+Home" TargetMode="External"/><Relationship Id="rId2" Type="http://schemas.openxmlformats.org/officeDocument/2006/relationships/notesSlide" Target="../notesSlides/notesSlide19.xml"/><Relationship Id="rId16" Type="http://schemas.openxmlformats.org/officeDocument/2006/relationships/hyperlink" Target="http://wiki.hl7.org/index.php?title=CIMI_Practitioners'_Guide" TargetMode="External"/><Relationship Id="rId20" Type="http://schemas.openxmlformats.org/officeDocument/2006/relationships/hyperlink" Target="https://confluence.ihtsdotools.org/display/DOCECL/Expression+Constraint+Language+-+Specification+and+Guide" TargetMode="External"/><Relationship Id="rId1" Type="http://schemas.openxmlformats.org/officeDocument/2006/relationships/slideLayout" Target="../slideLayouts/slideLayout43.xml"/><Relationship Id="rId6" Type="http://schemas.openxmlformats.org/officeDocument/2006/relationships/hyperlink" Target="https://1drv.ms/p/s!AlkpZJej6nh_k9dE-b_DAO8HSNNT6Q" TargetMode="External"/><Relationship Id="rId11" Type="http://schemas.openxmlformats.org/officeDocument/2006/relationships/hyperlink" Target="https://www.opencimi.org/model-browser" TargetMode="External"/><Relationship Id="rId5" Type="http://schemas.openxmlformats.org/officeDocument/2006/relationships/hyperlink" Target="https://1drv.ms/f/s!AlkpZJej6nh_lKc00J3Kh2BTkopPnA" TargetMode="External"/><Relationship Id="rId15" Type="http://schemas.openxmlformats.org/officeDocument/2006/relationships/hyperlink" Target="http://wiki.hl7.org/index.php?title=CIMI_Modeling,_Architecture,_Methodology_and_Style_Guides" TargetMode="External"/><Relationship Id="rId10" Type="http://schemas.openxmlformats.org/officeDocument/2006/relationships/hyperlink" Target="http://models.opencimi.org/cimi_doc/" TargetMode="External"/><Relationship Id="rId19" Type="http://schemas.openxmlformats.org/officeDocument/2006/relationships/hyperlink" Target="http://ihtsdo.org/index.html" TargetMode="External"/><Relationship Id="rId4" Type="http://schemas.openxmlformats.org/officeDocument/2006/relationships/hyperlink" Target="https://1drv.ms/w/s!AlkpZJej6nh_k9gyRVADgOvM5SlJkQ" TargetMode="External"/><Relationship Id="rId9" Type="http://schemas.openxmlformats.org/officeDocument/2006/relationships/hyperlink" Target="https://www.opencimi.org/" TargetMode="External"/><Relationship Id="rId14" Type="http://schemas.openxmlformats.org/officeDocument/2006/relationships/hyperlink" Target="https://drive.google.com/drive/folders/0ByrVwEEPQjMyazNLMUNFZ2YtNk0"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9.png"/><Relationship Id="rId1" Type="http://schemas.openxmlformats.org/officeDocument/2006/relationships/slideLayout" Target="../slideLayouts/slideLayout5.xml"/><Relationship Id="rId4" Type="http://schemas.openxmlformats.org/officeDocument/2006/relationships/hyperlink" Target="https://community.max.gov/x/SwBKP" TargetMode="External"/></Relationships>
</file>

<file path=ppt/slides/_rels/slide5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7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7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4.xml"/><Relationship Id="rId1" Type="http://schemas.openxmlformats.org/officeDocument/2006/relationships/slideLayout" Target="../slideLayouts/slideLayout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70363" y="2723753"/>
            <a:ext cx="4688374" cy="1470025"/>
          </a:xfrm>
        </p:spPr>
        <p:txBody>
          <a:bodyPr/>
          <a:lstStyle/>
          <a:p>
            <a:r>
              <a:rPr lang="en-US" dirty="0"/>
              <a:t>FHA </a:t>
            </a:r>
            <a:r>
              <a:rPr lang="en-US" dirty="0" smtClean="0"/>
              <a:t>FHIM Offsite</a:t>
            </a:r>
            <a:r>
              <a:rPr lang="en-US" dirty="0"/>
              <a:t/>
            </a:r>
            <a:br>
              <a:rPr lang="en-US" dirty="0"/>
            </a:br>
            <a:endParaRPr lang="en-US" dirty="0"/>
          </a:p>
        </p:txBody>
      </p:sp>
      <p:sp>
        <p:nvSpPr>
          <p:cNvPr id="4" name="Text Placeholder 3"/>
          <p:cNvSpPr>
            <a:spLocks noGrp="1"/>
          </p:cNvSpPr>
          <p:nvPr>
            <p:ph type="body" sz="quarter" idx="12"/>
          </p:nvPr>
        </p:nvSpPr>
        <p:spPr>
          <a:xfrm>
            <a:off x="3883937" y="3383426"/>
            <a:ext cx="5260063" cy="1487338"/>
          </a:xfrm>
        </p:spPr>
        <p:txBody>
          <a:bodyPr>
            <a:normAutofit/>
          </a:bodyPr>
          <a:lstStyle/>
          <a:p>
            <a:pPr algn="ctr"/>
            <a:r>
              <a:rPr lang="en-US" dirty="0" smtClean="0"/>
              <a:t>June 13-14, 2017 Team Discussion</a:t>
            </a:r>
          </a:p>
          <a:p>
            <a:pPr algn="ctr"/>
            <a:r>
              <a:rPr lang="en-US" sz="1400" b="0" dirty="0" err="1">
                <a:latin typeface="Arial Narrow" panose="020B0606020202030204" pitchFamily="34" charset="0"/>
              </a:rPr>
              <a:t>Apprio</a:t>
            </a:r>
            <a:r>
              <a:rPr lang="en-US" sz="1400" b="0" dirty="0">
                <a:latin typeface="Arial Narrow" panose="020B0606020202030204" pitchFamily="34" charset="0"/>
              </a:rPr>
              <a:t> Inc</a:t>
            </a:r>
            <a:r>
              <a:rPr lang="en-US" sz="1400" b="0" dirty="0" smtClean="0">
                <a:latin typeface="Arial Narrow" panose="020B0606020202030204" pitchFamily="34" charset="0"/>
              </a:rPr>
              <a:t>., </a:t>
            </a:r>
            <a:r>
              <a:rPr lang="en-US" sz="1400" b="0" dirty="0">
                <a:latin typeface="Arial Narrow" panose="020B0606020202030204" pitchFamily="34" charset="0"/>
              </a:rPr>
              <a:t>425 3rd St SW, Suite 600, Washington, DC 20024</a:t>
            </a:r>
          </a:p>
          <a:p>
            <a:pPr algn="ctr"/>
            <a:r>
              <a:rPr lang="en-US" sz="1400" b="0" dirty="0">
                <a:latin typeface="Arial Narrow" panose="020B0606020202030204" pitchFamily="34" charset="0"/>
              </a:rPr>
              <a:t>Phone: (202) 863-8410</a:t>
            </a:r>
          </a:p>
          <a:p>
            <a:pPr algn="ctr"/>
            <a:r>
              <a:rPr lang="en-US" dirty="0" smtClean="0"/>
              <a:t>June 15-16 FHA Report Out</a:t>
            </a:r>
          </a:p>
          <a:p>
            <a:pPr algn="ctr"/>
            <a:r>
              <a:rPr lang="en-US" sz="1400" b="0" dirty="0" smtClean="0">
                <a:latin typeface="Arial Narrow" panose="020B0606020202030204" pitchFamily="34" charset="0"/>
              </a:rPr>
              <a:t>FHA, 200 </a:t>
            </a:r>
            <a:r>
              <a:rPr lang="en-US" sz="1400" b="0" dirty="0">
                <a:latin typeface="Arial Narrow" panose="020B0606020202030204" pitchFamily="34" charset="0"/>
              </a:rPr>
              <a:t>Independence Avenue Southwest Washington DC 20201 </a:t>
            </a:r>
          </a:p>
        </p:txBody>
      </p:sp>
      <p:sp>
        <p:nvSpPr>
          <p:cNvPr id="3" name="TextBox 2"/>
          <p:cNvSpPr txBox="1"/>
          <p:nvPr/>
        </p:nvSpPr>
        <p:spPr>
          <a:xfrm>
            <a:off x="3883937" y="1765431"/>
            <a:ext cx="5260063" cy="369332"/>
          </a:xfrm>
          <a:prstGeom prst="rect">
            <a:avLst/>
          </a:prstGeom>
          <a:noFill/>
        </p:spPr>
        <p:txBody>
          <a:bodyPr wrap="square" rtlCol="0">
            <a:spAutoFit/>
          </a:bodyPr>
          <a:lstStyle/>
          <a:p>
            <a:pPr algn="ctr"/>
            <a:r>
              <a:rPr lang="en-US" dirty="0" smtClean="0">
                <a:solidFill>
                  <a:schemeClr val="accent2"/>
                </a:solidFill>
                <a:latin typeface="Arial Narrow" panose="020B0606020202030204" pitchFamily="34" charset="0"/>
              </a:rPr>
              <a:t>Galen input needed</a:t>
            </a:r>
            <a:endParaRPr lang="en-US" dirty="0">
              <a:solidFill>
                <a:schemeClr val="accent2"/>
              </a:solidFill>
              <a:latin typeface="Arial Narrow" panose="020B0606020202030204" pitchFamily="34" charset="0"/>
            </a:endParaRPr>
          </a:p>
        </p:txBody>
      </p:sp>
    </p:spTree>
    <p:extLst>
      <p:ext uri="{BB962C8B-B14F-4D97-AF65-F5344CB8AC3E}">
        <p14:creationId xmlns:p14="http://schemas.microsoft.com/office/powerpoint/2010/main" val="14577224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lvl="0" fontAlgn="base"/>
            <a:r>
              <a:rPr lang="en-US" b="1" dirty="0">
                <a:latin typeface="Arial Narrow" panose="020B0606020202030204" pitchFamily="34" charset="0"/>
              </a:rPr>
              <a:t>Long-Term Goal and Strategy for Achieving Goal</a:t>
            </a:r>
          </a:p>
          <a:p>
            <a:pPr marL="342900" indent="-342900" fontAlgn="base">
              <a:buFont typeface="Arial" panose="020B0604020202020204" pitchFamily="34" charset="0"/>
              <a:buChar char="•"/>
            </a:pPr>
            <a:r>
              <a:rPr lang="en-US" sz="1800" dirty="0">
                <a:latin typeface="Arial Narrow" panose="020B0606020202030204" pitchFamily="34" charset="0"/>
              </a:rPr>
              <a:t>Goal</a:t>
            </a:r>
          </a:p>
          <a:p>
            <a:pPr marL="800100" lvl="1" indent="-342900" fontAlgn="base">
              <a:buFont typeface="Arial" panose="020B0604020202020204" pitchFamily="34" charset="0"/>
              <a:buChar char="•"/>
            </a:pPr>
            <a:r>
              <a:rPr lang="en-US" sz="1600" dirty="0">
                <a:latin typeface="Arial Narrow" panose="020B0606020202030204" pitchFamily="34" charset="0"/>
              </a:rPr>
              <a:t>Provide up-to-date and versioned human and service-accessible value set definitions and expansions for all FHIM coded elements.</a:t>
            </a:r>
          </a:p>
          <a:p>
            <a:pPr marL="800100" lvl="1" indent="-342900" fontAlgn="base">
              <a:buFont typeface="Arial" panose="020B0604020202020204" pitchFamily="34" charset="0"/>
              <a:buChar char="•"/>
            </a:pPr>
            <a:r>
              <a:rPr lang="en-US" sz="1600" dirty="0">
                <a:latin typeface="Arial Narrow" panose="020B0606020202030204" pitchFamily="34" charset="0"/>
              </a:rPr>
              <a:t>Provide authoritative value set definitions for common elements that can be leveraged by other stakeholders in US Realm (FHIR, C-CDA, etc.)</a:t>
            </a:r>
          </a:p>
          <a:p>
            <a:pPr marL="342900" indent="-342900" fontAlgn="base">
              <a:buFont typeface="Arial" panose="020B0604020202020204" pitchFamily="34" charset="0"/>
              <a:buChar char="•"/>
            </a:pPr>
            <a:r>
              <a:rPr lang="en-US" sz="1600" dirty="0">
                <a:latin typeface="Arial Narrow" panose="020B0606020202030204" pitchFamily="34" charset="0"/>
              </a:rPr>
              <a:t>Strategy: </a:t>
            </a:r>
          </a:p>
          <a:p>
            <a:pPr marL="800100" lvl="1" indent="-342900" fontAlgn="base">
              <a:buFont typeface="Arial" panose="020B0604020202020204" pitchFamily="34" charset="0"/>
              <a:buChar char="•"/>
            </a:pPr>
            <a:r>
              <a:rPr lang="en-US" sz="1600" dirty="0">
                <a:latin typeface="Arial Narrow" panose="020B0606020202030204" pitchFamily="34" charset="0"/>
              </a:rPr>
              <a:t>Continue FHIM terminology analysis &amp; authoring, with Collaboration assistance</a:t>
            </a:r>
          </a:p>
          <a:p>
            <a:pPr marL="800100" lvl="1" indent="-342900" fontAlgn="base">
              <a:buFont typeface="Arial" panose="020B0604020202020204" pitchFamily="34" charset="0"/>
              <a:buChar char="•"/>
            </a:pPr>
            <a:r>
              <a:rPr lang="en-US" sz="1600" dirty="0">
                <a:latin typeface="Arial Narrow" panose="020B0606020202030204" pitchFamily="34" charset="0"/>
              </a:rPr>
              <a:t>Continue FHIM terminology publication in VSAC</a:t>
            </a:r>
          </a:p>
          <a:p>
            <a:pPr marL="800100" lvl="1" indent="-342900" fontAlgn="base">
              <a:buFont typeface="Arial" panose="020B0604020202020204" pitchFamily="34" charset="0"/>
              <a:buChar char="•"/>
            </a:pPr>
            <a:r>
              <a:rPr lang="en-US" sz="1600" dirty="0">
                <a:latin typeface="Arial Narrow" panose="020B0606020202030204" pitchFamily="34" charset="0"/>
              </a:rPr>
              <a:t>Identify stakeholders and resources for maintenance.</a:t>
            </a:r>
          </a:p>
          <a:p>
            <a:pPr marL="342900" indent="-342900" fontAlgn="base">
              <a:buFont typeface="Arial" panose="020B0604020202020204" pitchFamily="34" charset="0"/>
              <a:buChar char="•"/>
            </a:pPr>
            <a:r>
              <a:rPr lang="en-US" sz="1600" dirty="0">
                <a:latin typeface="Arial Narrow" panose="020B0606020202030204" pitchFamily="34" charset="0"/>
              </a:rPr>
              <a:t>Estimated Timeframe: </a:t>
            </a:r>
          </a:p>
          <a:p>
            <a:pPr marL="800100" lvl="1" indent="-342900" fontAlgn="base">
              <a:buFont typeface="Arial" panose="020B0604020202020204" pitchFamily="34" charset="0"/>
              <a:buChar char="•"/>
            </a:pPr>
            <a:r>
              <a:rPr lang="en-US" sz="1600" dirty="0">
                <a:latin typeface="Arial Narrow" panose="020B0606020202030204" pitchFamily="34" charset="0"/>
              </a:rPr>
              <a:t>Each domain takes 1-3 months of terminology development</a:t>
            </a:r>
          </a:p>
          <a:p>
            <a:pPr marL="342900" indent="-342900" fontAlgn="base">
              <a:buFont typeface="Arial" panose="020B0604020202020204" pitchFamily="34" charset="0"/>
              <a:buChar char="•"/>
            </a:pPr>
            <a:r>
              <a:rPr lang="en-US" sz="1600" dirty="0">
                <a:latin typeface="Arial Narrow" panose="020B0606020202030204" pitchFamily="34" charset="0"/>
              </a:rPr>
              <a:t>Resources Required: </a:t>
            </a:r>
          </a:p>
          <a:p>
            <a:pPr marL="800100" lvl="1" indent="-342900" fontAlgn="base">
              <a:buFont typeface="Arial" panose="020B0604020202020204" pitchFamily="34" charset="0"/>
              <a:buChar char="•"/>
            </a:pPr>
            <a:r>
              <a:rPr lang="en-US" sz="1600" dirty="0">
                <a:latin typeface="Arial Narrow" panose="020B0606020202030204" pitchFamily="34" charset="0"/>
              </a:rPr>
              <a:t>Development time to tie VSAC into publication and review process</a:t>
            </a:r>
          </a:p>
          <a:p>
            <a:pPr marL="800100" lvl="1" indent="-342900" fontAlgn="base">
              <a:buFont typeface="Arial" panose="020B0604020202020204" pitchFamily="34" charset="0"/>
              <a:buChar char="•"/>
            </a:pPr>
            <a:r>
              <a:rPr lang="en-US" sz="1600" dirty="0">
                <a:latin typeface="Arial Narrow" panose="020B0606020202030204" pitchFamily="34" charset="0"/>
              </a:rPr>
              <a:t>VSAC development priorities are driven by federal stakeholders, resources</a:t>
            </a:r>
          </a:p>
        </p:txBody>
      </p:sp>
      <p:sp>
        <p:nvSpPr>
          <p:cNvPr id="3" name="Slide Number Placeholder 2"/>
          <p:cNvSpPr>
            <a:spLocks noGrp="1"/>
          </p:cNvSpPr>
          <p:nvPr>
            <p:ph type="sldNum" sz="quarter" idx="12"/>
          </p:nvPr>
        </p:nvSpPr>
        <p:spPr/>
        <p:txBody>
          <a:bodyPr/>
          <a:lstStyle/>
          <a:p>
            <a:fld id="{F8059506-D6B1-B842-AAB5-13291BE98BD7}" type="slidenum">
              <a:rPr lang="en-US" smtClean="0"/>
              <a:pPr/>
              <a:t>10</a:t>
            </a:fld>
            <a:endParaRPr lang="en-US" dirty="0"/>
          </a:p>
        </p:txBody>
      </p:sp>
      <p:sp>
        <p:nvSpPr>
          <p:cNvPr id="4" name="Title 3"/>
          <p:cNvSpPr>
            <a:spLocks noGrp="1"/>
          </p:cNvSpPr>
          <p:nvPr>
            <p:ph type="title"/>
          </p:nvPr>
        </p:nvSpPr>
        <p:spPr>
          <a:xfrm>
            <a:off x="457200" y="68726"/>
            <a:ext cx="6396715" cy="845673"/>
          </a:xfrm>
        </p:spPr>
        <p:txBody>
          <a:bodyPr>
            <a:normAutofit fontScale="90000"/>
          </a:bodyPr>
          <a:lstStyle/>
          <a:p>
            <a:r>
              <a:rPr lang="en-US" dirty="0">
                <a:solidFill>
                  <a:schemeClr val="dk1"/>
                </a:solidFill>
                <a:latin typeface="Arial Narrow" panose="020B0606020202030204" pitchFamily="34" charset="0"/>
              </a:rPr>
              <a:t>Jay &amp; Rob: VSAC Repository Support </a:t>
            </a:r>
            <a:br>
              <a:rPr lang="en-US" dirty="0">
                <a:solidFill>
                  <a:schemeClr val="dk1"/>
                </a:solidFill>
                <a:latin typeface="Arial Narrow" panose="020B0606020202030204" pitchFamily="34" charset="0"/>
              </a:rPr>
            </a:br>
            <a:r>
              <a:rPr lang="en-US" dirty="0">
                <a:solidFill>
                  <a:schemeClr val="dk1"/>
                </a:solidFill>
                <a:latin typeface="Arial Narrow" panose="020B0606020202030204" pitchFamily="34" charset="0"/>
              </a:rPr>
              <a:t>for FHIM Terminology Modeling</a:t>
            </a:r>
            <a:endParaRPr lang="en-US"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a:solidFill>
                  <a:schemeClr val="bg1"/>
                </a:solidFill>
              </a:rPr>
              <a:t>Jun 13-14 FHIM Discussion Topics</a:t>
            </a:r>
          </a:p>
        </p:txBody>
      </p:sp>
    </p:spTree>
    <p:extLst>
      <p:ext uri="{BB962C8B-B14F-4D97-AF65-F5344CB8AC3E}">
        <p14:creationId xmlns:p14="http://schemas.microsoft.com/office/powerpoint/2010/main" val="23957092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11</a:t>
            </a:fld>
            <a:endParaRPr lang="en-US" dirty="0"/>
          </a:p>
        </p:txBody>
      </p:sp>
      <p:sp>
        <p:nvSpPr>
          <p:cNvPr id="4" name="Title 3"/>
          <p:cNvSpPr>
            <a:spLocks noGrp="1"/>
          </p:cNvSpPr>
          <p:nvPr>
            <p:ph type="title"/>
          </p:nvPr>
        </p:nvSpPr>
        <p:spPr/>
        <p:txBody>
          <a:bodyPr/>
          <a:lstStyle/>
          <a:p>
            <a:r>
              <a:rPr lang="en-US" dirty="0"/>
              <a:t>VSAC / Collaboration demo</a:t>
            </a:r>
          </a:p>
        </p:txBody>
      </p:sp>
      <p:sp>
        <p:nvSpPr>
          <p:cNvPr id="7" name="Content Placeholder 6">
            <a:extLst>
              <a:ext uri="{FF2B5EF4-FFF2-40B4-BE49-F238E27FC236}">
                <a16:creationId xmlns="" xmlns:a16="http://schemas.microsoft.com/office/drawing/2014/main" id="{39FC7331-442D-4178-A5E3-E76DF2DB0517}"/>
              </a:ext>
            </a:extLst>
          </p:cNvPr>
          <p:cNvSpPr>
            <a:spLocks noGrp="1"/>
          </p:cNvSpPr>
          <p:nvPr>
            <p:ph idx="1"/>
          </p:nvPr>
        </p:nvSpPr>
        <p:spPr/>
        <p:txBody>
          <a:bodyPr/>
          <a:lstStyle/>
          <a:p>
            <a:endParaRPr lang="en-US" dirty="0"/>
          </a:p>
        </p:txBody>
      </p:sp>
      <p:pic>
        <p:nvPicPr>
          <p:cNvPr id="8" name="Content Placeholder 4">
            <a:extLst>
              <a:ext uri="{FF2B5EF4-FFF2-40B4-BE49-F238E27FC236}">
                <a16:creationId xmlns="" xmlns:a16="http://schemas.microsoft.com/office/drawing/2014/main" id="{F91163D0-1352-4073-AB45-BFC9E056A2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22046"/>
            <a:ext cx="4747098" cy="2598372"/>
          </a:xfrm>
          <a:prstGeom prst="rect">
            <a:avLst/>
          </a:prstGeom>
        </p:spPr>
      </p:pic>
      <p:pic>
        <p:nvPicPr>
          <p:cNvPr id="9" name="Picture 8">
            <a:extLst>
              <a:ext uri="{FF2B5EF4-FFF2-40B4-BE49-F238E27FC236}">
                <a16:creationId xmlns="" xmlns:a16="http://schemas.microsoft.com/office/drawing/2014/main" id="{2724C2AF-4305-4C95-88AB-4A16BCA668F6}"/>
              </a:ext>
            </a:extLst>
          </p:cNvPr>
          <p:cNvPicPr>
            <a:picLocks noChangeAspect="1"/>
          </p:cNvPicPr>
          <p:nvPr/>
        </p:nvPicPr>
        <p:blipFill>
          <a:blip r:embed="rId3"/>
          <a:stretch>
            <a:fillRect/>
          </a:stretch>
        </p:blipFill>
        <p:spPr>
          <a:xfrm>
            <a:off x="3528498" y="3090263"/>
            <a:ext cx="5217884" cy="2799338"/>
          </a:xfrm>
          <a:prstGeom prst="rect">
            <a:avLst/>
          </a:prstGeom>
        </p:spPr>
      </p:pic>
    </p:spTree>
    <p:extLst>
      <p:ext uri="{BB962C8B-B14F-4D97-AF65-F5344CB8AC3E}">
        <p14:creationId xmlns:p14="http://schemas.microsoft.com/office/powerpoint/2010/main" val="24282547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12</a:t>
            </a:fld>
            <a:endParaRPr lang="en-US" dirty="0"/>
          </a:p>
        </p:txBody>
      </p:sp>
      <p:sp>
        <p:nvSpPr>
          <p:cNvPr id="4" name="Title 3"/>
          <p:cNvSpPr>
            <a:spLocks noGrp="1"/>
          </p:cNvSpPr>
          <p:nvPr>
            <p:ph type="title"/>
          </p:nvPr>
        </p:nvSpPr>
        <p:spPr>
          <a:xfrm>
            <a:off x="403551" y="158358"/>
            <a:ext cx="6396715" cy="677894"/>
          </a:xfrm>
        </p:spPr>
        <p:txBody>
          <a:bodyPr>
            <a:normAutofit fontScale="90000"/>
          </a:bodyPr>
          <a:lstStyle/>
          <a:p>
            <a:pPr>
              <a:spcBef>
                <a:spcPts val="0"/>
              </a:spcBef>
              <a:defRPr/>
            </a:pPr>
            <a:r>
              <a:rPr lang="en-US" dirty="0">
                <a:solidFill>
                  <a:schemeClr val="dk1"/>
                </a:solidFill>
                <a:latin typeface="Arial Narrow" panose="020B0606020202030204" pitchFamily="34" charset="0"/>
              </a:rPr>
              <a:t>Jay &amp; Rob: VSAC Repository Support </a:t>
            </a:r>
            <a:br>
              <a:rPr lang="en-US" dirty="0">
                <a:solidFill>
                  <a:schemeClr val="dk1"/>
                </a:solidFill>
                <a:latin typeface="Arial Narrow" panose="020B0606020202030204" pitchFamily="34" charset="0"/>
              </a:rPr>
            </a:br>
            <a:r>
              <a:rPr lang="en-US" dirty="0">
                <a:solidFill>
                  <a:schemeClr val="dk1"/>
                </a:solidFill>
                <a:latin typeface="Arial Narrow" panose="020B0606020202030204" pitchFamily="34" charset="0"/>
              </a:rPr>
              <a:t>for FHIM Terminology Modeling</a:t>
            </a: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45044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2000" b="1" dirty="0">
                <a:solidFill>
                  <a:srgbClr val="000000"/>
                </a:solidFill>
                <a:latin typeface="Arial Narrow" panose="020B0606020202030204" pitchFamily="34" charset="0"/>
              </a:rPr>
              <a:t>Status / Accomplishments / Uses / Value </a:t>
            </a: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VSAC publishes value sets, provides rudimentary terminology services</a:t>
            </a: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 FHIM-authored value sets currently in VSAC:</a:t>
            </a:r>
          </a:p>
          <a:p>
            <a:pPr marL="688975" lvl="1"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6 published</a:t>
            </a:r>
          </a:p>
          <a:p>
            <a:pPr marL="688975" lvl="1"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6 in review</a:t>
            </a:r>
          </a:p>
          <a:p>
            <a:pPr marL="688975" lvl="1"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36 in draft state</a:t>
            </a: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 FHIM also uses other non-FHIM authored value sets in VSAC </a:t>
            </a:r>
          </a:p>
          <a:p>
            <a:pPr fontAlgn="auto">
              <a:spcBef>
                <a:spcPts val="600"/>
              </a:spcBef>
              <a:spcAft>
                <a:spcPts val="0"/>
              </a:spcAft>
              <a:defRPr/>
            </a:pPr>
            <a:endParaRPr lang="en-US" sz="1200" dirty="0">
              <a:solidFill>
                <a:schemeClr val="tx1"/>
              </a:solidFill>
              <a:latin typeface="Arial Narrow" panose="020B0606020202030204" pitchFamily="34" charset="0"/>
            </a:endParaRPr>
          </a:p>
        </p:txBody>
      </p:sp>
      <p:sp>
        <p:nvSpPr>
          <p:cNvPr id="15" name="Rectangle 14"/>
          <p:cNvSpPr/>
          <p:nvPr/>
        </p:nvSpPr>
        <p:spPr>
          <a:xfrm>
            <a:off x="4613694" y="1070808"/>
            <a:ext cx="4530306" cy="22294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2000" b="1" dirty="0">
                <a:solidFill>
                  <a:srgbClr val="000000"/>
                </a:solidFill>
                <a:latin typeface="Arial Narrow" panose="020B0606020202030204" pitchFamily="34" charset="0"/>
              </a:rPr>
              <a:t>Participants, Other Initiatives</a:t>
            </a:r>
            <a:endParaRPr lang="en-US" sz="1600" dirty="0">
              <a:solidFill>
                <a:srgbClr val="000000"/>
              </a:solidFill>
              <a:latin typeface="Arial Narrow" panose="020B0606020202030204" pitchFamily="34" charset="0"/>
            </a:endParaRPr>
          </a:p>
          <a:p>
            <a:pPr marL="231775" lvl="0" indent="-231775">
              <a:spcBef>
                <a:spcPts val="600"/>
              </a:spcBef>
              <a:buFont typeface="Wingdings" pitchFamily="2" charset="2"/>
              <a:buChar char="q"/>
              <a:defRPr/>
            </a:pPr>
            <a:r>
              <a:rPr lang="en-US" sz="1400" dirty="0">
                <a:solidFill>
                  <a:srgbClr val="000000"/>
                </a:solidFill>
                <a:latin typeface="Arial Narrow" panose="020B0606020202030204" pitchFamily="34" charset="0"/>
              </a:rPr>
              <a:t> </a:t>
            </a:r>
            <a:r>
              <a:rPr lang="en-US" sz="1200" b="1" dirty="0">
                <a:solidFill>
                  <a:schemeClr val="tx1"/>
                </a:solidFill>
                <a:latin typeface="Arial Narrow" panose="020B0606020202030204" pitchFamily="34" charset="0"/>
              </a:rPr>
              <a:t>FHIM Team Participants: </a:t>
            </a:r>
          </a:p>
          <a:p>
            <a:pPr marL="688975" lvl="1" indent="-231775">
              <a:spcBef>
                <a:spcPts val="600"/>
              </a:spcBef>
              <a:buFont typeface="Wingdings" pitchFamily="2" charset="2"/>
              <a:buChar char="q"/>
              <a:defRPr/>
            </a:pPr>
            <a:r>
              <a:rPr lang="en-US" sz="1200" b="1" dirty="0">
                <a:solidFill>
                  <a:schemeClr val="tx1"/>
                </a:solidFill>
                <a:latin typeface="Arial Narrow" panose="020B0606020202030204" pitchFamily="34" charset="0"/>
              </a:rPr>
              <a:t>Jay Lyle, Rob McClure, Susan </a:t>
            </a:r>
            <a:r>
              <a:rPr lang="en-US" sz="1200" b="1" dirty="0" err="1">
                <a:solidFill>
                  <a:schemeClr val="tx1"/>
                </a:solidFill>
                <a:latin typeface="Arial Narrow" panose="020B0606020202030204" pitchFamily="34" charset="0"/>
              </a:rPr>
              <a:t>Matney</a:t>
            </a:r>
            <a:r>
              <a:rPr lang="en-US" sz="1200" b="1" dirty="0">
                <a:solidFill>
                  <a:schemeClr val="tx1"/>
                </a:solidFill>
                <a:latin typeface="Arial Narrow" panose="020B0606020202030204" pitchFamily="34" charset="0"/>
              </a:rPr>
              <a:t>, Galen </a:t>
            </a:r>
            <a:r>
              <a:rPr lang="en-US" sz="1200" b="1" dirty="0" err="1">
                <a:solidFill>
                  <a:schemeClr val="tx1"/>
                </a:solidFill>
                <a:latin typeface="Arial Narrow" panose="020B0606020202030204" pitchFamily="34" charset="0"/>
              </a:rPr>
              <a:t>Mulrooney</a:t>
            </a:r>
            <a:endParaRPr lang="en-US" sz="1200" b="1" dirty="0">
              <a:solidFill>
                <a:schemeClr val="tx1"/>
              </a:solidFill>
              <a:latin typeface="Arial Narrow" panose="020B0606020202030204" pitchFamily="34" charset="0"/>
            </a:endParaRPr>
          </a:p>
          <a:p>
            <a:pPr marL="231775" lvl="0" indent="-231775">
              <a:spcBef>
                <a:spcPts val="600"/>
              </a:spcBef>
              <a:buFont typeface="Wingdings" pitchFamily="2" charset="2"/>
              <a:buChar char="q"/>
              <a:defRPr/>
            </a:pPr>
            <a:r>
              <a:rPr lang="en-US" sz="1200" b="1" dirty="0">
                <a:solidFill>
                  <a:schemeClr val="tx1"/>
                </a:solidFill>
                <a:latin typeface="Arial Narrow" panose="020B0606020202030204" pitchFamily="34" charset="0"/>
              </a:rPr>
              <a:t>Non-FHIM Team Key Participants: </a:t>
            </a:r>
          </a:p>
          <a:p>
            <a:pPr marL="688975" lvl="1" indent="-231775">
              <a:spcBef>
                <a:spcPts val="600"/>
              </a:spcBef>
              <a:buFont typeface="Wingdings" pitchFamily="2" charset="2"/>
              <a:buChar char="q"/>
              <a:defRPr/>
            </a:pPr>
            <a:r>
              <a:rPr lang="en-US" sz="1200" b="1" dirty="0">
                <a:solidFill>
                  <a:schemeClr val="tx1"/>
                </a:solidFill>
                <a:latin typeface="Arial Narrow" panose="020B0606020202030204" pitchFamily="34" charset="0"/>
              </a:rPr>
              <a:t>VA, FDA, CDC, NCPDP, DICOM, DoD, 3M, Intermountain Healthcare</a:t>
            </a:r>
          </a:p>
          <a:p>
            <a:pPr marL="231775" indent="-231775">
              <a:spcBef>
                <a:spcPts val="600"/>
              </a:spcBef>
              <a:buFont typeface="Wingdings" pitchFamily="2" charset="2"/>
              <a:buChar char="q"/>
              <a:defRPr/>
            </a:pPr>
            <a:r>
              <a:rPr lang="en-US" sz="1200" b="1" dirty="0">
                <a:solidFill>
                  <a:schemeClr val="tx1"/>
                </a:solidFill>
                <a:latin typeface="Arial Narrow" panose="020B0606020202030204" pitchFamily="34" charset="0"/>
              </a:rPr>
              <a:t> FHIM value set used elsewhere </a:t>
            </a:r>
          </a:p>
          <a:p>
            <a:pPr marL="688975" lvl="1" indent="-231775">
              <a:spcBef>
                <a:spcPts val="600"/>
              </a:spcBef>
              <a:buFont typeface="Wingdings" pitchFamily="2" charset="2"/>
              <a:buChar char="q"/>
              <a:defRPr/>
            </a:pPr>
            <a:r>
              <a:rPr lang="en-US" sz="1200" b="1" dirty="0">
                <a:solidFill>
                  <a:schemeClr val="tx1"/>
                </a:solidFill>
                <a:latin typeface="Arial Narrow" panose="020B0606020202030204" pitchFamily="34" charset="0"/>
              </a:rPr>
              <a:t> Few used in C-CDA, some may be used by FHIR projects.</a:t>
            </a:r>
            <a:br>
              <a:rPr lang="en-US" sz="1200" b="1" dirty="0">
                <a:solidFill>
                  <a:schemeClr val="tx1"/>
                </a:solidFill>
                <a:latin typeface="Arial Narrow" panose="020B0606020202030204" pitchFamily="34" charset="0"/>
              </a:rPr>
            </a:br>
            <a:r>
              <a:rPr lang="en-US" sz="1200" b="1" dirty="0">
                <a:solidFill>
                  <a:schemeClr val="tx1"/>
                </a:solidFill>
                <a:latin typeface="Arial Narrow" panose="020B0606020202030204" pitchFamily="34" charset="0"/>
              </a:rPr>
              <a:t>VSAC makes value sets available to others</a:t>
            </a:r>
            <a:endParaRPr lang="en-US" sz="14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600" dirty="0">
              <a:solidFill>
                <a:srgbClr val="000000"/>
              </a:solidFill>
              <a:latin typeface="Arial Narrow" panose="020B0606020202030204" pitchFamily="34" charset="0"/>
            </a:endParaRPr>
          </a:p>
          <a:p>
            <a:pPr>
              <a:defRPr/>
            </a:pPr>
            <a:endParaRPr lang="en-US" sz="1600" dirty="0">
              <a:solidFill>
                <a:srgbClr val="FF0000"/>
              </a:solidFill>
              <a:latin typeface="Arial Narrow" panose="020B0606020202030204" pitchFamily="34" charset="0"/>
            </a:endParaRPr>
          </a:p>
        </p:txBody>
      </p:sp>
      <p:sp>
        <p:nvSpPr>
          <p:cNvPr id="16" name="Rectangle 15"/>
          <p:cNvSpPr/>
          <p:nvPr/>
        </p:nvSpPr>
        <p:spPr>
          <a:xfrm>
            <a:off x="28191" y="3534804"/>
            <a:ext cx="4515101" cy="2721141"/>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b="1" dirty="0">
                <a:solidFill>
                  <a:srgbClr val="000000"/>
                </a:solidFill>
                <a:latin typeface="Arial Narrow" panose="020B0606020202030204" pitchFamily="34" charset="0"/>
              </a:rPr>
              <a:t>Strategic Goal, Plans/Timeframe, Resources Required</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Provide best available, thoroughly vetted terminology content that can be used in FHIM or any other HIT model</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Aligned with overall FHIM timeline</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Additional development resources needed to make best use of VSAC functionality</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 Consider adding to VSAC development resources to gain FHIM-needed development (Collaboration improvement, FHIR alignment, Expression-based value set definitions)</a:t>
            </a:r>
          </a:p>
        </p:txBody>
      </p:sp>
      <p:sp>
        <p:nvSpPr>
          <p:cNvPr id="17" name="Rectangle 16"/>
          <p:cNvSpPr/>
          <p:nvPr/>
        </p:nvSpPr>
        <p:spPr>
          <a:xfrm>
            <a:off x="4593882" y="3534804"/>
            <a:ext cx="4550118" cy="2721141"/>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1600" b="1" dirty="0">
                <a:solidFill>
                  <a:srgbClr val="000000"/>
                </a:solidFill>
                <a:latin typeface="Arial Narrow" panose="020B0606020202030204" pitchFamily="34" charset="0"/>
              </a:rPr>
              <a:t>Issues, Risks, and Mitigation</a:t>
            </a:r>
            <a:endParaRPr lang="en-US" sz="1200" b="1" dirty="0">
              <a:solidFill>
                <a:srgbClr val="000000"/>
              </a:solidFill>
              <a:latin typeface="Arial Narrow" panose="020B0606020202030204" pitchFamily="34" charset="0"/>
            </a:endParaRPr>
          </a:p>
          <a:p>
            <a:pPr algn="ctr">
              <a:spcBef>
                <a:spcPts val="600"/>
              </a:spcBef>
              <a:defRPr/>
            </a:pPr>
            <a:r>
              <a:rPr lang="en-US" sz="1050" b="1" dirty="0">
                <a:solidFill>
                  <a:schemeClr val="tx1"/>
                </a:solidFill>
                <a:latin typeface="Arial Narrow" panose="020B0606020202030204" pitchFamily="34" charset="0"/>
              </a:rPr>
              <a:t> Issues/Risks</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VSAC is most focused on meeting CMS </a:t>
            </a:r>
            <a:r>
              <a:rPr lang="en-US" sz="1050" b="1" dirty="0" err="1">
                <a:solidFill>
                  <a:schemeClr val="tx1"/>
                </a:solidFill>
                <a:latin typeface="Arial Narrow" panose="020B0606020202030204" pitchFamily="34" charset="0"/>
              </a:rPr>
              <a:t>eCQM</a:t>
            </a:r>
            <a:r>
              <a:rPr lang="en-US" sz="1050" b="1" dirty="0">
                <a:solidFill>
                  <a:schemeClr val="tx1"/>
                </a:solidFill>
                <a:latin typeface="Arial Narrow" panose="020B0606020202030204" pitchFamily="34" charset="0"/>
              </a:rPr>
              <a:t> needs</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VSAC development is slow</a:t>
            </a:r>
          </a:p>
          <a:p>
            <a:pPr marL="688975" lvl="1"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No Expression-based value set definition tools - yet</a:t>
            </a:r>
          </a:p>
          <a:p>
            <a:pPr marL="688975" lvl="1"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Slow to introduce some code systems (IP or access issues)</a:t>
            </a:r>
          </a:p>
          <a:p>
            <a:pPr marL="688975" lvl="1"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FHIR-terminology service wrappers and de-novo development slow </a:t>
            </a:r>
          </a:p>
          <a:p>
            <a:pPr algn="ctr">
              <a:spcBef>
                <a:spcPts val="600"/>
              </a:spcBef>
              <a:defRPr/>
            </a:pPr>
            <a:r>
              <a:rPr lang="en-US" sz="1050" b="1" dirty="0">
                <a:solidFill>
                  <a:schemeClr val="tx1"/>
                </a:solidFill>
                <a:latin typeface="Arial Narrow" panose="020B0606020202030204" pitchFamily="34" charset="0"/>
              </a:rPr>
              <a:t> Mitigations</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FHIM can use any service and some content is found elsewhere (PHIN-VADS / FHIR)</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Consider standing up FHIR-based FHIM terminology service directly</a:t>
            </a:r>
          </a:p>
        </p:txBody>
      </p:sp>
      <p:sp>
        <p:nvSpPr>
          <p:cNvPr id="19" name="TextBox 18"/>
          <p:cNvSpPr txBox="1"/>
          <p:nvPr/>
        </p:nvSpPr>
        <p:spPr>
          <a:xfrm>
            <a:off x="0" y="6355533"/>
            <a:ext cx="9144000" cy="380245"/>
          </a:xfrm>
          <a:prstGeom prst="rect">
            <a:avLst/>
          </a:prstGeom>
          <a:noFill/>
        </p:spPr>
        <p:txBody>
          <a:bodyPr wrap="square" rtlCol="0">
            <a:spAutoFit/>
          </a:bodyPr>
          <a:lstStyle/>
          <a:p>
            <a:pPr algn="ctr"/>
            <a:r>
              <a:rPr lang="en-US" dirty="0">
                <a:solidFill>
                  <a:schemeClr val="bg1"/>
                </a:solidFill>
              </a:rPr>
              <a:t>Jun 15-16 FHA Report-Out</a:t>
            </a:r>
          </a:p>
        </p:txBody>
      </p:sp>
      <p:cxnSp>
        <p:nvCxnSpPr>
          <p:cNvPr id="13" name="Straight Connector 12"/>
          <p:cNvCxnSpPr/>
          <p:nvPr/>
        </p:nvCxnSpPr>
        <p:spPr>
          <a:xfrm>
            <a:off x="0" y="350521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2195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t>
            </a:r>
            <a:r>
              <a:rPr lang="en-US" sz="1600" b="1" dirty="0" smtClean="0">
                <a:latin typeface="Arial Narrow" panose="020B0606020202030204" pitchFamily="34" charset="0"/>
              </a:rPr>
              <a:t>and </a:t>
            </a:r>
            <a:r>
              <a:rPr lang="en-US" sz="1600" b="1" dirty="0">
                <a:latin typeface="Arial Narrow" panose="020B0606020202030204" pitchFamily="34" charset="0"/>
              </a:rPr>
              <a:t>Activities</a:t>
            </a:r>
          </a:p>
          <a:p>
            <a:pPr marL="342900" indent="-342900" fontAlgn="base">
              <a:buFont typeface="Arial" panose="020B0604020202020204" pitchFamily="34" charset="0"/>
              <a:buChar char="•"/>
            </a:pPr>
            <a:r>
              <a:rPr lang="en-US" sz="1100" b="1" dirty="0" smtClean="0">
                <a:latin typeface="Arial Narrow" panose="020B0606020202030204" pitchFamily="34" charset="0"/>
              </a:rPr>
              <a:t>STATUS: </a:t>
            </a:r>
            <a:r>
              <a:rPr lang="en-US" sz="1100" dirty="0" smtClean="0">
                <a:latin typeface="Arial Narrow" panose="020B0606020202030204" pitchFamily="34" charset="0"/>
              </a:rPr>
              <a:t>CIMI WG focus, HL7 IIM&amp;T Project, BMM &amp; CLIM Ballots</a:t>
            </a:r>
          </a:p>
          <a:p>
            <a:pPr marL="342900" indent="-342900" fontAlgn="base">
              <a:buFont typeface="Arial" panose="020B0604020202020204" pitchFamily="34" charset="0"/>
              <a:buChar char="•"/>
            </a:pPr>
            <a:r>
              <a:rPr lang="en-US" sz="1100" b="1" dirty="0" smtClean="0">
                <a:latin typeface="Arial Narrow" panose="020B0606020202030204" pitchFamily="34" charset="0"/>
              </a:rPr>
              <a:t>ACTIVITIES</a:t>
            </a:r>
            <a:r>
              <a:rPr lang="en-US" sz="1100" dirty="0" smtClean="0">
                <a:latin typeface="Arial Narrow" panose="020B0606020202030204" pitchFamily="34" charset="0"/>
              </a:rPr>
              <a:t>: Sep 16 HL7 Ballot: </a:t>
            </a:r>
            <a:r>
              <a:rPr lang="en-US" sz="1100" dirty="0" smtClean="0">
                <a:latin typeface="Arial Narrow" panose="020B0606020202030204" pitchFamily="34" charset="0"/>
              </a:rPr>
              <a:t>Update  BMM and add Wound assessment FHIR artifacts</a:t>
            </a:r>
          </a:p>
          <a:p>
            <a:pPr marL="342900" indent="-342900" fontAlgn="base">
              <a:buFont typeface="Arial" panose="020B0604020202020204" pitchFamily="34" charset="0"/>
              <a:buChar char="•"/>
            </a:pPr>
            <a:r>
              <a:rPr lang="en-US" sz="1100" b="1" dirty="0" smtClean="0">
                <a:latin typeface="Arial Narrow" panose="020B0606020202030204" pitchFamily="34" charset="0"/>
              </a:rPr>
              <a:t>QUESTION-ISSUE</a:t>
            </a:r>
            <a:r>
              <a:rPr lang="en-US" sz="1100" dirty="0" smtClean="0">
                <a:latin typeface="Arial Narrow" panose="020B0606020202030204" pitchFamily="34" charset="0"/>
              </a:rPr>
              <a:t>: Do we want a January FHIM ballot at HL7 in alignment with CIMI BMM?</a:t>
            </a:r>
          </a:p>
          <a:p>
            <a:pPr marL="342900" indent="-342900" fontAlgn="base">
              <a:buFont typeface="Arial" panose="020B0604020202020204" pitchFamily="34" charset="0"/>
              <a:buChar char="•"/>
            </a:pPr>
            <a:r>
              <a:rPr lang="en-US" sz="1100" b="1" dirty="0" smtClean="0">
                <a:latin typeface="Arial Narrow" panose="020B0606020202030204" pitchFamily="34" charset="0"/>
              </a:rPr>
              <a:t>ISSUE</a:t>
            </a:r>
            <a:r>
              <a:rPr lang="en-US" sz="1100" dirty="0" smtClean="0">
                <a:latin typeface="Arial Narrow" panose="020B0606020202030204" pitchFamily="34" charset="0"/>
              </a:rPr>
              <a:t>: Heterogeneous UML Tool (RSA, EA, </a:t>
            </a:r>
            <a:r>
              <a:rPr lang="en-US" sz="1100" dirty="0" err="1" smtClean="0">
                <a:latin typeface="Arial Narrow" panose="020B0606020202030204" pitchFamily="34" charset="0"/>
              </a:rPr>
              <a:t>MagicDraw</a:t>
            </a:r>
            <a:r>
              <a:rPr lang="en-US" sz="1100" dirty="0" smtClean="0">
                <a:latin typeface="Arial Narrow" panose="020B0606020202030204" pitchFamily="34" charset="0"/>
              </a:rPr>
              <a:t>)</a:t>
            </a:r>
          </a:p>
          <a:p>
            <a:pPr marL="342900" indent="-342900" fontAlgn="base">
              <a:buFont typeface="Arial" panose="020B0604020202020204" pitchFamily="34" charset="0"/>
              <a:buChar char="•"/>
            </a:pPr>
            <a:r>
              <a:rPr lang="en-US" sz="1100" b="1" dirty="0" smtClean="0">
                <a:latin typeface="Arial Narrow" panose="020B0606020202030204" pitchFamily="34" charset="0"/>
              </a:rPr>
              <a:t>ISSUE</a:t>
            </a:r>
            <a:r>
              <a:rPr lang="en-US" sz="1100" dirty="0" smtClean="0">
                <a:latin typeface="Arial Narrow" panose="020B0606020202030204" pitchFamily="34" charset="0"/>
              </a:rPr>
              <a:t>: SIGG vs. HL7 CIMI-FHIR tools</a:t>
            </a:r>
            <a:endParaRPr lang="en-US" sz="1100" dirty="0">
              <a:latin typeface="Arial Narrow" panose="020B0606020202030204" pitchFamily="34" charset="0"/>
            </a:endParaRP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100" b="1" dirty="0" smtClean="0">
                <a:latin typeface="Arial Narrow" panose="020B0606020202030204" pitchFamily="34" charset="0"/>
              </a:rPr>
              <a:t>DoD DIV conceptual &amp; Logical models being updated IAW FHIM</a:t>
            </a:r>
            <a:r>
              <a:rPr lang="en-US" sz="1100" dirty="0" smtClean="0">
                <a:latin typeface="Arial Narrow" panose="020B0606020202030204" pitchFamily="34" charset="0"/>
              </a:rPr>
              <a:t>: </a:t>
            </a:r>
          </a:p>
          <a:p>
            <a:pPr marL="800100" lvl="1" indent="-342900" fontAlgn="base">
              <a:buFont typeface="Arial" panose="020B0604020202020204" pitchFamily="34" charset="0"/>
              <a:buChar char="•"/>
            </a:pPr>
            <a:r>
              <a:rPr lang="en-US" sz="1100" dirty="0" smtClean="0">
                <a:latin typeface="Arial Narrow" panose="020B0606020202030204" pitchFamily="34" charset="0"/>
              </a:rPr>
              <a:t>CIMI BMM</a:t>
            </a:r>
          </a:p>
          <a:p>
            <a:pPr marL="800100" lvl="1" indent="-342900" fontAlgn="base">
              <a:buFont typeface="Arial" panose="020B0604020202020204" pitchFamily="34" charset="0"/>
              <a:buChar char="•"/>
            </a:pPr>
            <a:r>
              <a:rPr lang="en-US" sz="1100" dirty="0" smtClean="0">
                <a:latin typeface="Arial Narrow" panose="020B0606020202030204" pitchFamily="34" charset="0"/>
              </a:rPr>
              <a:t>HL7 EHRS FM Immunization profile IAW FHIM</a:t>
            </a:r>
          </a:p>
          <a:p>
            <a:pPr marL="800100" lvl="1" indent="-342900" fontAlgn="base">
              <a:buFont typeface="Arial" panose="020B0604020202020204" pitchFamily="34" charset="0"/>
              <a:buChar char="•"/>
            </a:pPr>
            <a:r>
              <a:rPr lang="en-US" sz="1100" dirty="0" smtClean="0">
                <a:latin typeface="Arial Narrow" panose="020B0606020202030204" pitchFamily="34" charset="0"/>
              </a:rPr>
              <a:t>HL7 (CQI, ONC CQF, CDS) and VA KNARTS </a:t>
            </a:r>
            <a:endParaRPr lang="en-US" sz="1100" dirty="0">
              <a:latin typeface="Arial Narrow" panose="020B0606020202030204" pitchFamily="34" charset="0"/>
            </a:endParaRP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100" b="1" dirty="0" smtClean="0">
                <a:latin typeface="Arial Narrow" panose="020B0606020202030204" pitchFamily="34" charset="0"/>
              </a:rPr>
              <a:t>FHIM </a:t>
            </a:r>
            <a:r>
              <a:rPr lang="en-US" sz="1100" b="1" dirty="0">
                <a:latin typeface="Arial Narrow" panose="020B0606020202030204" pitchFamily="34" charset="0"/>
              </a:rPr>
              <a:t>Team Participants</a:t>
            </a:r>
            <a:r>
              <a:rPr lang="en-US" sz="1100" dirty="0">
                <a:latin typeface="Arial Narrow" panose="020B0606020202030204" pitchFamily="34" charset="0"/>
              </a:rPr>
              <a:t>: </a:t>
            </a:r>
            <a:r>
              <a:rPr lang="en-US" sz="1100" dirty="0" smtClean="0">
                <a:latin typeface="Arial Narrow" panose="020B0606020202030204" pitchFamily="34" charset="0"/>
              </a:rPr>
              <a:t>Galen, Jay, Rob at CIMI WG</a:t>
            </a:r>
            <a:endParaRPr lang="en-US" sz="1100" dirty="0">
              <a:latin typeface="Arial Narrow" panose="020B0606020202030204" pitchFamily="34" charset="0"/>
            </a:endParaRPr>
          </a:p>
          <a:p>
            <a:pPr marL="342900" indent="-342900" fontAlgn="base">
              <a:buFont typeface="Arial" panose="020B0604020202020204" pitchFamily="34" charset="0"/>
              <a:buChar char="•"/>
            </a:pPr>
            <a:r>
              <a:rPr lang="en-US" sz="1100" b="1" dirty="0">
                <a:latin typeface="Arial Narrow" panose="020B0606020202030204" pitchFamily="34" charset="0"/>
              </a:rPr>
              <a:t>Non-FHIM Team Key Participants</a:t>
            </a:r>
            <a:r>
              <a:rPr lang="en-US" sz="1100" dirty="0">
                <a:latin typeface="Arial Narrow" panose="020B0606020202030204" pitchFamily="34" charset="0"/>
              </a:rPr>
              <a:t>: </a:t>
            </a:r>
            <a:endParaRPr lang="en-US" sz="1100" dirty="0" smtClean="0">
              <a:latin typeface="Arial Narrow" panose="020B0606020202030204" pitchFamily="34" charset="0"/>
            </a:endParaRPr>
          </a:p>
          <a:p>
            <a:pPr marL="800100" lvl="1" indent="-342900" fontAlgn="base">
              <a:buFont typeface="Arial" panose="020B0604020202020204" pitchFamily="34" charset="0"/>
              <a:buChar char="•"/>
            </a:pPr>
            <a:r>
              <a:rPr lang="en-US" sz="1100" dirty="0">
                <a:latin typeface="Arial Narrow" panose="020B0606020202030204" pitchFamily="34" charset="0"/>
              </a:rPr>
              <a:t>Gary Dickinson, Julia </a:t>
            </a:r>
            <a:r>
              <a:rPr lang="en-US" sz="1100" dirty="0" smtClean="0">
                <a:latin typeface="Arial Narrow" panose="020B0606020202030204" pitchFamily="34" charset="0"/>
              </a:rPr>
              <a:t>Chang</a:t>
            </a:r>
            <a:r>
              <a:rPr lang="en-US" sz="1100" dirty="0">
                <a:latin typeface="Arial Narrow" panose="020B0606020202030204" pitchFamily="34" charset="0"/>
              </a:rPr>
              <a:t> </a:t>
            </a:r>
            <a:r>
              <a:rPr lang="en-US" sz="1100" dirty="0" smtClean="0">
                <a:latin typeface="Arial Narrow" panose="020B0606020202030204" pitchFamily="34" charset="0"/>
              </a:rPr>
              <a:t>at HL7 HER WG</a:t>
            </a:r>
          </a:p>
          <a:p>
            <a:pPr marL="800100" lvl="1" indent="-342900" fontAlgn="base">
              <a:buFont typeface="Arial" panose="020B0604020202020204" pitchFamily="34" charset="0"/>
              <a:buChar char="•"/>
            </a:pPr>
            <a:r>
              <a:rPr lang="en-US" sz="1100" dirty="0" smtClean="0">
                <a:latin typeface="Arial Narrow" panose="020B0606020202030204" pitchFamily="34" charset="0"/>
              </a:rPr>
              <a:t>Nona Hall at IPO</a:t>
            </a:r>
          </a:p>
          <a:p>
            <a:pPr marL="800100" lvl="1" indent="-342900" fontAlgn="base">
              <a:buFont typeface="Arial" panose="020B0604020202020204" pitchFamily="34" charset="0"/>
              <a:buChar char="•"/>
            </a:pPr>
            <a:r>
              <a:rPr lang="en-US" sz="1100" dirty="0" smtClean="0">
                <a:latin typeface="Arial Narrow" panose="020B0606020202030204" pitchFamily="34" charset="0"/>
              </a:rPr>
              <a:t>Nancy Orvis at DoD</a:t>
            </a:r>
            <a:endParaRPr lang="en-US" sz="1100" dirty="0">
              <a:latin typeface="Arial Narrow" panose="020B0606020202030204" pitchFamily="34" charset="0"/>
            </a:endParaRPr>
          </a:p>
          <a:p>
            <a:pPr lvl="0" fontAlgn="base"/>
            <a:r>
              <a:rPr lang="en-US" sz="1600" b="1" dirty="0">
                <a:latin typeface="Arial Narrow" panose="020B0606020202030204" pitchFamily="34" charset="0"/>
              </a:rPr>
              <a:t>Long-Term Goal </a:t>
            </a:r>
            <a:r>
              <a:rPr lang="en-US" sz="1600" b="1" dirty="0" smtClean="0">
                <a:latin typeface="Arial Narrow" panose="020B0606020202030204" pitchFamily="34" charset="0"/>
              </a:rPr>
              <a:t>and Strategy </a:t>
            </a:r>
            <a:r>
              <a:rPr lang="en-US" sz="1600" b="1" dirty="0">
                <a:latin typeface="Arial Narrow" panose="020B0606020202030204" pitchFamily="34" charset="0"/>
              </a:rPr>
              <a:t>for Achieving Goal</a:t>
            </a:r>
          </a:p>
          <a:p>
            <a:pPr marL="342900" indent="-342900" fontAlgn="base">
              <a:buFont typeface="Arial" panose="020B0604020202020204" pitchFamily="34" charset="0"/>
              <a:buChar char="•"/>
            </a:pPr>
            <a:r>
              <a:rPr lang="en-US" sz="1100" b="1" dirty="0">
                <a:latin typeface="Arial Narrow" panose="020B0606020202030204" pitchFamily="34" charset="0"/>
              </a:rPr>
              <a:t>Description</a:t>
            </a:r>
            <a:r>
              <a:rPr lang="en-US" sz="1100" dirty="0">
                <a:latin typeface="Arial Narrow" panose="020B0606020202030204" pitchFamily="34" charset="0"/>
              </a:rPr>
              <a:t>: </a:t>
            </a:r>
            <a:r>
              <a:rPr lang="en-US" sz="1100" dirty="0" smtClean="0">
                <a:latin typeface="Arial Narrow" panose="020B0606020202030204" pitchFamily="34" charset="0"/>
              </a:rPr>
              <a:t>HL7/ISO CLIM &amp; FHIM ballots &amp; FHIR Profiles (see following slide) and Integrated Model Driven Development (MDD) Tools</a:t>
            </a:r>
            <a:endParaRPr lang="en-US" sz="1100" dirty="0">
              <a:latin typeface="Arial Narrow" panose="020B0606020202030204" pitchFamily="34" charset="0"/>
            </a:endParaRPr>
          </a:p>
          <a:p>
            <a:pPr marL="342900" indent="-342900" fontAlgn="base">
              <a:buFont typeface="Arial" panose="020B0604020202020204" pitchFamily="34" charset="0"/>
              <a:buChar char="•"/>
            </a:pPr>
            <a:r>
              <a:rPr lang="en-US" sz="1100" b="1" dirty="0">
                <a:latin typeface="Arial Narrow" panose="020B0606020202030204" pitchFamily="34" charset="0"/>
              </a:rPr>
              <a:t>Estimated Timeframe: </a:t>
            </a:r>
            <a:r>
              <a:rPr lang="en-US" sz="1100" dirty="0" smtClean="0">
                <a:latin typeface="Arial Narrow" panose="020B0606020202030204" pitchFamily="34" charset="0"/>
              </a:rPr>
              <a:t>2020-2021</a:t>
            </a:r>
            <a:endParaRPr lang="en-US" sz="1100" dirty="0">
              <a:latin typeface="Arial Narrow" panose="020B0606020202030204" pitchFamily="34" charset="0"/>
            </a:endParaRPr>
          </a:p>
          <a:p>
            <a:pPr marL="342900" indent="-342900" fontAlgn="base">
              <a:buFont typeface="Arial" panose="020B0604020202020204" pitchFamily="34" charset="0"/>
              <a:buChar char="•"/>
            </a:pPr>
            <a:r>
              <a:rPr lang="en-US" sz="1100" b="1" dirty="0">
                <a:latin typeface="Arial Narrow" panose="020B0606020202030204" pitchFamily="34" charset="0"/>
              </a:rPr>
              <a:t>Resources Required</a:t>
            </a:r>
            <a:r>
              <a:rPr lang="en-US" sz="1100" dirty="0">
                <a:latin typeface="Arial Narrow" panose="020B0606020202030204" pitchFamily="34" charset="0"/>
              </a:rPr>
              <a:t>: </a:t>
            </a:r>
            <a:r>
              <a:rPr lang="en-US" sz="1100" dirty="0" smtClean="0">
                <a:latin typeface="Arial Narrow" panose="020B0606020202030204" pitchFamily="34" charset="0"/>
              </a:rPr>
              <a:t>support at HL7 (CIMI, VOCAB, </a:t>
            </a:r>
            <a:r>
              <a:rPr lang="en-US" sz="1100" dirty="0" err="1" smtClean="0">
                <a:latin typeface="Arial Narrow" panose="020B0606020202030204" pitchFamily="34" charset="0"/>
              </a:rPr>
              <a:t>StructuredDocs</a:t>
            </a:r>
            <a:r>
              <a:rPr lang="en-US" sz="1100" dirty="0" smtClean="0">
                <a:latin typeface="Arial Narrow" panose="020B0606020202030204" pitchFamily="34" charset="0"/>
              </a:rPr>
              <a:t> and ISO TC 215</a:t>
            </a:r>
            <a:endParaRPr lang="en-US" sz="1100" dirty="0">
              <a:latin typeface="Arial Narrow" panose="020B0606020202030204" pitchFamily="34" charset="0"/>
            </a:endParaRPr>
          </a:p>
          <a:p>
            <a:pPr marL="342900" indent="-342900" fontAlgn="base">
              <a:buFont typeface="Arial" panose="020B0604020202020204" pitchFamily="34" charset="0"/>
              <a:buChar char="•"/>
            </a:pPr>
            <a:r>
              <a:rPr lang="en-US" sz="1100" b="1" dirty="0" smtClean="0">
                <a:latin typeface="Arial Narrow" panose="020B0606020202030204" pitchFamily="34" charset="0"/>
              </a:rPr>
              <a:t>Other</a:t>
            </a:r>
            <a:r>
              <a:rPr lang="en-US" sz="1100" dirty="0" smtClean="0">
                <a:latin typeface="Arial Narrow" panose="020B0606020202030204" pitchFamily="34" charset="0"/>
              </a:rPr>
              <a:t>: SIGG  direct support of CIMI BMM, DCMs conversion to FHIR Structure Definitions, profiles and extensions</a:t>
            </a:r>
          </a:p>
          <a:p>
            <a:pPr marL="800100" lvl="1" indent="-342900" fontAlgn="base">
              <a:buFont typeface="Arial" panose="020B0604020202020204" pitchFamily="34" charset="0"/>
              <a:buChar char="•"/>
            </a:pPr>
            <a:r>
              <a:rPr lang="en-US" sz="1100" dirty="0" smtClean="0">
                <a:latin typeface="Arial Narrow" panose="020B0606020202030204" pitchFamily="34" charset="0"/>
              </a:rPr>
              <a:t>Efficient, Easy, Effective SIGG GUI for clinicians and analysts (non-engineers)</a:t>
            </a:r>
            <a:endParaRPr lang="en-US" sz="1100" dirty="0">
              <a:latin typeface="Arial Narrow" panose="020B0606020202030204" pitchFamily="34" charset="0"/>
            </a:endParaRP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13</a:t>
            </a:fld>
            <a:endParaRPr lang="en-US" dirty="0"/>
          </a:p>
        </p:txBody>
      </p:sp>
      <p:sp>
        <p:nvSpPr>
          <p:cNvPr id="4" name="Title 3"/>
          <p:cNvSpPr>
            <a:spLocks noGrp="1"/>
          </p:cNvSpPr>
          <p:nvPr>
            <p:ph type="title"/>
          </p:nvPr>
        </p:nvSpPr>
        <p:spPr>
          <a:xfrm>
            <a:off x="457200" y="68727"/>
            <a:ext cx="6396715" cy="677894"/>
          </a:xfrm>
        </p:spPr>
        <p:txBody>
          <a:bodyPr/>
          <a:lstStyle/>
          <a:p>
            <a:r>
              <a:rPr lang="en-US" dirty="0" err="1">
                <a:solidFill>
                  <a:schemeClr val="dk1"/>
                </a:solidFill>
                <a:latin typeface="Arial Narrow" panose="020B0606020202030204" pitchFamily="34" charset="0"/>
              </a:rPr>
              <a:t>SteveH</a:t>
            </a:r>
            <a:r>
              <a:rPr lang="en-US" dirty="0">
                <a:solidFill>
                  <a:schemeClr val="dk1"/>
                </a:solidFill>
                <a:latin typeface="Arial Narrow" panose="020B0606020202030204" pitchFamily="34" charset="0"/>
              </a:rPr>
              <a:t>: HL7 IIM&amp;T Initiative</a:t>
            </a:r>
            <a:endParaRPr lang="en-US" dirty="0"/>
          </a:p>
        </p:txBody>
      </p:sp>
      <p:sp>
        <p:nvSpPr>
          <p:cNvPr id="6" name="TextBox 5"/>
          <p:cNvSpPr txBox="1"/>
          <p:nvPr/>
        </p:nvSpPr>
        <p:spPr>
          <a:xfrm>
            <a:off x="0" y="5984330"/>
            <a:ext cx="9144000" cy="276999"/>
          </a:xfrm>
          <a:prstGeom prst="rect">
            <a:avLst/>
          </a:prstGeom>
          <a:noFill/>
        </p:spPr>
        <p:txBody>
          <a:bodyPr wrap="square" rtlCol="0">
            <a:spAutoFit/>
          </a:bodyPr>
          <a:lstStyle/>
          <a:p>
            <a:pPr algn="ctr"/>
            <a:r>
              <a:rPr lang="en-US" sz="1200" dirty="0" smtClean="0"/>
              <a:t>Add additional slides as needed</a:t>
            </a:r>
            <a:endParaRPr lang="en-US" sz="1200"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6557792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14</a:t>
            </a:fld>
            <a:endParaRPr lang="en-US" dirty="0"/>
          </a:p>
        </p:txBody>
      </p:sp>
      <p:sp>
        <p:nvSpPr>
          <p:cNvPr id="4" name="Title 3"/>
          <p:cNvSpPr>
            <a:spLocks noGrp="1"/>
          </p:cNvSpPr>
          <p:nvPr>
            <p:ph type="title"/>
          </p:nvPr>
        </p:nvSpPr>
        <p:spPr>
          <a:xfrm>
            <a:off x="403551" y="206484"/>
            <a:ext cx="6396715" cy="677894"/>
          </a:xfrm>
        </p:spPr>
        <p:txBody>
          <a:bodyPr>
            <a:normAutofit/>
          </a:bodyPr>
          <a:lstStyle/>
          <a:p>
            <a:pPr>
              <a:spcBef>
                <a:spcPts val="0"/>
              </a:spcBef>
              <a:defRPr/>
            </a:pPr>
            <a:r>
              <a:rPr lang="en-US" dirty="0" err="1">
                <a:solidFill>
                  <a:schemeClr val="dk1"/>
                </a:solidFill>
                <a:latin typeface="Arial Narrow" panose="020B0606020202030204" pitchFamily="34" charset="0"/>
              </a:rPr>
              <a:t>SteveH</a:t>
            </a:r>
            <a:r>
              <a:rPr lang="en-US" dirty="0">
                <a:solidFill>
                  <a:schemeClr val="dk1"/>
                </a:solidFill>
                <a:latin typeface="Arial Narrow" panose="020B0606020202030204" pitchFamily="34" charset="0"/>
              </a:rPr>
              <a:t>: HL7 IIM&amp;T Initiative</a:t>
            </a: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Status / Accomplishments / </a:t>
            </a:r>
            <a:r>
              <a:rPr lang="en-US" sz="1600" b="1" dirty="0">
                <a:solidFill>
                  <a:srgbClr val="000000"/>
                </a:solidFill>
                <a:latin typeface="Arial Narrow" panose="020B0606020202030204" pitchFamily="34" charset="0"/>
              </a:rPr>
              <a:t>U</a:t>
            </a:r>
            <a:r>
              <a:rPr lang="en-US" sz="1600" b="1" dirty="0" smtClean="0">
                <a:solidFill>
                  <a:srgbClr val="000000"/>
                </a:solidFill>
                <a:latin typeface="Arial Narrow" panose="020B0606020202030204" pitchFamily="34" charset="0"/>
              </a:rPr>
              <a:t>ses / Value </a:t>
            </a:r>
            <a:r>
              <a:rPr lang="en-US" sz="1050" dirty="0" smtClean="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2017  Jan, May, Sep HL7 </a:t>
            </a:r>
            <a:r>
              <a:rPr lang="en-US" sz="1050" dirty="0" smtClean="0">
                <a:solidFill>
                  <a:schemeClr val="tx1"/>
                </a:solidFill>
                <a:latin typeface="Arial Narrow" panose="020B0606020202030204" pitchFamily="34" charset="0"/>
              </a:rPr>
              <a:t>ballots (CIMI BMM &amp; wound assessment exemplar)</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 </a:t>
            </a:r>
            <a:r>
              <a:rPr lang="en-US" sz="1050" dirty="0" smtClean="0">
                <a:solidFill>
                  <a:schemeClr val="tx1"/>
                </a:solidFill>
                <a:latin typeface="Arial Narrow" panose="020B0606020202030204" pitchFamily="34" charset="0"/>
              </a:rPr>
              <a:t>HL7 US Core, FHIR profiles and Extensions generation</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 </a:t>
            </a:r>
            <a:r>
              <a:rPr lang="en-US" sz="1050" dirty="0" smtClean="0">
                <a:solidFill>
                  <a:schemeClr val="tx1"/>
                </a:solidFill>
                <a:latin typeface="Arial Narrow" panose="020B0606020202030204" pitchFamily="34" charset="0"/>
              </a:rPr>
              <a:t>CQI QUICK model generation</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 </a:t>
            </a:r>
            <a:r>
              <a:rPr lang="en-US" sz="1050" dirty="0" smtClean="0">
                <a:solidFill>
                  <a:schemeClr val="tx1"/>
                </a:solidFill>
                <a:latin typeface="Arial Narrow" panose="020B0606020202030204" pitchFamily="34" charset="0"/>
              </a:rPr>
              <a:t>DoD DIV information models</a:t>
            </a:r>
            <a:endParaRPr lang="en-US" sz="1050"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 </a:t>
            </a:r>
            <a:r>
              <a:rPr lang="en-US" sz="1050" dirty="0" smtClean="0">
                <a:solidFill>
                  <a:schemeClr val="tx1"/>
                </a:solidFill>
                <a:latin typeface="Arial Narrow" panose="020B0606020202030204" pitchFamily="34" charset="0"/>
              </a:rPr>
              <a:t>VA VIM information model alignment</a:t>
            </a:r>
            <a:endParaRPr lang="en-US" sz="1050"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chemeClr val="tx1"/>
                </a:solidFill>
                <a:latin typeface="Arial Narrow" panose="020B0606020202030204" pitchFamily="34" charset="0"/>
              </a:rPr>
              <a:t> </a:t>
            </a:r>
            <a:r>
              <a:rPr lang="en-US" sz="1050" dirty="0" smtClean="0">
                <a:solidFill>
                  <a:schemeClr val="tx1"/>
                </a:solidFill>
                <a:latin typeface="Arial Narrow" panose="020B0606020202030204" pitchFamily="34" charset="0"/>
              </a:rPr>
              <a:t>FHIR, Security, CIMI, etc. alignment by FHIM</a:t>
            </a:r>
            <a:endParaRPr lang="en-US" sz="1050"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fontAlgn="auto">
              <a:spcBef>
                <a:spcPts val="600"/>
              </a:spcBef>
              <a:spcAft>
                <a:spcPts val="0"/>
              </a:spcAft>
              <a:buFont typeface="Wingdings" panose="05000000000000000000" pitchFamily="2" charset="2"/>
              <a:buChar char="q"/>
              <a:defRPr/>
            </a:pPr>
            <a:endParaRPr lang="en-US" sz="1050" dirty="0">
              <a:solidFill>
                <a:schemeClr val="tx1"/>
              </a:solidFill>
              <a:latin typeface="Arial Narrow" panose="020B0606020202030204" pitchFamily="34" charset="0"/>
            </a:endParaRPr>
          </a:p>
        </p:txBody>
      </p:sp>
      <p:sp>
        <p:nvSpPr>
          <p:cNvPr id="15" name="Rectangle 14"/>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Participants, </a:t>
            </a:r>
            <a:r>
              <a:rPr lang="en-US" sz="1600" b="1" dirty="0">
                <a:solidFill>
                  <a:srgbClr val="000000"/>
                </a:solidFill>
                <a:latin typeface="Arial Narrow" panose="020B0606020202030204" pitchFamily="34" charset="0"/>
              </a:rPr>
              <a:t>Relationship to Other </a:t>
            </a:r>
            <a:r>
              <a:rPr lang="en-US" sz="1600" b="1" dirty="0" smtClean="0">
                <a:solidFill>
                  <a:srgbClr val="000000"/>
                </a:solidFill>
                <a:latin typeface="Arial Narrow" panose="020B0606020202030204" pitchFamily="34" charset="0"/>
              </a:rPr>
              <a:t>Initiatives</a:t>
            </a:r>
            <a:endParaRPr lang="en-US" sz="12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HL7 (CQI, CDS) ONC CQF, VA KNARTS</a:t>
            </a: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SOLOR</a:t>
            </a: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HL7 PC Skin Assessment</a:t>
            </a:r>
            <a:endParaRPr lang="en-US" sz="1050"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endParaRPr lang="en-US" sz="1100" dirty="0" smtClean="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200" dirty="0">
              <a:solidFill>
                <a:srgbClr val="000000"/>
              </a:solidFill>
              <a:latin typeface="Arial Narrow" panose="020B0606020202030204" pitchFamily="34" charset="0"/>
            </a:endParaRPr>
          </a:p>
          <a:p>
            <a:pPr>
              <a:defRPr/>
            </a:pPr>
            <a:endParaRPr lang="en-US" sz="1200" dirty="0">
              <a:solidFill>
                <a:srgbClr val="FF0000"/>
              </a:solidFill>
              <a:latin typeface="Arial Narrow" panose="020B0606020202030204" pitchFamily="34" charset="0"/>
            </a:endParaRPr>
          </a:p>
        </p:txBody>
      </p:sp>
      <p:sp>
        <p:nvSpPr>
          <p:cNvPr id="16" name="Rectangle 15"/>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1600" b="1" dirty="0">
                <a:solidFill>
                  <a:srgbClr val="000000"/>
                </a:solidFill>
                <a:latin typeface="Arial Narrow" panose="020B0606020202030204" pitchFamily="34" charset="0"/>
              </a:rPr>
              <a:t>Strategic Goal, </a:t>
            </a:r>
            <a:r>
              <a:rPr lang="en-US" sz="1600" b="1" dirty="0" smtClean="0">
                <a:solidFill>
                  <a:srgbClr val="000000"/>
                </a:solidFill>
                <a:latin typeface="Arial Narrow" panose="020B0606020202030204" pitchFamily="34" charset="0"/>
              </a:rPr>
              <a:t>Plans/Timeframe</a:t>
            </a:r>
            <a:r>
              <a:rPr lang="en-US" sz="1600" b="1" dirty="0">
                <a:solidFill>
                  <a:srgbClr val="000000"/>
                </a:solidFill>
                <a:latin typeface="Arial Narrow" panose="020B0606020202030204" pitchFamily="34" charset="0"/>
              </a:rPr>
              <a:t>, Resources Required</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2018 CIMI STU-1 and FHIR STU-1</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2018 FHIM  comments ballot</a:t>
            </a:r>
            <a:endParaRPr lang="en-US" sz="1050" dirty="0" smtClean="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2019 STU-2</a:t>
            </a:r>
            <a:r>
              <a:rPr lang="en-US" sz="1050" dirty="0" smtClean="0">
                <a:solidFill>
                  <a:srgbClr val="000000"/>
                </a:solidFill>
                <a:latin typeface="Arial Narrow" panose="020B0606020202030204" pitchFamily="34" charset="0"/>
              </a:rPr>
              <a:t>  and FHIR STU-2</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2019 FHIM STU-1</a:t>
            </a:r>
            <a:endParaRPr lang="en-US" sz="1050" dirty="0" smtClean="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2020 HL7/ISO 2020 CIMI and FHIM standards</a:t>
            </a:r>
            <a:endParaRPr lang="en-US" sz="1050"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2020 Easy, Efficient &amp; Effective MDD Tooling (SIGG and/or HL7) for clinicians, etc.</a:t>
            </a:r>
            <a:endParaRPr lang="en-US" sz="1050"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2020 EHRS FM HL7/ISO ballot integrating FHIM</a:t>
            </a:r>
            <a:endParaRPr lang="en-US" sz="1050"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r>
              <a:rPr lang="en-US" sz="1050" dirty="0" smtClean="0">
                <a:solidFill>
                  <a:srgbClr val="000000"/>
                </a:solidFill>
                <a:latin typeface="Arial Narrow" panose="020B0606020202030204" pitchFamily="34" charset="0"/>
              </a:rPr>
              <a:t> </a:t>
            </a:r>
            <a:endParaRPr lang="en-US" sz="1200" dirty="0">
              <a:solidFill>
                <a:schemeClr val="tx1"/>
              </a:solidFill>
              <a:latin typeface="Arial Narrow" panose="020B0606020202030204" pitchFamily="34" charset="0"/>
            </a:endParaRPr>
          </a:p>
          <a:p>
            <a:pPr>
              <a:defRPr/>
            </a:pPr>
            <a:endParaRPr lang="en-US" sz="1200" dirty="0">
              <a:solidFill>
                <a:schemeClr val="tx1"/>
              </a:solidFill>
              <a:latin typeface="Arial Narrow" panose="020B0606020202030204" pitchFamily="34" charset="0"/>
            </a:endParaRPr>
          </a:p>
        </p:txBody>
      </p:sp>
      <p:sp>
        <p:nvSpPr>
          <p:cNvPr id="17" name="Rectangle 16"/>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lvl="0" indent="-231775">
              <a:spcBef>
                <a:spcPts val="600"/>
              </a:spcBef>
              <a:defRPr/>
            </a:pPr>
            <a:r>
              <a:rPr lang="en-US" sz="1600" b="1" dirty="0">
                <a:solidFill>
                  <a:srgbClr val="000000"/>
                </a:solidFill>
                <a:latin typeface="Arial Narrow" panose="020B0606020202030204" pitchFamily="34" charset="0"/>
              </a:rPr>
              <a:t>Issues, Risks, and </a:t>
            </a:r>
            <a:r>
              <a:rPr lang="en-US" sz="1600" b="1" dirty="0">
                <a:solidFill>
                  <a:srgbClr val="000000"/>
                </a:solidFill>
                <a:latin typeface="Arial Narrow" panose="020B0606020202030204" pitchFamily="34" charset="0"/>
              </a:rPr>
              <a:t>Mitigation (</a:t>
            </a:r>
            <a:r>
              <a:rPr lang="en-US" sz="1600" b="1" dirty="0">
                <a:solidFill>
                  <a:srgbClr val="000000"/>
                </a:solidFill>
                <a:latin typeface="Arial Narrow" panose="020B0606020202030204" pitchFamily="34" charset="0"/>
              </a:rPr>
              <a:t>Resources </a:t>
            </a:r>
            <a:r>
              <a:rPr lang="en-US" sz="1600" b="1" dirty="0">
                <a:solidFill>
                  <a:srgbClr val="000000"/>
                </a:solidFill>
                <a:latin typeface="Arial Narrow" panose="020B0606020202030204" pitchFamily="34" charset="0"/>
              </a:rPr>
              <a:t>Required)</a:t>
            </a:r>
            <a:endParaRPr lang="en-US" sz="16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FHA or other </a:t>
            </a:r>
            <a:r>
              <a:rPr lang="en-US" sz="1050" dirty="0" smtClean="0">
                <a:solidFill>
                  <a:schemeClr val="tx1"/>
                </a:solidFill>
                <a:latin typeface="Arial Narrow" panose="020B0606020202030204" pitchFamily="34" charset="0"/>
              </a:rPr>
              <a:t>FHIM Support</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HL7 Support</a:t>
            </a: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ISO TC 215 support</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ONC CQF support</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VA KNART Support</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VA SOLOR support</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defRPr/>
            </a:pPr>
            <a:endParaRPr lang="en-US" sz="1050" dirty="0">
              <a:solidFill>
                <a:srgbClr val="000000"/>
              </a:solidFill>
              <a:latin typeface="Arial Narrow" panose="020B0606020202030204" pitchFamily="34" charset="0"/>
            </a:endParaRPr>
          </a:p>
        </p:txBody>
      </p:sp>
      <p:sp>
        <p:nvSpPr>
          <p:cNvPr id="18" name="TextBox 17"/>
          <p:cNvSpPr txBox="1"/>
          <p:nvPr/>
        </p:nvSpPr>
        <p:spPr>
          <a:xfrm>
            <a:off x="-8022" y="3539900"/>
            <a:ext cx="9152022" cy="261610"/>
          </a:xfrm>
          <a:prstGeom prst="rect">
            <a:avLst/>
          </a:prstGeom>
          <a:noFill/>
        </p:spPr>
        <p:txBody>
          <a:bodyPr wrap="square" rtlCol="0">
            <a:spAutoFit/>
          </a:bodyPr>
          <a:lstStyle/>
          <a:p>
            <a:pPr algn="ctr"/>
            <a:r>
              <a:rPr lang="en-US" sz="1100" b="1" dirty="0" smtClean="0">
                <a:latin typeface="Arial Narrow" panose="020B0606020202030204" pitchFamily="34" charset="0"/>
              </a:rPr>
              <a:t>Note</a:t>
            </a:r>
            <a:r>
              <a:rPr lang="en-US" sz="1100" dirty="0" smtClean="0">
                <a:latin typeface="Arial Narrow" panose="020B0606020202030204" pitchFamily="34" charset="0"/>
              </a:rPr>
              <a:t>: You can adjust quadrant height and width </a:t>
            </a:r>
            <a:endParaRPr lang="en-US" sz="1100" dirty="0">
              <a:latin typeface="Arial Narrow" panose="020B0606020202030204" pitchFamily="34" charset="0"/>
            </a:endParaRPr>
          </a:p>
        </p:txBody>
      </p:sp>
      <p:sp>
        <p:nvSpPr>
          <p:cNvPr id="19" name="TextBox 18"/>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15-16 FHA Report-Out</a:t>
            </a:r>
            <a:endParaRPr lang="en-US" dirty="0">
              <a:solidFill>
                <a:schemeClr val="bg1"/>
              </a:solidFill>
            </a:endParaRPr>
          </a:p>
        </p:txBody>
      </p:sp>
    </p:spTree>
    <p:extLst>
      <p:ext uri="{BB962C8B-B14F-4D97-AF65-F5344CB8AC3E}">
        <p14:creationId xmlns:p14="http://schemas.microsoft.com/office/powerpoint/2010/main" val="3660351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7070756" cy="943654"/>
          </a:xfrm>
        </p:spPr>
        <p:txBody>
          <a:bodyPr>
            <a:noAutofit/>
          </a:bodyPr>
          <a:lstStyle/>
          <a:p>
            <a:r>
              <a:rPr lang="en-US" dirty="0">
                <a:latin typeface="+mj-ea"/>
              </a:rPr>
              <a:t>2017Q1 IIM&amp;T Status</a:t>
            </a:r>
            <a:r>
              <a:rPr lang="en-US" sz="2000" dirty="0">
                <a:latin typeface="Arial Narrow" panose="020B0606020202030204" pitchFamily="34" charset="0"/>
              </a:rPr>
              <a:t/>
            </a:r>
            <a:br>
              <a:rPr lang="en-US" sz="2000" dirty="0">
                <a:latin typeface="Arial Narrow" panose="020B0606020202030204" pitchFamily="34" charset="0"/>
              </a:rPr>
            </a:br>
            <a:r>
              <a:rPr lang="en-US" sz="1600" b="0" i="1" dirty="0">
                <a:solidFill>
                  <a:srgbClr val="FF0000"/>
                </a:solidFill>
                <a:latin typeface="Arial Narrow" panose="020B0606020202030204" pitchFamily="34" charset="0"/>
              </a:rPr>
              <a:t>Schedule is at risk under current resourcing</a:t>
            </a:r>
            <a:br>
              <a:rPr lang="en-US" sz="1600" b="0" i="1" dirty="0">
                <a:solidFill>
                  <a:srgbClr val="FF0000"/>
                </a:solidFill>
                <a:latin typeface="Arial Narrow" panose="020B0606020202030204" pitchFamily="34" charset="0"/>
              </a:rPr>
            </a:br>
            <a:r>
              <a:rPr lang="en-US" sz="1600" b="0" i="1" dirty="0">
                <a:latin typeface="Arial Narrow" panose="020B0606020202030204" pitchFamily="34" charset="0"/>
              </a:rPr>
              <a:t>FHIM, SOLOR, CQI, CIMI, SIGG Projects and SMEs need sustained resourcing </a:t>
            </a:r>
            <a:endParaRPr lang="en-US" sz="1400" dirty="0">
              <a:latin typeface="Arial Narrow" panose="020B0606020202030204" pitchFamily="34" charset="0"/>
              <a:ea typeface="+mj-ea"/>
            </a:endParaRPr>
          </a:p>
        </p:txBody>
      </p:sp>
      <p:sp>
        <p:nvSpPr>
          <p:cNvPr id="9" name="Shape 10"/>
          <p:cNvSpPr txBox="1">
            <a:spLocks/>
          </p:cNvSpPr>
          <p:nvPr/>
        </p:nvSpPr>
        <p:spPr>
          <a:xfrm>
            <a:off x="8417734" y="54162"/>
            <a:ext cx="320601" cy="318036"/>
          </a:xfrm>
          <a:prstGeom prst="rect">
            <a:avLst/>
          </a:prstGeom>
          <a:ln w="12700">
            <a:miter lim="400000"/>
          </a:ln>
        </p:spPr>
        <p:txBody>
          <a:bodyPr wrap="none" lIns="50800" tIns="50800" rIns="50800" bIns="5080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chemeClr val="bg1"/>
                </a:solidFill>
                <a:effectLst/>
                <a:uFill>
                  <a:solidFill>
                    <a:srgbClr val="4F538B"/>
                  </a:solidFill>
                </a:uFill>
                <a:latin typeface="+mn-lt"/>
                <a:ea typeface="+mn-ea"/>
                <a:cs typeface="+mn-cs"/>
                <a:sym typeface="Arial"/>
              </a:defRPr>
            </a:lvl1pPr>
            <a:lvl2pPr marL="40639" marR="40639" indent="3429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2pPr>
            <a:lvl3pPr marL="40639" marR="40639" indent="685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3pPr>
            <a:lvl4pPr marL="40639" marR="40639" indent="10287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4pPr>
            <a:lvl5pPr marL="40639" marR="40639"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5pPr>
            <a:lvl6pPr marL="40639" marR="40639" indent="17145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6pPr>
            <a:lvl7pPr marL="40639" marR="40639" indent="2057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7pPr>
            <a:lvl8pPr marL="40639" marR="40639" indent="24003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8pPr>
            <a:lvl9pPr marL="40639" marR="40639" indent="2743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
                  <a:solidFill>
                    <a:srgbClr val="000000"/>
                  </a:solidFill>
                </a:uFill>
                <a:latin typeface="+mn-lt"/>
                <a:ea typeface="+mn-ea"/>
                <a:cs typeface="+mn-cs"/>
                <a:sym typeface="Arial"/>
              </a:defRPr>
            </a:lvl9pPr>
          </a:lstStyle>
          <a:p>
            <a:fld id="{86CB4B4D-7CA3-9044-876B-883B54F8677D}" type="slidenum">
              <a:rPr lang="en-US" smtClean="0"/>
              <a:pPr/>
              <a:t>15</a:t>
            </a:fld>
            <a:endParaRPr lang="en-US"/>
          </a:p>
        </p:txBody>
      </p:sp>
      <p:sp>
        <p:nvSpPr>
          <p:cNvPr id="11" name="TextBox 10"/>
          <p:cNvSpPr txBox="1"/>
          <p:nvPr/>
        </p:nvSpPr>
        <p:spPr>
          <a:xfrm>
            <a:off x="0" y="6284980"/>
            <a:ext cx="914400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1400" dirty="0">
                <a:solidFill>
                  <a:schemeClr val="bg1"/>
                </a:solidFill>
                <a:latin typeface="Arial Narrow" panose="020B0606020202030204" pitchFamily="34" charset="0"/>
              </a:rPr>
              <a:t>Integration of Information Models and Tools (IIM&amp;T) project at HL7, resulting in clear, complete, concise, correct, consistent and traceable standards &amp; implementation artifacts, which are easy-to-use by Federal Agencies and their partners, venders and integrators.</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990600"/>
            <a:ext cx="8001000" cy="53400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0" y="6324521"/>
            <a:ext cx="9144000" cy="533479"/>
          </a:xfrm>
          <a:prstGeom prst="rect">
            <a:avLst/>
          </a:prstGeom>
          <a:solidFill>
            <a:schemeClr val="tx2">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1400" dirty="0">
                <a:solidFill>
                  <a:schemeClr val="bg1"/>
                </a:solidFill>
                <a:latin typeface="Arial Narrow" panose="020B0606020202030204" pitchFamily="34" charset="0"/>
              </a:rPr>
              <a:t>HL7 IIM&amp;T Project will produce clear, complete, concise, correct, consistent, traceable and easy-to-maintain standards </a:t>
            </a:r>
          </a:p>
          <a:p>
            <a:pPr algn="ctr"/>
            <a:r>
              <a:rPr lang="en-US" sz="1400" dirty="0">
                <a:solidFill>
                  <a:schemeClr val="bg1"/>
                </a:solidFill>
                <a:latin typeface="Arial Narrow" panose="020B0606020202030204" pitchFamily="34" charset="0"/>
              </a:rPr>
              <a:t>and FHIR-CDA-NIEM implementation artifacts for Federal Agencies and their partners, venders and integrators</a:t>
            </a:r>
          </a:p>
        </p:txBody>
      </p:sp>
      <p:sp>
        <p:nvSpPr>
          <p:cNvPr id="8" name="Slide Number Placeholder 2"/>
          <p:cNvSpPr>
            <a:spLocks noGrp="1"/>
          </p:cNvSpPr>
          <p:nvPr>
            <p:ph type="sldNum" sz="quarter" idx="4294967295"/>
          </p:nvPr>
        </p:nvSpPr>
        <p:spPr>
          <a:xfrm>
            <a:off x="8382000" y="6553200"/>
            <a:ext cx="762000" cy="321062"/>
          </a:xfrm>
        </p:spPr>
        <p:txBody>
          <a:bodyPr/>
          <a:lstStyle/>
          <a:p>
            <a:pPr fontAlgn="base">
              <a:spcBef>
                <a:spcPct val="0"/>
              </a:spcBef>
              <a:spcAft>
                <a:spcPct val="0"/>
              </a:spcAft>
            </a:pPr>
            <a:fld id="{41031DCC-A264-46BE-A1C1-C5ACB901849B}" type="slidenum">
              <a:rPr lang="en-US" altLang="en-US" smtClean="0">
                <a:solidFill>
                  <a:schemeClr val="bg1"/>
                </a:solidFill>
                <a:latin typeface="Arial Narrow" panose="020B0606020202030204" pitchFamily="34" charset="0"/>
                <a:ea typeface="MS PGothic" pitchFamily="34" charset="-128"/>
              </a:rPr>
              <a:pPr fontAlgn="base">
                <a:spcBef>
                  <a:spcPct val="0"/>
                </a:spcBef>
                <a:spcAft>
                  <a:spcPct val="0"/>
                </a:spcAft>
              </a:pPr>
              <a:t>15</a:t>
            </a:fld>
            <a:endParaRPr lang="en-US" altLang="en-US" dirty="0">
              <a:solidFill>
                <a:schemeClr val="bg1"/>
              </a:solidFill>
              <a:latin typeface="Arial Narrow" panose="020B0606020202030204" pitchFamily="34" charset="0"/>
              <a:ea typeface="MS PGothic" pitchFamily="34" charset="-128"/>
            </a:endParaRPr>
          </a:p>
        </p:txBody>
      </p:sp>
      <p:sp>
        <p:nvSpPr>
          <p:cNvPr id="12" name="TextBox 11"/>
          <p:cNvSpPr txBox="1"/>
          <p:nvPr/>
        </p:nvSpPr>
        <p:spPr>
          <a:xfrm>
            <a:off x="28303" y="6304002"/>
            <a:ext cx="542613" cy="553998"/>
          </a:xfrm>
          <a:prstGeom prst="rect">
            <a:avLst/>
          </a:prstGeom>
          <a:noFill/>
        </p:spPr>
        <p:txBody>
          <a:bodyPr wrap="square" rtlCol="0">
            <a:spAutoFit/>
          </a:bodyPr>
          <a:lstStyle/>
          <a:p>
            <a:pPr algn="ctr"/>
            <a:r>
              <a:rPr lang="en-US" sz="1000" dirty="0">
                <a:solidFill>
                  <a:schemeClr val="bg1"/>
                </a:solidFill>
                <a:latin typeface="Arial Narrow" panose="020B0606020202030204" pitchFamily="34" charset="0"/>
              </a:rPr>
              <a:t>See </a:t>
            </a:r>
          </a:p>
          <a:p>
            <a:pPr algn="ctr"/>
            <a:r>
              <a:rPr lang="en-US" sz="1000" dirty="0">
                <a:solidFill>
                  <a:schemeClr val="bg1"/>
                </a:solidFill>
                <a:latin typeface="Arial Narrow" panose="020B0606020202030204" pitchFamily="34" charset="0"/>
              </a:rPr>
              <a:t>Notes </a:t>
            </a:r>
          </a:p>
          <a:p>
            <a:pPr algn="ctr"/>
            <a:r>
              <a:rPr lang="en-US" sz="1000" dirty="0">
                <a:solidFill>
                  <a:schemeClr val="bg1"/>
                </a:solidFill>
                <a:latin typeface="Arial Narrow" panose="020B0606020202030204" pitchFamily="34" charset="0"/>
              </a:rPr>
              <a:t>Page</a:t>
            </a:r>
            <a:endParaRPr lang="en-US" altLang="en-US" sz="1000" dirty="0">
              <a:solidFill>
                <a:schemeClr val="bg1"/>
              </a:solidFill>
              <a:latin typeface="Arial Narrow" panose="020B0606020202030204" pitchFamily="34" charset="0"/>
              <a:ea typeface="MS PGothic" pitchFamily="34" charset="-128"/>
            </a:endParaRPr>
          </a:p>
        </p:txBody>
      </p:sp>
    </p:spTree>
    <p:extLst>
      <p:ext uri="{BB962C8B-B14F-4D97-AF65-F5344CB8AC3E}">
        <p14:creationId xmlns:p14="http://schemas.microsoft.com/office/powerpoint/2010/main" val="21388480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113358"/>
            <a:ext cx="9144000" cy="5115426"/>
          </a:xfrm>
        </p:spPr>
        <p:txBody>
          <a:bodyPr/>
          <a:lstStyle/>
          <a:p>
            <a:pPr marL="285750" indent="-285750">
              <a:buFont typeface="Arial" panose="020B0604020202020204" pitchFamily="34" charset="0"/>
              <a:buChar char="•"/>
            </a:pPr>
            <a:r>
              <a:rPr lang="en-US" sz="1800" dirty="0">
                <a:latin typeface="Arial Narrow" panose="020B0606020202030204" pitchFamily="34" charset="0"/>
              </a:rPr>
              <a:t>FHIM within the CIMI-sponsored HL7 IIM&amp;T project is working in alignment with other HL7 workgroups, The Open Group Healthcare Forum and HSPC with a computable semantic-interoperability goal and objective to minimize the need for traditional and expensive Extraction, Transformation and Load (ETL) mappings and tools and federated governance. These standardized artifacts are collectively referred to as the HL7 Clinical Logical Information Model (CLIM); where, CLIM is a package of CIMI architectural-framework harmonized LIMs (e.g., SOLOR, FHIM, QUICK, DCM, </a:t>
            </a:r>
            <a:r>
              <a:rPr lang="en-US" sz="1800" dirty="0" err="1">
                <a:latin typeface="Arial Narrow" panose="020B0606020202030204" pitchFamily="34" charset="0"/>
              </a:rPr>
              <a:t>eCQM</a:t>
            </a:r>
            <a:r>
              <a:rPr lang="en-US" sz="1800" dirty="0">
                <a:latin typeface="Arial Narrow" panose="020B0606020202030204" pitchFamily="34" charset="0"/>
              </a:rPr>
              <a:t>, KNART and CDA, V2, V3, FHIR (US CORE, QI Core, Profiles and Extensions), etc.) and Platform-Specific Models (PSMs). Traditional LIM-and-PSM development-strategies are typically incomplete and inconsistent; where, the Figure 1 IIM&amp;T Model Driven Development Strategy and the subsequent article address this problem. The Open Group Healthcare Forum collaboration is among industry stakeholders, regulatory bodies, other standards-setting organizations, and other consortia concerned with healthcare interoperability.</a:t>
            </a:r>
          </a:p>
          <a:p>
            <a:pPr marL="285750" indent="-285750">
              <a:buFont typeface="Arial" panose="020B0604020202020204" pitchFamily="34" charset="0"/>
              <a:buChar char="•"/>
            </a:pPr>
            <a:r>
              <a:rPr lang="en-US" sz="1800" dirty="0">
                <a:latin typeface="Arial Narrow" panose="020B0606020202030204" pitchFamily="34" charset="0"/>
              </a:rPr>
              <a:t>Governance involves change control, configuration management and version control; where, CLIM governance is generally federated. That is, local development organizations govern their own artifacts and may wish to provide versions to HL7. Appropriate HL7 workgroups govern HL7 artifacts and ballots. Similarly, FHIR governance is generally federated; where, local development organizations govern their own artifacts and may wish to provide versions to HL7. At HL7, FHIR-compliant reusable-artifacts are governed by the FHIR workgroup’s HL7 artifacts and ballots.</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16</a:t>
            </a:fld>
            <a:endParaRPr lang="en-US" dirty="0"/>
          </a:p>
        </p:txBody>
      </p:sp>
      <p:sp>
        <p:nvSpPr>
          <p:cNvPr id="4" name="Title 3"/>
          <p:cNvSpPr>
            <a:spLocks noGrp="1"/>
          </p:cNvSpPr>
          <p:nvPr>
            <p:ph type="title"/>
          </p:nvPr>
        </p:nvSpPr>
        <p:spPr/>
        <p:txBody>
          <a:bodyPr/>
          <a:lstStyle/>
          <a:p>
            <a:r>
              <a:rPr lang="en-US" dirty="0" smtClean="0"/>
              <a:t>FHIM within HL7</a:t>
            </a:r>
            <a:endParaRPr lang="en-US" dirty="0"/>
          </a:p>
        </p:txBody>
      </p:sp>
      <p:sp>
        <p:nvSpPr>
          <p:cNvPr id="5" name="TextBox 4"/>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38872122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618224" y="3380476"/>
            <a:ext cx="7220310" cy="2154448"/>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200" dirty="0"/>
          </a:p>
        </p:txBody>
      </p:sp>
      <p:sp>
        <p:nvSpPr>
          <p:cNvPr id="22" name="Rectangle 21"/>
          <p:cNvSpPr/>
          <p:nvPr/>
        </p:nvSpPr>
        <p:spPr>
          <a:xfrm rot="16200000">
            <a:off x="7008243" y="3932567"/>
            <a:ext cx="2154447" cy="1050267"/>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lnSpc>
                <a:spcPct val="125000"/>
              </a:lnSpc>
            </a:pPr>
            <a:r>
              <a:rPr lang="en-US" sz="1200" b="1" dirty="0"/>
              <a:t>SOLOR</a:t>
            </a:r>
            <a:r>
              <a:rPr lang="en-US" sz="1200" dirty="0"/>
              <a:t> Terminology Editor</a:t>
            </a:r>
          </a:p>
          <a:p>
            <a:pPr algn="ctr">
              <a:lnSpc>
                <a:spcPct val="125000"/>
              </a:lnSpc>
            </a:pPr>
            <a:r>
              <a:rPr lang="en-US" sz="800" dirty="0">
                <a:latin typeface="Arial Narrow" panose="020B0606020202030204" pitchFamily="34" charset="0"/>
              </a:rPr>
              <a:t>SNOMED CT, LOINC and </a:t>
            </a:r>
            <a:r>
              <a:rPr lang="en-US" sz="800" dirty="0" err="1">
                <a:latin typeface="Arial Narrow" panose="020B0606020202030204" pitchFamily="34" charset="0"/>
              </a:rPr>
              <a:t>RxNorm</a:t>
            </a:r>
            <a:r>
              <a:rPr lang="en-US" sz="800" dirty="0">
                <a:latin typeface="Arial Narrow" panose="020B0606020202030204" pitchFamily="34" charset="0"/>
              </a:rPr>
              <a:t>  Semantics</a:t>
            </a:r>
          </a:p>
          <a:p>
            <a:pPr algn="ctr">
              <a:lnSpc>
                <a:spcPct val="150000"/>
              </a:lnSpc>
            </a:pPr>
            <a:r>
              <a:rPr lang="en-US" sz="1200" b="1" dirty="0"/>
              <a:t>VSAC</a:t>
            </a:r>
            <a:r>
              <a:rPr lang="en-US" sz="1200" dirty="0"/>
              <a:t> Terminology Server</a:t>
            </a:r>
          </a:p>
        </p:txBody>
      </p:sp>
      <p:sp>
        <p:nvSpPr>
          <p:cNvPr id="23" name="Rectangle 22"/>
          <p:cNvSpPr/>
          <p:nvPr/>
        </p:nvSpPr>
        <p:spPr>
          <a:xfrm>
            <a:off x="1950091" y="2261197"/>
            <a:ext cx="1617453" cy="834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1200" b="1" dirty="0"/>
              <a:t>FHIM</a:t>
            </a:r>
            <a:r>
              <a:rPr lang="en-US" sz="1200" dirty="0"/>
              <a:t>, using SMEs,</a:t>
            </a:r>
          </a:p>
          <a:p>
            <a:pPr algn="ctr">
              <a:lnSpc>
                <a:spcPct val="90000"/>
              </a:lnSpc>
            </a:pPr>
            <a:r>
              <a:rPr lang="en-US" sz="1200" dirty="0"/>
              <a:t>Standards, </a:t>
            </a:r>
          </a:p>
          <a:p>
            <a:pPr algn="ctr">
              <a:lnSpc>
                <a:spcPct val="90000"/>
              </a:lnSpc>
            </a:pPr>
            <a:r>
              <a:rPr lang="en-US" sz="1200" dirty="0"/>
              <a:t>US Regulatory Requirements</a:t>
            </a:r>
          </a:p>
        </p:txBody>
      </p:sp>
      <p:sp>
        <p:nvSpPr>
          <p:cNvPr id="24" name="Rectangle 23"/>
          <p:cNvSpPr/>
          <p:nvPr/>
        </p:nvSpPr>
        <p:spPr>
          <a:xfrm>
            <a:off x="1950091" y="3585352"/>
            <a:ext cx="1617453" cy="834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FHIM </a:t>
            </a:r>
          </a:p>
          <a:p>
            <a:pPr algn="ctr"/>
            <a:r>
              <a:rPr lang="en-US" sz="1200" dirty="0"/>
              <a:t>Domain Models</a:t>
            </a:r>
          </a:p>
        </p:txBody>
      </p:sp>
      <p:sp>
        <p:nvSpPr>
          <p:cNvPr id="25" name="Rectangle 24"/>
          <p:cNvSpPr/>
          <p:nvPr/>
        </p:nvSpPr>
        <p:spPr>
          <a:xfrm>
            <a:off x="1950090" y="4909507"/>
            <a:ext cx="5276813" cy="834605"/>
          </a:xfrm>
          <a:prstGeom prst="rect">
            <a:avLst/>
          </a:prstGeom>
          <a:gradFill flip="none" rotWithShape="1">
            <a:gsLst>
              <a:gs pos="31000">
                <a:schemeClr val="bg1">
                  <a:lumMod val="65000"/>
                </a:schemeClr>
              </a:gs>
              <a:gs pos="58000">
                <a:schemeClr val="accent4"/>
              </a:gs>
              <a:gs pos="83000">
                <a:schemeClr val="accent1">
                  <a:lumMod val="7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Interoperability Specifications and Implementation Artifacts </a:t>
            </a:r>
          </a:p>
          <a:p>
            <a:pPr algn="ctr"/>
            <a:r>
              <a:rPr lang="en-US" sz="1200" dirty="0"/>
              <a:t>CDA, NIEM, FHIR (US Core, QI Core, Profiles, Extensions)</a:t>
            </a:r>
          </a:p>
        </p:txBody>
      </p:sp>
      <p:sp>
        <p:nvSpPr>
          <p:cNvPr id="26" name="Rectangle 25"/>
          <p:cNvSpPr/>
          <p:nvPr/>
        </p:nvSpPr>
        <p:spPr>
          <a:xfrm>
            <a:off x="3779770" y="3585352"/>
            <a:ext cx="1617453" cy="83460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QI Quick &amp; DAF</a:t>
            </a:r>
          </a:p>
          <a:p>
            <a:pPr algn="ctr"/>
            <a:r>
              <a:rPr lang="en-US" sz="1200" dirty="0">
                <a:solidFill>
                  <a:schemeClr val="tx1"/>
                </a:solidFill>
              </a:rPr>
              <a:t>Domain Models</a:t>
            </a:r>
          </a:p>
        </p:txBody>
      </p:sp>
      <p:sp>
        <p:nvSpPr>
          <p:cNvPr id="28" name="Rectangle 27"/>
          <p:cNvSpPr/>
          <p:nvPr/>
        </p:nvSpPr>
        <p:spPr>
          <a:xfrm>
            <a:off x="5609450" y="3585352"/>
            <a:ext cx="1617453" cy="83460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CIMI DCMs</a:t>
            </a:r>
          </a:p>
          <a:p>
            <a:pPr algn="ctr"/>
            <a:r>
              <a:rPr lang="en-US" sz="1200" dirty="0">
                <a:solidFill>
                  <a:schemeClr val="tx1"/>
                </a:solidFill>
              </a:rPr>
              <a:t>CQI </a:t>
            </a:r>
            <a:r>
              <a:rPr lang="en-US" sz="1200" dirty="0" err="1">
                <a:solidFill>
                  <a:schemeClr val="tx1"/>
                </a:solidFill>
              </a:rPr>
              <a:t>eCQMs</a:t>
            </a:r>
            <a:endParaRPr lang="en-US" sz="1200" dirty="0">
              <a:solidFill>
                <a:schemeClr val="tx1"/>
              </a:solidFill>
            </a:endParaRPr>
          </a:p>
          <a:p>
            <a:pPr algn="ctr"/>
            <a:r>
              <a:rPr lang="en-US" sz="1200" dirty="0">
                <a:solidFill>
                  <a:schemeClr val="tx1"/>
                </a:solidFill>
              </a:rPr>
              <a:t> CDS KNARTs</a:t>
            </a:r>
          </a:p>
        </p:txBody>
      </p:sp>
      <p:sp>
        <p:nvSpPr>
          <p:cNvPr id="30" name="Arrow: Down 29"/>
          <p:cNvSpPr/>
          <p:nvPr/>
        </p:nvSpPr>
        <p:spPr>
          <a:xfrm>
            <a:off x="1950091" y="4419957"/>
            <a:ext cx="1617453" cy="4895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1" name="Arrow: Down 30"/>
          <p:cNvSpPr/>
          <p:nvPr/>
        </p:nvSpPr>
        <p:spPr>
          <a:xfrm>
            <a:off x="1950091" y="3095802"/>
            <a:ext cx="1617453" cy="4895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2" name="Arrow: Down 31"/>
          <p:cNvSpPr/>
          <p:nvPr/>
        </p:nvSpPr>
        <p:spPr>
          <a:xfrm>
            <a:off x="3779770" y="4419957"/>
            <a:ext cx="1617453" cy="48955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a:solidFill>
                <a:schemeClr val="tx1"/>
              </a:solidFill>
            </a:endParaRPr>
          </a:p>
        </p:txBody>
      </p:sp>
      <p:sp>
        <p:nvSpPr>
          <p:cNvPr id="33" name="Arrow: Down 32"/>
          <p:cNvSpPr/>
          <p:nvPr/>
        </p:nvSpPr>
        <p:spPr>
          <a:xfrm>
            <a:off x="5609450" y="4419957"/>
            <a:ext cx="1617453" cy="489550"/>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a:solidFill>
                <a:schemeClr val="tx1"/>
              </a:solidFill>
            </a:endParaRPr>
          </a:p>
        </p:txBody>
      </p:sp>
      <p:sp>
        <p:nvSpPr>
          <p:cNvPr id="34" name="Rectangle 33"/>
          <p:cNvSpPr/>
          <p:nvPr/>
        </p:nvSpPr>
        <p:spPr>
          <a:xfrm>
            <a:off x="5609450" y="2261197"/>
            <a:ext cx="1617453" cy="83460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b="1" dirty="0">
                <a:solidFill>
                  <a:schemeClr val="tx1"/>
                </a:solidFill>
              </a:rPr>
              <a:t>CIMI</a:t>
            </a:r>
            <a:r>
              <a:rPr lang="en-US" sz="1200" dirty="0">
                <a:solidFill>
                  <a:schemeClr val="tx1"/>
                </a:solidFill>
              </a:rPr>
              <a:t>, using SMEs,</a:t>
            </a:r>
          </a:p>
          <a:p>
            <a:pPr algn="ctr"/>
            <a:r>
              <a:rPr lang="en-US" sz="1200" dirty="0">
                <a:solidFill>
                  <a:schemeClr val="tx1"/>
                </a:solidFill>
              </a:rPr>
              <a:t>FHIM &amp; CQI </a:t>
            </a:r>
          </a:p>
          <a:p>
            <a:pPr algn="ctr"/>
            <a:r>
              <a:rPr lang="en-US" sz="1200" dirty="0">
                <a:solidFill>
                  <a:schemeClr val="tx1"/>
                </a:solidFill>
              </a:rPr>
              <a:t>Domain Models </a:t>
            </a:r>
          </a:p>
        </p:txBody>
      </p:sp>
      <p:sp>
        <p:nvSpPr>
          <p:cNvPr id="35" name="Arrow: Down 34"/>
          <p:cNvSpPr/>
          <p:nvPr/>
        </p:nvSpPr>
        <p:spPr>
          <a:xfrm>
            <a:off x="5609450" y="3095802"/>
            <a:ext cx="1617453" cy="489550"/>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a:solidFill>
                <a:schemeClr val="tx1"/>
              </a:solidFill>
            </a:endParaRPr>
          </a:p>
        </p:txBody>
      </p:sp>
      <p:sp>
        <p:nvSpPr>
          <p:cNvPr id="36" name="Rectangle 35"/>
          <p:cNvSpPr/>
          <p:nvPr/>
        </p:nvSpPr>
        <p:spPr>
          <a:xfrm>
            <a:off x="3779770" y="2261197"/>
            <a:ext cx="1617453" cy="83460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200" b="1" dirty="0">
                <a:solidFill>
                  <a:schemeClr val="tx1"/>
                </a:solidFill>
              </a:rPr>
              <a:t>CQI</a:t>
            </a:r>
            <a:r>
              <a:rPr lang="en-US" sz="1200" dirty="0">
                <a:solidFill>
                  <a:schemeClr val="tx1"/>
                </a:solidFill>
              </a:rPr>
              <a:t>, using SMEs,</a:t>
            </a:r>
          </a:p>
          <a:p>
            <a:pPr algn="ctr"/>
            <a:r>
              <a:rPr lang="en-US" sz="1200" dirty="0">
                <a:solidFill>
                  <a:schemeClr val="tx1"/>
                </a:solidFill>
              </a:rPr>
              <a:t>CQF, </a:t>
            </a:r>
            <a:r>
              <a:rPr lang="en-US" sz="1200" dirty="0" err="1">
                <a:solidFill>
                  <a:schemeClr val="tx1"/>
                </a:solidFill>
              </a:rPr>
              <a:t>vMR</a:t>
            </a:r>
            <a:r>
              <a:rPr lang="en-US" sz="1200" dirty="0">
                <a:solidFill>
                  <a:schemeClr val="tx1"/>
                </a:solidFill>
              </a:rPr>
              <a:t> &amp; QDM</a:t>
            </a:r>
          </a:p>
          <a:p>
            <a:pPr algn="ctr"/>
            <a:r>
              <a:rPr lang="en-US" sz="1200" dirty="0">
                <a:solidFill>
                  <a:schemeClr val="tx1"/>
                </a:solidFill>
              </a:rPr>
              <a:t>Requirements</a:t>
            </a:r>
          </a:p>
        </p:txBody>
      </p:sp>
      <p:sp>
        <p:nvSpPr>
          <p:cNvPr id="37" name="Arrow: Down 36"/>
          <p:cNvSpPr/>
          <p:nvPr/>
        </p:nvSpPr>
        <p:spPr>
          <a:xfrm>
            <a:off x="3779770" y="3095802"/>
            <a:ext cx="1617453" cy="48955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a:solidFill>
                <a:schemeClr val="tx1"/>
              </a:solidFill>
            </a:endParaRPr>
          </a:p>
        </p:txBody>
      </p:sp>
      <p:sp>
        <p:nvSpPr>
          <p:cNvPr id="38" name="Rectangle 37"/>
          <p:cNvSpPr/>
          <p:nvPr/>
        </p:nvSpPr>
        <p:spPr>
          <a:xfrm rot="5400000">
            <a:off x="13693" y="3932567"/>
            <a:ext cx="2154447" cy="1050267"/>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Common Stakeholders</a:t>
            </a:r>
          </a:p>
          <a:p>
            <a:pPr algn="ctr"/>
            <a:endParaRPr lang="en-US" sz="1200" dirty="0"/>
          </a:p>
        </p:txBody>
      </p:sp>
      <p:sp>
        <p:nvSpPr>
          <p:cNvPr id="27" name="TextBox 26"/>
          <p:cNvSpPr txBox="1"/>
          <p:nvPr/>
        </p:nvSpPr>
        <p:spPr>
          <a:xfrm>
            <a:off x="2324783" y="3073569"/>
            <a:ext cx="838200" cy="461665"/>
          </a:xfrm>
          <a:prstGeom prst="rect">
            <a:avLst/>
          </a:prstGeom>
          <a:noFill/>
        </p:spPr>
        <p:txBody>
          <a:bodyPr wrap="square" rtlCol="0">
            <a:spAutoFit/>
          </a:bodyPr>
          <a:lstStyle/>
          <a:p>
            <a:pPr algn="ctr"/>
            <a:r>
              <a:rPr lang="en-US" sz="800" dirty="0">
                <a:solidFill>
                  <a:schemeClr val="bg1"/>
                </a:solidFill>
                <a:latin typeface="Arial Narrow" panose="020B0606020202030204" pitchFamily="34" charset="0"/>
              </a:rPr>
              <a:t>CIMI Principles &amp; Reference Models</a:t>
            </a:r>
          </a:p>
        </p:txBody>
      </p:sp>
      <p:sp>
        <p:nvSpPr>
          <p:cNvPr id="29" name="TextBox 28"/>
          <p:cNvSpPr txBox="1"/>
          <p:nvPr/>
        </p:nvSpPr>
        <p:spPr>
          <a:xfrm>
            <a:off x="4153583" y="3073569"/>
            <a:ext cx="838200" cy="461665"/>
          </a:xfrm>
          <a:prstGeom prst="rect">
            <a:avLst/>
          </a:prstGeom>
          <a:noFill/>
        </p:spPr>
        <p:txBody>
          <a:bodyPr wrap="square" rtlCol="0">
            <a:spAutoFit/>
          </a:bodyPr>
          <a:lstStyle/>
          <a:p>
            <a:pPr algn="ctr"/>
            <a:r>
              <a:rPr lang="en-US" sz="800" dirty="0">
                <a:latin typeface="Arial Narrow" panose="020B0606020202030204" pitchFamily="34" charset="0"/>
              </a:rPr>
              <a:t>CIMI Principles &amp; Reference Models</a:t>
            </a:r>
          </a:p>
        </p:txBody>
      </p:sp>
      <p:sp>
        <p:nvSpPr>
          <p:cNvPr id="39" name="TextBox 38"/>
          <p:cNvSpPr txBox="1"/>
          <p:nvPr/>
        </p:nvSpPr>
        <p:spPr>
          <a:xfrm>
            <a:off x="5982383" y="3073569"/>
            <a:ext cx="838200" cy="461665"/>
          </a:xfrm>
          <a:prstGeom prst="rect">
            <a:avLst/>
          </a:prstGeom>
          <a:noFill/>
        </p:spPr>
        <p:txBody>
          <a:bodyPr wrap="square" rtlCol="0">
            <a:spAutoFit/>
          </a:bodyPr>
          <a:lstStyle/>
          <a:p>
            <a:pPr algn="ctr"/>
            <a:r>
              <a:rPr lang="en-US" sz="800" dirty="0">
                <a:latin typeface="Arial Narrow" panose="020B0606020202030204" pitchFamily="34" charset="0"/>
              </a:rPr>
              <a:t>CIMI Principles &amp; Reference Models</a:t>
            </a:r>
          </a:p>
        </p:txBody>
      </p:sp>
      <p:sp>
        <p:nvSpPr>
          <p:cNvPr id="41" name="TextBox 40"/>
          <p:cNvSpPr txBox="1"/>
          <p:nvPr/>
        </p:nvSpPr>
        <p:spPr>
          <a:xfrm>
            <a:off x="4153583" y="4419600"/>
            <a:ext cx="914400" cy="338554"/>
          </a:xfrm>
          <a:prstGeom prst="rect">
            <a:avLst/>
          </a:prstGeom>
          <a:noFill/>
        </p:spPr>
        <p:txBody>
          <a:bodyPr wrap="square" rtlCol="0">
            <a:spAutoFit/>
          </a:bodyPr>
          <a:lstStyle/>
          <a:p>
            <a:pPr algn="ctr"/>
            <a:r>
              <a:rPr lang="en-US" sz="800" dirty="0"/>
              <a:t>Manual or using Tools</a:t>
            </a:r>
          </a:p>
        </p:txBody>
      </p:sp>
      <p:sp>
        <p:nvSpPr>
          <p:cNvPr id="42" name="TextBox 41"/>
          <p:cNvSpPr txBox="1"/>
          <p:nvPr/>
        </p:nvSpPr>
        <p:spPr>
          <a:xfrm>
            <a:off x="5982383" y="4419600"/>
            <a:ext cx="914400" cy="338554"/>
          </a:xfrm>
          <a:prstGeom prst="rect">
            <a:avLst/>
          </a:prstGeom>
          <a:noFill/>
        </p:spPr>
        <p:txBody>
          <a:bodyPr wrap="square" rtlCol="0">
            <a:spAutoFit/>
          </a:bodyPr>
          <a:lstStyle/>
          <a:p>
            <a:pPr algn="ctr"/>
            <a:r>
              <a:rPr lang="en-US" sz="800" dirty="0"/>
              <a:t>Manual or using Tools</a:t>
            </a:r>
          </a:p>
        </p:txBody>
      </p:sp>
      <p:sp>
        <p:nvSpPr>
          <p:cNvPr id="43" name="TextBox 42"/>
          <p:cNvSpPr txBox="1"/>
          <p:nvPr/>
        </p:nvSpPr>
        <p:spPr>
          <a:xfrm>
            <a:off x="2324783" y="4419600"/>
            <a:ext cx="914400" cy="338554"/>
          </a:xfrm>
          <a:prstGeom prst="rect">
            <a:avLst/>
          </a:prstGeom>
          <a:noFill/>
        </p:spPr>
        <p:txBody>
          <a:bodyPr wrap="square" rtlCol="0">
            <a:spAutoFit/>
          </a:bodyPr>
          <a:lstStyle/>
          <a:p>
            <a:pPr algn="ctr"/>
            <a:r>
              <a:rPr lang="en-US" sz="800" dirty="0">
                <a:solidFill>
                  <a:schemeClr val="bg1"/>
                </a:solidFill>
              </a:rPr>
              <a:t>Manual or using Tools</a:t>
            </a:r>
          </a:p>
        </p:txBody>
      </p:sp>
      <p:sp>
        <p:nvSpPr>
          <p:cNvPr id="40" name="Slide Number Placeholder 2"/>
          <p:cNvSpPr>
            <a:spLocks noGrp="1"/>
          </p:cNvSpPr>
          <p:nvPr>
            <p:ph type="sldNum" sz="quarter" idx="4294967295"/>
          </p:nvPr>
        </p:nvSpPr>
        <p:spPr>
          <a:xfrm>
            <a:off x="8382000" y="6553200"/>
            <a:ext cx="762000" cy="321062"/>
          </a:xfrm>
        </p:spPr>
        <p:txBody>
          <a:bodyPr/>
          <a:lstStyle/>
          <a:p>
            <a:pPr fontAlgn="base">
              <a:spcBef>
                <a:spcPct val="0"/>
              </a:spcBef>
              <a:spcAft>
                <a:spcPct val="0"/>
              </a:spcAft>
            </a:pPr>
            <a:fld id="{41031DCC-A264-46BE-A1C1-C5ACB901849B}" type="slidenum">
              <a:rPr lang="en-US" altLang="en-US" sz="900" smtClean="0">
                <a:latin typeface="Arial Narrow" panose="020B0606020202030204" pitchFamily="34" charset="0"/>
                <a:ea typeface="MS PGothic" pitchFamily="34" charset="-128"/>
              </a:rPr>
              <a:pPr fontAlgn="base">
                <a:spcBef>
                  <a:spcPct val="0"/>
                </a:spcBef>
                <a:spcAft>
                  <a:spcPct val="0"/>
                </a:spcAft>
              </a:pPr>
              <a:t>17</a:t>
            </a:fld>
            <a:endParaRPr lang="en-US" altLang="en-US" sz="900" dirty="0">
              <a:latin typeface="Arial Narrow" panose="020B0606020202030204" pitchFamily="34" charset="0"/>
              <a:ea typeface="MS PGothic" pitchFamily="34" charset="-128"/>
            </a:endParaRPr>
          </a:p>
        </p:txBody>
      </p:sp>
      <p:sp>
        <p:nvSpPr>
          <p:cNvPr id="4" name="Title 3"/>
          <p:cNvSpPr>
            <a:spLocks noGrp="1"/>
          </p:cNvSpPr>
          <p:nvPr>
            <p:ph type="title"/>
          </p:nvPr>
        </p:nvSpPr>
        <p:spPr/>
        <p:txBody>
          <a:bodyPr>
            <a:noAutofit/>
          </a:bodyPr>
          <a:lstStyle/>
          <a:p>
            <a:r>
              <a:rPr lang="en-US" sz="2400" dirty="0">
                <a:latin typeface="Arial Narrow" panose="020B0606020202030204" pitchFamily="34" charset="0"/>
              </a:rPr>
              <a:t>Health IT Goal: </a:t>
            </a:r>
            <a:r>
              <a:rPr lang="en-US" sz="2400" b="0" dirty="0">
                <a:latin typeface="Arial Narrow" panose="020B0606020202030204" pitchFamily="34" charset="0"/>
              </a:rPr>
              <a:t>Computable Semantic-Interoperability </a:t>
            </a:r>
            <a:r>
              <a:rPr lang="en-US" sz="1100" b="0" dirty="0">
                <a:latin typeface="Arial Narrow" panose="020B0606020202030204" pitchFamily="34" charset="0"/>
              </a:rPr>
              <a:t/>
            </a:r>
            <a:br>
              <a:rPr lang="en-US" sz="1100" b="0" dirty="0">
                <a:latin typeface="Arial Narrow" panose="020B0606020202030204" pitchFamily="34" charset="0"/>
              </a:rPr>
            </a:br>
            <a:r>
              <a:rPr lang="en-US" sz="800" b="0" i="1" dirty="0">
                <a:latin typeface="Arial Narrow" panose="020B0606020202030204" pitchFamily="34" charset="0"/>
              </a:rPr>
              <a:t>where, this figure shows the </a:t>
            </a:r>
            <a:r>
              <a:rPr lang="en-US" sz="800" b="0" i="1" dirty="0" smtClean="0">
                <a:latin typeface="Arial Narrow" panose="020B0606020202030204" pitchFamily="34" charset="0"/>
              </a:rPr>
              <a:t>FHIR </a:t>
            </a:r>
            <a:r>
              <a:rPr lang="en-US" sz="800" b="0" i="1" dirty="0">
                <a:latin typeface="Arial Narrow" panose="020B0606020202030204" pitchFamily="34" charset="0"/>
              </a:rPr>
              <a:t>artifact development process, using the IIM&amp;T process.</a:t>
            </a:r>
            <a:endParaRPr lang="en-US" sz="1100" b="0" dirty="0">
              <a:latin typeface="Arial Narrow" panose="020B0606020202030204" pitchFamily="34" charset="0"/>
            </a:endParaRPr>
          </a:p>
        </p:txBody>
      </p:sp>
      <p:sp>
        <p:nvSpPr>
          <p:cNvPr id="44" name="Slide Number Placeholder 2"/>
          <p:cNvSpPr>
            <a:spLocks noGrp="1"/>
          </p:cNvSpPr>
          <p:nvPr>
            <p:ph type="sldNum" sz="quarter" idx="4294967295"/>
          </p:nvPr>
        </p:nvSpPr>
        <p:spPr>
          <a:xfrm>
            <a:off x="8382000" y="6553200"/>
            <a:ext cx="762000" cy="321062"/>
          </a:xfrm>
        </p:spPr>
        <p:txBody>
          <a:bodyPr/>
          <a:lstStyle/>
          <a:p>
            <a:pPr fontAlgn="base">
              <a:spcBef>
                <a:spcPct val="0"/>
              </a:spcBef>
              <a:spcAft>
                <a:spcPct val="0"/>
              </a:spcAft>
            </a:pPr>
            <a:fld id="{41031DCC-A264-46BE-A1C1-C5ACB901849B}" type="slidenum">
              <a:rPr lang="en-US" altLang="en-US" sz="900" smtClean="0">
                <a:latin typeface="Arial Narrow" panose="020B0606020202030204" pitchFamily="34" charset="0"/>
                <a:ea typeface="MS PGothic" pitchFamily="34" charset="-128"/>
              </a:rPr>
              <a:pPr fontAlgn="base">
                <a:spcBef>
                  <a:spcPct val="0"/>
                </a:spcBef>
                <a:spcAft>
                  <a:spcPct val="0"/>
                </a:spcAft>
              </a:pPr>
              <a:t>17</a:t>
            </a:fld>
            <a:endParaRPr lang="en-US" altLang="en-US" sz="900" dirty="0">
              <a:latin typeface="Arial Narrow" panose="020B0606020202030204" pitchFamily="34" charset="0"/>
              <a:ea typeface="MS PGothic" pitchFamily="34" charset="-128"/>
            </a:endParaRPr>
          </a:p>
        </p:txBody>
      </p:sp>
      <p:sp>
        <p:nvSpPr>
          <p:cNvPr id="45" name="TextBox 44"/>
          <p:cNvSpPr txBox="1"/>
          <p:nvPr/>
        </p:nvSpPr>
        <p:spPr>
          <a:xfrm>
            <a:off x="0" y="6355377"/>
            <a:ext cx="9144000" cy="471924"/>
          </a:xfrm>
          <a:prstGeom prst="rect">
            <a:avLst/>
          </a:prstGeom>
          <a:solidFill>
            <a:schemeClr val="tx2">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1200" dirty="0">
                <a:solidFill>
                  <a:schemeClr val="bg1"/>
                </a:solidFill>
                <a:latin typeface="Arial Narrow" panose="020B0606020202030204" pitchFamily="34" charset="0"/>
              </a:rPr>
              <a:t>HL7 IIM&amp;T Project will produce clear, complete, concise, correct, consistent, traceable and easy-to-maintain standards </a:t>
            </a:r>
          </a:p>
          <a:p>
            <a:pPr algn="ctr"/>
            <a:r>
              <a:rPr lang="en-US" sz="1200" dirty="0">
                <a:solidFill>
                  <a:schemeClr val="bg1"/>
                </a:solidFill>
                <a:latin typeface="Arial Narrow" panose="020B0606020202030204" pitchFamily="34" charset="0"/>
              </a:rPr>
              <a:t>and FHIR-CDA-NIEM implementation artifacts for Federal Agencies and their partners, venders and integrators</a:t>
            </a:r>
          </a:p>
        </p:txBody>
      </p:sp>
      <p:sp>
        <p:nvSpPr>
          <p:cNvPr id="46" name="Slide Number Placeholder 2"/>
          <p:cNvSpPr>
            <a:spLocks noGrp="1"/>
          </p:cNvSpPr>
          <p:nvPr>
            <p:ph type="sldNum" sz="quarter" idx="4294967295"/>
          </p:nvPr>
        </p:nvSpPr>
        <p:spPr>
          <a:xfrm>
            <a:off x="8382000" y="6553279"/>
            <a:ext cx="762000" cy="321062"/>
          </a:xfrm>
        </p:spPr>
        <p:txBody>
          <a:bodyPr/>
          <a:lstStyle/>
          <a:p>
            <a:pPr fontAlgn="base">
              <a:spcBef>
                <a:spcPct val="0"/>
              </a:spcBef>
              <a:spcAft>
                <a:spcPct val="0"/>
              </a:spcAft>
            </a:pPr>
            <a:fld id="{41031DCC-A264-46BE-A1C1-C5ACB901849B}" type="slidenum">
              <a:rPr lang="en-US" altLang="en-US" sz="900" smtClean="0">
                <a:solidFill>
                  <a:schemeClr val="bg1"/>
                </a:solidFill>
                <a:latin typeface="Arial Narrow" panose="020B0606020202030204" pitchFamily="34" charset="0"/>
                <a:ea typeface="MS PGothic" pitchFamily="34" charset="-128"/>
              </a:rPr>
              <a:pPr fontAlgn="base">
                <a:spcBef>
                  <a:spcPct val="0"/>
                </a:spcBef>
                <a:spcAft>
                  <a:spcPct val="0"/>
                </a:spcAft>
              </a:pPr>
              <a:t>17</a:t>
            </a:fld>
            <a:endParaRPr lang="en-US" altLang="en-US" sz="900" dirty="0">
              <a:solidFill>
                <a:schemeClr val="bg1"/>
              </a:solidFill>
              <a:latin typeface="Arial Narrow" panose="020B0606020202030204" pitchFamily="34" charset="0"/>
              <a:ea typeface="MS PGothic" pitchFamily="34" charset="-128"/>
            </a:endParaRPr>
          </a:p>
        </p:txBody>
      </p:sp>
      <p:sp>
        <p:nvSpPr>
          <p:cNvPr id="47" name="TextBox 46"/>
          <p:cNvSpPr txBox="1"/>
          <p:nvPr/>
        </p:nvSpPr>
        <p:spPr>
          <a:xfrm>
            <a:off x="28303" y="6324600"/>
            <a:ext cx="542613" cy="507831"/>
          </a:xfrm>
          <a:prstGeom prst="rect">
            <a:avLst/>
          </a:prstGeom>
          <a:noFill/>
        </p:spPr>
        <p:txBody>
          <a:bodyPr wrap="square" rtlCol="0">
            <a:spAutoFit/>
          </a:bodyPr>
          <a:lstStyle/>
          <a:p>
            <a:pPr algn="ctr"/>
            <a:r>
              <a:rPr lang="en-US" sz="900" dirty="0">
                <a:solidFill>
                  <a:schemeClr val="bg1"/>
                </a:solidFill>
                <a:latin typeface="Arial Narrow" panose="020B0606020202030204" pitchFamily="34" charset="0"/>
              </a:rPr>
              <a:t>See </a:t>
            </a:r>
          </a:p>
          <a:p>
            <a:pPr algn="ctr"/>
            <a:r>
              <a:rPr lang="en-US" sz="900" dirty="0">
                <a:solidFill>
                  <a:schemeClr val="bg1"/>
                </a:solidFill>
                <a:latin typeface="Arial Narrow" panose="020B0606020202030204" pitchFamily="34" charset="0"/>
              </a:rPr>
              <a:t>Notes </a:t>
            </a:r>
          </a:p>
          <a:p>
            <a:pPr algn="ctr"/>
            <a:r>
              <a:rPr lang="en-US" sz="900" dirty="0">
                <a:solidFill>
                  <a:schemeClr val="bg1"/>
                </a:solidFill>
                <a:latin typeface="Arial Narrow" panose="020B0606020202030204" pitchFamily="34" charset="0"/>
              </a:rPr>
              <a:t>Page</a:t>
            </a:r>
            <a:endParaRPr lang="en-US" altLang="en-US" sz="900" dirty="0">
              <a:solidFill>
                <a:schemeClr val="bg1"/>
              </a:solidFill>
              <a:latin typeface="Arial Narrow" panose="020B0606020202030204" pitchFamily="34" charset="0"/>
              <a:ea typeface="MS PGothic" pitchFamily="34" charset="-128"/>
            </a:endParaRPr>
          </a:p>
        </p:txBody>
      </p:sp>
    </p:spTree>
    <p:extLst>
      <p:ext uri="{BB962C8B-B14F-4D97-AF65-F5344CB8AC3E}">
        <p14:creationId xmlns:p14="http://schemas.microsoft.com/office/powerpoint/2010/main" val="20708573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9" name="Shape 169"/>
          <p:cNvSpPr txBox="1">
            <a:spLocks noGrp="1"/>
          </p:cNvSpPr>
          <p:nvPr>
            <p:ph type="title"/>
          </p:nvPr>
        </p:nvSpPr>
        <p:spPr>
          <a:xfrm>
            <a:off x="914400" y="51268"/>
            <a:ext cx="7315200" cy="863132"/>
          </a:xfrm>
          <a:prstGeom prst="rect">
            <a:avLst/>
          </a:prstGeom>
        </p:spPr>
        <p:txBody>
          <a:bodyPr lIns="91425" tIns="91425" rIns="91425" bIns="91425" anchor="b" anchorCtr="0">
            <a:noAutofit/>
          </a:bodyPr>
          <a:lstStyle/>
          <a:p>
            <a:r>
              <a:rPr lang="en-US" sz="2400" dirty="0">
                <a:latin typeface="+mj-ea"/>
              </a:rPr>
              <a:t>Strategy</a:t>
            </a:r>
            <a:r>
              <a:rPr lang="en-US" sz="1800" dirty="0">
                <a:latin typeface="Arial Narrow" panose="020B0606020202030204" pitchFamily="34" charset="0"/>
              </a:rPr>
              <a:t/>
            </a:r>
            <a:br>
              <a:rPr lang="en-US" sz="1800" dirty="0">
                <a:latin typeface="Arial Narrow" panose="020B0606020202030204" pitchFamily="34" charset="0"/>
              </a:rPr>
            </a:br>
            <a:r>
              <a:rPr lang="en-US" sz="1400" b="0" i="1" dirty="0"/>
              <a:t>Collaboration of government, industry and academic SMEs </a:t>
            </a:r>
            <a:br>
              <a:rPr lang="en-US" sz="1400" b="0" i="1" dirty="0"/>
            </a:br>
            <a:r>
              <a:rPr lang="en-US" sz="1400" b="0" i="1" dirty="0"/>
              <a:t>where, hope is not a strategy, luck is not a factor and ignorance is not bliss</a:t>
            </a:r>
            <a:endParaRPr lang="en-US" sz="1400" dirty="0">
              <a:latin typeface="Arial Narrow" panose="020B0606020202030204" pitchFamily="34" charset="0"/>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455" y="1073555"/>
            <a:ext cx="7722043" cy="51362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Slide Number Placeholder 2"/>
          <p:cNvSpPr>
            <a:spLocks noGrp="1"/>
          </p:cNvSpPr>
          <p:nvPr>
            <p:ph type="sldNum" sz="quarter" idx="4294967295"/>
          </p:nvPr>
        </p:nvSpPr>
        <p:spPr>
          <a:xfrm>
            <a:off x="8382000" y="6553200"/>
            <a:ext cx="762000" cy="321062"/>
          </a:xfrm>
        </p:spPr>
        <p:txBody>
          <a:bodyPr/>
          <a:lstStyle/>
          <a:p>
            <a:pPr fontAlgn="base">
              <a:spcBef>
                <a:spcPct val="0"/>
              </a:spcBef>
              <a:spcAft>
                <a:spcPct val="0"/>
              </a:spcAft>
            </a:pPr>
            <a:fld id="{41031DCC-A264-46BE-A1C1-C5ACB901849B}" type="slidenum">
              <a:rPr lang="en-US" altLang="en-US" smtClean="0">
                <a:latin typeface="Arial Narrow" panose="020B0606020202030204" pitchFamily="34" charset="0"/>
                <a:ea typeface="MS PGothic" pitchFamily="34" charset="-128"/>
              </a:rPr>
              <a:pPr fontAlgn="base">
                <a:spcBef>
                  <a:spcPct val="0"/>
                </a:spcBef>
                <a:spcAft>
                  <a:spcPct val="0"/>
                </a:spcAft>
              </a:pPr>
              <a:t>18</a:t>
            </a:fld>
            <a:endParaRPr lang="en-US" altLang="en-US" dirty="0">
              <a:latin typeface="Arial Narrow" panose="020B0606020202030204" pitchFamily="34" charset="0"/>
              <a:ea typeface="MS PGothic" pitchFamily="34" charset="-128"/>
            </a:endParaRPr>
          </a:p>
        </p:txBody>
      </p:sp>
      <p:sp>
        <p:nvSpPr>
          <p:cNvPr id="9" name="TextBox 8"/>
          <p:cNvSpPr txBox="1"/>
          <p:nvPr/>
        </p:nvSpPr>
        <p:spPr>
          <a:xfrm>
            <a:off x="0" y="6324600"/>
            <a:ext cx="9144000" cy="533479"/>
          </a:xfrm>
          <a:prstGeom prst="rect">
            <a:avLst/>
          </a:prstGeom>
          <a:solidFill>
            <a:schemeClr val="tx2">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1400" dirty="0">
                <a:solidFill>
                  <a:schemeClr val="bg1"/>
                </a:solidFill>
                <a:latin typeface="Arial Narrow" panose="020B0606020202030204" pitchFamily="34" charset="0"/>
              </a:rPr>
              <a:t>HL7 IIM&amp;T Project will produce clear, complete, concise, correct, consistent, traceable and easy-to-maintain standards </a:t>
            </a:r>
          </a:p>
          <a:p>
            <a:pPr algn="ctr"/>
            <a:r>
              <a:rPr lang="en-US" sz="1400" dirty="0">
                <a:solidFill>
                  <a:schemeClr val="bg1"/>
                </a:solidFill>
                <a:latin typeface="Arial Narrow" panose="020B0606020202030204" pitchFamily="34" charset="0"/>
              </a:rPr>
              <a:t>and FHIR-CDA-NIEM implementation artifacts for Federal Agencies and their partners, venders and integrators</a:t>
            </a:r>
          </a:p>
        </p:txBody>
      </p:sp>
      <p:sp>
        <p:nvSpPr>
          <p:cNvPr id="10" name="Slide Number Placeholder 2"/>
          <p:cNvSpPr>
            <a:spLocks noGrp="1"/>
          </p:cNvSpPr>
          <p:nvPr>
            <p:ph type="sldNum" sz="quarter" idx="4294967295"/>
          </p:nvPr>
        </p:nvSpPr>
        <p:spPr>
          <a:xfrm>
            <a:off x="8382000" y="6553279"/>
            <a:ext cx="762000" cy="321062"/>
          </a:xfrm>
        </p:spPr>
        <p:txBody>
          <a:bodyPr/>
          <a:lstStyle/>
          <a:p>
            <a:pPr fontAlgn="base">
              <a:spcBef>
                <a:spcPct val="0"/>
              </a:spcBef>
              <a:spcAft>
                <a:spcPct val="0"/>
              </a:spcAft>
            </a:pPr>
            <a:fld id="{41031DCC-A264-46BE-A1C1-C5ACB901849B}" type="slidenum">
              <a:rPr lang="en-US" altLang="en-US" smtClean="0">
                <a:solidFill>
                  <a:schemeClr val="bg1"/>
                </a:solidFill>
                <a:latin typeface="Arial Narrow" panose="020B0606020202030204" pitchFamily="34" charset="0"/>
                <a:ea typeface="MS PGothic" pitchFamily="34" charset="-128"/>
              </a:rPr>
              <a:pPr fontAlgn="base">
                <a:spcBef>
                  <a:spcPct val="0"/>
                </a:spcBef>
                <a:spcAft>
                  <a:spcPct val="0"/>
                </a:spcAft>
              </a:pPr>
              <a:t>18</a:t>
            </a:fld>
            <a:endParaRPr lang="en-US" altLang="en-US" dirty="0">
              <a:solidFill>
                <a:schemeClr val="bg1"/>
              </a:solidFill>
              <a:latin typeface="Arial Narrow" panose="020B0606020202030204" pitchFamily="34" charset="0"/>
              <a:ea typeface="MS PGothic" pitchFamily="34" charset="-128"/>
            </a:endParaRPr>
          </a:p>
        </p:txBody>
      </p:sp>
      <p:sp>
        <p:nvSpPr>
          <p:cNvPr id="12" name="TextBox 11"/>
          <p:cNvSpPr txBox="1"/>
          <p:nvPr/>
        </p:nvSpPr>
        <p:spPr>
          <a:xfrm>
            <a:off x="28303" y="6304002"/>
            <a:ext cx="542613" cy="553998"/>
          </a:xfrm>
          <a:prstGeom prst="rect">
            <a:avLst/>
          </a:prstGeom>
          <a:noFill/>
        </p:spPr>
        <p:txBody>
          <a:bodyPr wrap="square" rtlCol="0">
            <a:spAutoFit/>
          </a:bodyPr>
          <a:lstStyle/>
          <a:p>
            <a:pPr algn="ctr"/>
            <a:r>
              <a:rPr lang="en-US" sz="1000" dirty="0">
                <a:solidFill>
                  <a:schemeClr val="bg1"/>
                </a:solidFill>
                <a:latin typeface="Arial Narrow" panose="020B0606020202030204" pitchFamily="34" charset="0"/>
              </a:rPr>
              <a:t>See </a:t>
            </a:r>
          </a:p>
          <a:p>
            <a:pPr algn="ctr"/>
            <a:r>
              <a:rPr lang="en-US" sz="1000" dirty="0">
                <a:solidFill>
                  <a:schemeClr val="bg1"/>
                </a:solidFill>
                <a:latin typeface="Arial Narrow" panose="020B0606020202030204" pitchFamily="34" charset="0"/>
              </a:rPr>
              <a:t>Notes </a:t>
            </a:r>
          </a:p>
          <a:p>
            <a:pPr algn="ctr"/>
            <a:r>
              <a:rPr lang="en-US" sz="1000" dirty="0">
                <a:solidFill>
                  <a:schemeClr val="bg1"/>
                </a:solidFill>
                <a:latin typeface="Arial Narrow" panose="020B0606020202030204" pitchFamily="34" charset="0"/>
              </a:rPr>
              <a:t>Page</a:t>
            </a:r>
            <a:endParaRPr lang="en-US" altLang="en-US" sz="1000" dirty="0">
              <a:solidFill>
                <a:schemeClr val="bg1"/>
              </a:solidFill>
              <a:latin typeface="Arial Narrow" panose="020B0606020202030204" pitchFamily="34" charset="0"/>
              <a:ea typeface="MS PGothic" pitchFamily="34" charset="-128"/>
            </a:endParaRPr>
          </a:p>
        </p:txBody>
      </p:sp>
    </p:spTree>
    <p:extLst>
      <p:ext uri="{BB962C8B-B14F-4D97-AF65-F5344CB8AC3E}">
        <p14:creationId xmlns:p14="http://schemas.microsoft.com/office/powerpoint/2010/main" val="23950934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sz="2400" dirty="0"/>
              <a:t>Attributes of Success</a:t>
            </a:r>
          </a:p>
        </p:txBody>
      </p:sp>
      <p:sp>
        <p:nvSpPr>
          <p:cNvPr id="3" name="Slide Number Placeholder 2"/>
          <p:cNvSpPr>
            <a:spLocks noGrp="1"/>
          </p:cNvSpPr>
          <p:nvPr>
            <p:ph type="sldNum" sz="quarter" idx="11"/>
          </p:nvPr>
        </p:nvSpPr>
        <p:spPr>
          <a:xfrm>
            <a:off x="7010400" y="6494463"/>
            <a:ext cx="2133600" cy="365125"/>
          </a:xfrm>
        </p:spPr>
        <p:txBody>
          <a:bodyPr/>
          <a:lstStyle/>
          <a:p>
            <a:pPr fontAlgn="base">
              <a:spcBef>
                <a:spcPct val="0"/>
              </a:spcBef>
              <a:spcAft>
                <a:spcPct val="0"/>
              </a:spcAft>
            </a:pPr>
            <a:fld id="{41031DCC-A264-46BE-A1C1-C5ACB901849B}" type="slidenum">
              <a:rPr lang="en-US" altLang="en-US" smtClean="0">
                <a:ea typeface="MS PGothic" pitchFamily="34" charset="-128"/>
              </a:rPr>
              <a:pPr fontAlgn="base">
                <a:spcBef>
                  <a:spcPct val="0"/>
                </a:spcBef>
                <a:spcAft>
                  <a:spcPct val="0"/>
                </a:spcAft>
              </a:pPr>
              <a:t>19</a:t>
            </a:fld>
            <a:endParaRPr lang="en-US" altLang="en-US" dirty="0">
              <a:ea typeface="MS PGothic" pitchFamily="34" charset="-128"/>
            </a:endParaRPr>
          </a:p>
        </p:txBody>
      </p:sp>
      <p:sp>
        <p:nvSpPr>
          <p:cNvPr id="7" name="Content Placeholder 6"/>
          <p:cNvSpPr>
            <a:spLocks noGrp="1"/>
          </p:cNvSpPr>
          <p:nvPr>
            <p:ph idx="1"/>
          </p:nvPr>
        </p:nvSpPr>
        <p:spPr>
          <a:xfrm>
            <a:off x="0" y="990600"/>
            <a:ext cx="9143999" cy="5867399"/>
          </a:xfrm>
        </p:spPr>
        <p:txBody>
          <a:bodyPr>
            <a:noAutofit/>
          </a:bodyPr>
          <a:lstStyle/>
          <a:p>
            <a:pPr marL="285750" indent="-285750">
              <a:buFont typeface="Arial" panose="020B0604020202020204" pitchFamily="34" charset="0"/>
              <a:buChar char="•"/>
            </a:pPr>
            <a:r>
              <a:rPr lang="en-US" sz="1800" dirty="0">
                <a:latin typeface="Arial Narrow" panose="020B0606020202030204" pitchFamily="34" charset="0"/>
              </a:rPr>
              <a:t>Information model and Tooling Mapping versus development distinction and respective Utility </a:t>
            </a:r>
          </a:p>
          <a:p>
            <a:pPr marL="285750" indent="-285750">
              <a:buFont typeface="Arial" panose="020B0604020202020204" pitchFamily="34" charset="0"/>
              <a:buChar char="•"/>
            </a:pPr>
            <a:r>
              <a:rPr lang="en-US" sz="1800" dirty="0">
                <a:latin typeface="Arial Narrow" panose="020B0606020202030204" pitchFamily="34" charset="0"/>
              </a:rPr>
              <a:t>Jump start  projects and standards development efforts with (formal) information Modeling Assets </a:t>
            </a:r>
          </a:p>
          <a:p>
            <a:pPr marL="285750" indent="-285750">
              <a:buFont typeface="Arial" panose="020B0604020202020204" pitchFamily="34" charset="0"/>
              <a:buChar char="•"/>
            </a:pPr>
            <a:r>
              <a:rPr lang="en-US" sz="1800" dirty="0">
                <a:latin typeface="Arial Narrow" panose="020B0606020202030204" pitchFamily="34" charset="0"/>
              </a:rPr>
              <a:t>Advocacy to support follow-on efforts / Implementation Practicality</a:t>
            </a:r>
          </a:p>
          <a:p>
            <a:pPr marL="857250" lvl="1">
              <a:buFont typeface="Arial" pitchFamily="34" charset="0"/>
              <a:buChar char="⁻"/>
            </a:pPr>
            <a:r>
              <a:rPr lang="en-US" sz="1800" dirty="0">
                <a:latin typeface="Arial Narrow" panose="020B0606020202030204" pitchFamily="34" charset="0"/>
              </a:rPr>
              <a:t>Sustain Core SME Framework / Expand  / Invest in building upon current SME base</a:t>
            </a:r>
          </a:p>
          <a:p>
            <a:pPr marL="857250" lvl="1">
              <a:buFont typeface="Arial" pitchFamily="34" charset="0"/>
              <a:buChar char="⁻"/>
            </a:pPr>
            <a:r>
              <a:rPr lang="en-US" sz="1800" dirty="0">
                <a:latin typeface="Arial Narrow" panose="020B0606020202030204" pitchFamily="34" charset="0"/>
              </a:rPr>
              <a:t>Apply insights / recommendations from all efforts to date, e.g., Info Modeling Tech Forum  </a:t>
            </a:r>
          </a:p>
          <a:p>
            <a:pPr marL="857250" lvl="1">
              <a:buFont typeface="Arial" pitchFamily="34" charset="0"/>
              <a:buChar char="⁻"/>
            </a:pPr>
            <a:r>
              <a:rPr lang="en-US" sz="1800" dirty="0">
                <a:latin typeface="Arial Narrow" panose="020B0606020202030204" pitchFamily="34" charset="0"/>
              </a:rPr>
              <a:t>Build out near term, mid term &amp; long term efforts with Pilots </a:t>
            </a:r>
          </a:p>
          <a:p>
            <a:pPr marL="857250" lvl="1">
              <a:buFont typeface="Arial" pitchFamily="34" charset="0"/>
              <a:buChar char="⁻"/>
            </a:pPr>
            <a:r>
              <a:rPr lang="en-US" sz="1800" dirty="0">
                <a:latin typeface="Arial Narrow" panose="020B0606020202030204" pitchFamily="34" charset="0"/>
              </a:rPr>
              <a:t>Assess / layout resourcing implications tied to report </a:t>
            </a:r>
          </a:p>
          <a:p>
            <a:pPr marL="857250" lvl="1">
              <a:buFont typeface="Arial" pitchFamily="34" charset="0"/>
              <a:buChar char="⁻"/>
            </a:pPr>
            <a:r>
              <a:rPr lang="en-US" sz="1800" dirty="0">
                <a:latin typeface="Arial Narrow" panose="020B0606020202030204" pitchFamily="34" charset="0"/>
              </a:rPr>
              <a:t>Capitalize on collaboration with FHIR colleagues and maintain Process Engagement Strategy </a:t>
            </a:r>
          </a:p>
          <a:p>
            <a:pPr marL="857250" lvl="1">
              <a:buFont typeface="Arial" pitchFamily="34" charset="0"/>
              <a:buChar char="⁻"/>
            </a:pPr>
            <a:r>
              <a:rPr lang="en-US" sz="1800" dirty="0">
                <a:latin typeface="Arial Narrow" panose="020B0606020202030204" pitchFamily="34" charset="0"/>
              </a:rPr>
              <a:t>Quarterly reporting to maintain predictable stakeholder contact, awareness and engagement</a:t>
            </a:r>
          </a:p>
          <a:p>
            <a:pPr marL="857250" lvl="1">
              <a:buFont typeface="Arial" pitchFamily="34" charset="0"/>
              <a:buChar char="⁻"/>
            </a:pPr>
            <a:r>
              <a:rPr lang="en-CA" sz="1800" dirty="0">
                <a:latin typeface="Arial Narrow" panose="020B0606020202030204" pitchFamily="34" charset="0"/>
              </a:rPr>
              <a:t>Promote HL7 Balloted CLIM  &amp; SIGG-tools use by EHR developers, implementers and vendors</a:t>
            </a:r>
            <a:endParaRPr lang="en-US" sz="1800" dirty="0">
              <a:latin typeface="Arial Narrow" panose="020B0606020202030204" pitchFamily="34" charset="0"/>
            </a:endParaRPr>
          </a:p>
          <a:p>
            <a:pPr marL="857250" lvl="1">
              <a:buFont typeface="Arial" pitchFamily="34" charset="0"/>
              <a:buChar char="⁻"/>
            </a:pPr>
            <a:r>
              <a:rPr lang="en-US" sz="1800" dirty="0">
                <a:latin typeface="Arial Narrow" panose="020B0606020202030204" pitchFamily="34" charset="0"/>
              </a:rPr>
              <a:t>Expand Communications / Outreach; Governance; Strategic Interoperability Planning</a:t>
            </a:r>
          </a:p>
          <a:p>
            <a:pPr marL="285750" indent="-285750">
              <a:buFont typeface="Arial" panose="020B0604020202020204" pitchFamily="34" charset="0"/>
              <a:buChar char="•"/>
            </a:pPr>
            <a:r>
              <a:rPr lang="en-US" sz="1800" dirty="0">
                <a:latin typeface="Arial Narrow" panose="020B0606020202030204" pitchFamily="34" charset="0"/>
              </a:rPr>
              <a:t>Supportive of Integration</a:t>
            </a:r>
          </a:p>
          <a:p>
            <a:pPr marL="742950" lvl="1" indent="-285750">
              <a:buFont typeface="Arial" panose="020B0604020202020204" pitchFamily="34" charset="0"/>
              <a:buChar char="•"/>
            </a:pPr>
            <a:r>
              <a:rPr lang="en-US" sz="1800" dirty="0">
                <a:latin typeface="Arial Narrow" panose="020B0606020202030204" pitchFamily="34" charset="0"/>
              </a:rPr>
              <a:t>Leverage opportunities to expand FHIM usability and use by larger communities, e.g., HL7</a:t>
            </a:r>
          </a:p>
          <a:p>
            <a:pPr marL="742950" lvl="1" indent="-285750">
              <a:buFont typeface="Arial" panose="020B0604020202020204" pitchFamily="34" charset="0"/>
              <a:buChar char="•"/>
            </a:pPr>
            <a:r>
              <a:rPr lang="en-US" sz="1800" dirty="0">
                <a:latin typeface="Arial Narrow" panose="020B0606020202030204" pitchFamily="34" charset="0"/>
              </a:rPr>
              <a:t>Repurpose efforts / Replace building models to build models via active engagements</a:t>
            </a:r>
          </a:p>
          <a:p>
            <a:pPr marL="742950" lvl="1" indent="-285750">
              <a:buFont typeface="Arial" panose="020B0604020202020204" pitchFamily="34" charset="0"/>
              <a:buChar char="•"/>
            </a:pPr>
            <a:r>
              <a:rPr lang="en-US" sz="1800" dirty="0">
                <a:latin typeface="Arial Narrow" panose="020B0606020202030204" pitchFamily="34" charset="0"/>
              </a:rPr>
              <a:t>Enhance SME base, User Community Partnerships &amp; Stakeholder Community Contacts </a:t>
            </a:r>
          </a:p>
          <a:p>
            <a:pPr marL="742950" lvl="1" indent="-285750">
              <a:buFont typeface="Arial" panose="020B0604020202020204" pitchFamily="34" charset="0"/>
              <a:buChar char="•"/>
            </a:pPr>
            <a:r>
              <a:rPr lang="en-US" sz="1800" dirty="0">
                <a:latin typeface="Arial Narrow" panose="020B0606020202030204" pitchFamily="34" charset="0"/>
              </a:rPr>
              <a:t>Guide a shifting in commitments &amp; to gauge progress.  </a:t>
            </a:r>
          </a:p>
          <a:p>
            <a:pPr marL="457200" lvl="1" indent="0">
              <a:buNone/>
            </a:pPr>
            <a:endParaRPr lang="en-US" sz="1400" dirty="0">
              <a:latin typeface="Arial Narrow" panose="020B0606020202030204" pitchFamily="34" charset="0"/>
            </a:endParaRPr>
          </a:p>
        </p:txBody>
      </p:sp>
      <p:sp>
        <p:nvSpPr>
          <p:cNvPr id="5" name="TextBox 4"/>
          <p:cNvSpPr txBox="1"/>
          <p:nvPr/>
        </p:nvSpPr>
        <p:spPr>
          <a:xfrm>
            <a:off x="0" y="6324600"/>
            <a:ext cx="9144000" cy="533479"/>
          </a:xfrm>
          <a:prstGeom prst="rect">
            <a:avLst/>
          </a:prstGeom>
          <a:solidFill>
            <a:schemeClr val="tx2">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1400" dirty="0">
                <a:solidFill>
                  <a:schemeClr val="bg1"/>
                </a:solidFill>
                <a:latin typeface="Arial Narrow" panose="020B0606020202030204" pitchFamily="34" charset="0"/>
              </a:rPr>
              <a:t>HL7 IIM&amp;T Project will produce clear, complete, concise, correct, consistent, traceable and easy-to-maintain standards </a:t>
            </a:r>
          </a:p>
          <a:p>
            <a:pPr algn="ctr"/>
            <a:r>
              <a:rPr lang="en-US" sz="1400" dirty="0">
                <a:solidFill>
                  <a:schemeClr val="bg1"/>
                </a:solidFill>
                <a:latin typeface="Arial Narrow" panose="020B0606020202030204" pitchFamily="34" charset="0"/>
              </a:rPr>
              <a:t>and FHIR-CDA-NIEM implementation artifacts for Federal Agencies and their partners, venders and integrators</a:t>
            </a:r>
          </a:p>
        </p:txBody>
      </p:sp>
    </p:spTree>
    <p:extLst>
      <p:ext uri="{BB962C8B-B14F-4D97-AF65-F5344CB8AC3E}">
        <p14:creationId xmlns:p14="http://schemas.microsoft.com/office/powerpoint/2010/main" val="3784739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sz="quarter" idx="12"/>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143999"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904365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D24B2E2D-847C-44E9-B45B-31ED31F92001}" type="slidenum">
              <a:rPr lang="en-US" altLang="en-US" smtClean="0"/>
              <a:pPr>
                <a:defRPr/>
              </a:pPr>
              <a:t>20</a:t>
            </a:fld>
            <a:endParaRPr lang="en-US" altLang="en-US" dirty="0"/>
          </a:p>
        </p:txBody>
      </p:sp>
      <p:sp>
        <p:nvSpPr>
          <p:cNvPr id="2" name="Title 1"/>
          <p:cNvSpPr>
            <a:spLocks noGrp="1"/>
          </p:cNvSpPr>
          <p:nvPr>
            <p:ph type="title"/>
          </p:nvPr>
        </p:nvSpPr>
        <p:spPr/>
        <p:txBody>
          <a:bodyPr>
            <a:normAutofit fontScale="90000"/>
          </a:bodyPr>
          <a:lstStyle/>
          <a:p>
            <a:r>
              <a:rPr lang="en-US" dirty="0" smtClean="0"/>
              <a:t>Day 1 </a:t>
            </a:r>
            <a:r>
              <a:rPr lang="en-US" dirty="0" smtClean="0"/>
              <a:t>Key FHA Report Out Items</a:t>
            </a:r>
            <a:r>
              <a:rPr lang="en-US" dirty="0"/>
              <a:t/>
            </a:r>
            <a:br>
              <a:rPr lang="en-US" dirty="0"/>
            </a:br>
            <a:r>
              <a:rPr lang="en-US" sz="1600" i="1" dirty="0">
                <a:latin typeface="+mj-lt"/>
              </a:rPr>
              <a:t>(Please see note section for additional details)</a:t>
            </a:r>
            <a:endParaRPr lang="en-US" i="1" dirty="0">
              <a:latin typeface="+mj-lt"/>
            </a:endParaRPr>
          </a:p>
        </p:txBody>
      </p:sp>
      <p:graphicFrame>
        <p:nvGraphicFramePr>
          <p:cNvPr id="5" name="Content Placeholder 4"/>
          <p:cNvGraphicFramePr>
            <a:graphicFrameLocks/>
          </p:cNvGraphicFramePr>
          <p:nvPr>
            <p:extLst>
              <p:ext uri="{D42A27DB-BD31-4B8C-83A1-F6EECF244321}">
                <p14:modId xmlns:p14="http://schemas.microsoft.com/office/powerpoint/2010/main" val="928937341"/>
              </p:ext>
            </p:extLst>
          </p:nvPr>
        </p:nvGraphicFramePr>
        <p:xfrm>
          <a:off x="236483" y="1339986"/>
          <a:ext cx="8686800" cy="4637921"/>
        </p:xfrm>
        <a:graphic>
          <a:graphicData uri="http://schemas.openxmlformats.org/drawingml/2006/table">
            <a:tbl>
              <a:tblPr firstRow="1" bandRow="1">
                <a:tableStyleId>{3B4B98B0-60AC-42C2-AFA5-B58CD77FA1E5}</a:tableStyleId>
              </a:tblPr>
              <a:tblGrid>
                <a:gridCol w="441434">
                  <a:extLst>
                    <a:ext uri="{9D8B030D-6E8A-4147-A177-3AD203B41FA5}">
                      <a16:colId xmlns="" xmlns:a16="http://schemas.microsoft.com/office/drawing/2014/main" val="20000"/>
                    </a:ext>
                  </a:extLst>
                </a:gridCol>
                <a:gridCol w="8245366">
                  <a:extLst>
                    <a:ext uri="{9D8B030D-6E8A-4147-A177-3AD203B41FA5}">
                      <a16:colId xmlns="" xmlns:a16="http://schemas.microsoft.com/office/drawing/2014/main" val="20001"/>
                    </a:ext>
                  </a:extLst>
                </a:gridCol>
              </a:tblGrid>
              <a:tr h="380997">
                <a:tc gridSpan="2">
                  <a:txBody>
                    <a:bodyPr/>
                    <a:lstStyle/>
                    <a:p>
                      <a:pPr marL="0" marR="0" lvl="0" indent="0" algn="ctr" defTabSz="457200" rtl="0" eaLnBrk="1" fontAlgn="base" latinLnBrk="0" hangingPunct="1">
                        <a:lnSpc>
                          <a:spcPct val="115000"/>
                        </a:lnSpc>
                        <a:spcBef>
                          <a:spcPct val="0"/>
                        </a:spcBef>
                        <a:spcAft>
                          <a:spcPts val="125"/>
                        </a:spcAft>
                        <a:buClrTx/>
                        <a:buSzTx/>
                        <a:buFontTx/>
                        <a:buNone/>
                        <a:tabLst/>
                        <a:defRPr/>
                      </a:pPr>
                      <a:r>
                        <a:rPr lang="en-US" sz="1800" dirty="0">
                          <a:solidFill>
                            <a:schemeClr val="bg1"/>
                          </a:solidFill>
                        </a:rPr>
                        <a:t>Description (Status)</a:t>
                      </a:r>
                      <a:endParaRPr lang="en-US" sz="1800" b="1" dirty="0">
                        <a:solidFill>
                          <a:schemeClr val="bg1"/>
                        </a:solidFill>
                        <a:latin typeface="Calibri"/>
                        <a:ea typeface="MS PGothic" charset="0"/>
                        <a:cs typeface="Calibri"/>
                      </a:endParaRPr>
                    </a:p>
                  </a:txBody>
                  <a:tcPr anchor="ctr">
                    <a:solidFill>
                      <a:schemeClr val="tx1"/>
                    </a:solidFill>
                  </a:tcPr>
                </a:tc>
                <a:tc hMerge="1">
                  <a:txBody>
                    <a:bodyPr/>
                    <a:lstStyle/>
                    <a:p>
                      <a:pPr marL="0" marR="0" lvl="0" indent="0" algn="ctr" defTabSz="457200" rtl="0" eaLnBrk="1" fontAlgn="base" latinLnBrk="0" hangingPunct="1">
                        <a:lnSpc>
                          <a:spcPct val="115000"/>
                        </a:lnSpc>
                        <a:spcBef>
                          <a:spcPct val="0"/>
                        </a:spcBef>
                        <a:spcAft>
                          <a:spcPts val="125"/>
                        </a:spcAft>
                        <a:buClrTx/>
                        <a:buSzTx/>
                        <a:buFontTx/>
                        <a:buNone/>
                        <a:tabLst/>
                        <a:defRPr/>
                      </a:pPr>
                      <a:endParaRPr lang="en-US" sz="1600" b="1" dirty="0">
                        <a:solidFill>
                          <a:schemeClr val="accent1"/>
                        </a:solidFill>
                        <a:latin typeface="Georgia"/>
                        <a:ea typeface="MS PGothic" charset="0"/>
                      </a:endParaRPr>
                    </a:p>
                  </a:txBody>
                  <a:tcPr marL="274320" marR="68580" marT="0"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B w="12700" cap="flat" cmpd="sng" algn="ctr">
                      <a:solidFill>
                        <a:srgbClr val="013F80">
                          <a:lumMod val="20000"/>
                          <a:lumOff val="80000"/>
                        </a:srgbClr>
                      </a:solidFill>
                      <a:prstDash val="solid"/>
                      <a:round/>
                      <a:headEnd type="none" w="med" len="med"/>
                      <a:tailEnd type="none" w="med" len="med"/>
                    </a:lnB>
                    <a:solidFill>
                      <a:schemeClr val="accent1"/>
                    </a:solidFill>
                  </a:tcPr>
                </a:tc>
                <a:extLst>
                  <a:ext uri="{0D108BD9-81ED-4DB2-BD59-A6C34878D82A}">
                    <a16:rowId xmlns="" xmlns:a16="http://schemas.microsoft.com/office/drawing/2014/main" val="10000"/>
                  </a:ext>
                </a:extLst>
              </a:tr>
              <a:tr h="636476">
                <a:tc>
                  <a:txBody>
                    <a:bodyPr/>
                    <a:lstStyle/>
                    <a:p>
                      <a:pPr marL="0" marR="0" algn="ctr">
                        <a:lnSpc>
                          <a:spcPct val="100000"/>
                        </a:lnSpc>
                        <a:spcBef>
                          <a:spcPts val="0"/>
                        </a:spcBef>
                        <a:spcAft>
                          <a:spcPts val="0"/>
                        </a:spcAft>
                      </a:pPr>
                      <a:r>
                        <a:rPr lang="en-US" sz="1200" kern="1200" dirty="0">
                          <a:effectLst/>
                        </a:rPr>
                        <a:t>1</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1"/>
                  </a:ext>
                </a:extLst>
              </a:tr>
              <a:tr h="583324">
                <a:tc>
                  <a:txBody>
                    <a:bodyPr/>
                    <a:lstStyle/>
                    <a:p>
                      <a:pPr marL="0" marR="0" algn="ctr">
                        <a:lnSpc>
                          <a:spcPct val="100000"/>
                        </a:lnSpc>
                        <a:spcBef>
                          <a:spcPts val="0"/>
                        </a:spcBef>
                        <a:spcAft>
                          <a:spcPts val="0"/>
                        </a:spcAft>
                      </a:pPr>
                      <a:r>
                        <a:rPr lang="en-US" sz="1200" kern="1200" dirty="0">
                          <a:effectLst/>
                        </a:rPr>
                        <a:t>2</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2"/>
                  </a:ext>
                </a:extLst>
              </a:tr>
              <a:tr h="614855">
                <a:tc>
                  <a:txBody>
                    <a:bodyPr/>
                    <a:lstStyle/>
                    <a:p>
                      <a:pPr marL="0" marR="0" algn="ctr">
                        <a:lnSpc>
                          <a:spcPct val="100000"/>
                        </a:lnSpc>
                        <a:spcBef>
                          <a:spcPts val="0"/>
                        </a:spcBef>
                        <a:spcAft>
                          <a:spcPts val="0"/>
                        </a:spcAft>
                      </a:pPr>
                      <a:r>
                        <a:rPr lang="en-US" sz="1200" kern="1200" dirty="0">
                          <a:effectLst/>
                        </a:rPr>
                        <a:t>3</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3"/>
                  </a:ext>
                </a:extLst>
              </a:tr>
              <a:tr h="614855">
                <a:tc>
                  <a:txBody>
                    <a:bodyPr/>
                    <a:lstStyle/>
                    <a:p>
                      <a:pPr marL="0" marR="0" algn="ctr">
                        <a:lnSpc>
                          <a:spcPct val="100000"/>
                        </a:lnSpc>
                        <a:spcBef>
                          <a:spcPts val="0"/>
                        </a:spcBef>
                        <a:spcAft>
                          <a:spcPts val="0"/>
                        </a:spcAft>
                      </a:pPr>
                      <a:r>
                        <a:rPr lang="en-US" sz="1200" kern="1200" dirty="0">
                          <a:effectLst/>
                        </a:rPr>
                        <a:t>4</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4"/>
                  </a:ext>
                </a:extLst>
              </a:tr>
              <a:tr h="614855">
                <a:tc>
                  <a:txBody>
                    <a:bodyPr/>
                    <a:lstStyle/>
                    <a:p>
                      <a:pPr marL="0" marR="0" algn="ctr">
                        <a:lnSpc>
                          <a:spcPct val="100000"/>
                        </a:lnSpc>
                        <a:spcBef>
                          <a:spcPts val="0"/>
                        </a:spcBef>
                        <a:spcAft>
                          <a:spcPts val="0"/>
                        </a:spcAft>
                      </a:pPr>
                      <a:r>
                        <a:rPr lang="en-US" sz="1200" kern="1200" dirty="0">
                          <a:effectLst/>
                        </a:rPr>
                        <a:t>5</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5"/>
                  </a:ext>
                </a:extLst>
              </a:tr>
              <a:tr h="583324">
                <a:tc>
                  <a:txBody>
                    <a:bodyPr/>
                    <a:lstStyle/>
                    <a:p>
                      <a:pPr marL="0" marR="0" algn="ctr">
                        <a:lnSpc>
                          <a:spcPct val="100000"/>
                        </a:lnSpc>
                        <a:spcBef>
                          <a:spcPts val="0"/>
                        </a:spcBef>
                        <a:spcAft>
                          <a:spcPts val="0"/>
                        </a:spcAft>
                      </a:pPr>
                      <a:r>
                        <a:rPr lang="en-US" sz="1200" kern="1200" dirty="0">
                          <a:effectLst/>
                        </a:rPr>
                        <a:t>6</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kern="1200" dirty="0" smtClean="0">
                          <a:effectLst/>
                        </a:rPr>
                        <a:t> </a:t>
                      </a:r>
                      <a:endParaRPr lang="en-US" sz="1600" i="1" dirty="0">
                        <a:latin typeface="+mn-lt"/>
                      </a:endParaRPr>
                    </a:p>
                  </a:txBody>
                  <a:tcPr marL="68580" marR="68580" marT="0" marB="0"/>
                </a:tc>
                <a:extLst>
                  <a:ext uri="{0D108BD9-81ED-4DB2-BD59-A6C34878D82A}">
                    <a16:rowId xmlns="" xmlns:a16="http://schemas.microsoft.com/office/drawing/2014/main" val="10006"/>
                  </a:ext>
                </a:extLst>
              </a:tr>
              <a:tr h="583324">
                <a:tc>
                  <a:txBody>
                    <a:bodyPr/>
                    <a:lstStyle/>
                    <a:p>
                      <a:pPr marL="0" marR="0" algn="ctr">
                        <a:lnSpc>
                          <a:spcPct val="100000"/>
                        </a:lnSpc>
                        <a:spcBef>
                          <a:spcPts val="0"/>
                        </a:spcBef>
                        <a:spcAft>
                          <a:spcPts val="0"/>
                        </a:spcAft>
                      </a:pPr>
                      <a:r>
                        <a:rPr lang="en-US" sz="1200" kern="1200" dirty="0">
                          <a:effectLst/>
                        </a:rPr>
                        <a:t>7</a:t>
                      </a:r>
                      <a:endParaRPr lang="en-US" sz="1200" b="1" kern="1200" dirty="0">
                        <a:solidFill>
                          <a:srgbClr val="000000"/>
                        </a:solidFill>
                        <a:effectLst/>
                        <a:latin typeface="Arial"/>
                        <a:ea typeface="Calibri"/>
                        <a:cs typeface="Arial"/>
                      </a:endParaRPr>
                    </a:p>
                  </a:txBody>
                  <a:tcPr anchor="ctr"/>
                </a:tc>
                <a:tc>
                  <a:txBody>
                    <a:bodyPr/>
                    <a:lstStyle/>
                    <a:p>
                      <a:r>
                        <a:rPr lang="en-US" sz="1600" kern="1200" dirty="0" smtClean="0">
                          <a:effectLst/>
                        </a:rPr>
                        <a:t> </a:t>
                      </a:r>
                      <a:endParaRPr lang="en-US" sz="1600" i="1" dirty="0">
                        <a:solidFill>
                          <a:srgbClr val="C00000"/>
                        </a:solidFill>
                      </a:endParaRPr>
                    </a:p>
                  </a:txBody>
                  <a:tcPr marL="68580" marR="68580" marT="0" marB="0"/>
                </a:tc>
                <a:extLst>
                  <a:ext uri="{0D108BD9-81ED-4DB2-BD59-A6C34878D82A}">
                    <a16:rowId xmlns="" xmlns:a16="http://schemas.microsoft.com/office/drawing/2014/main" val="10007"/>
                  </a:ext>
                </a:extLst>
              </a:tr>
            </a:tbl>
          </a:graphicData>
        </a:graphic>
      </p:graphicFrame>
      <p:sp>
        <p:nvSpPr>
          <p:cNvPr id="6" name="TextBox 5"/>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29148611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t>
            </a:r>
            <a:r>
              <a:rPr lang="en-US" sz="1600" b="1" dirty="0" smtClean="0">
                <a:latin typeface="Arial Narrow" panose="020B0606020202030204" pitchFamily="34" charset="0"/>
              </a:rPr>
              <a:t>and </a:t>
            </a:r>
            <a:r>
              <a:rPr lang="en-US" sz="1600" b="1" dirty="0">
                <a:latin typeface="Arial Narrow" panose="020B0606020202030204" pitchFamily="34" charset="0"/>
              </a:rPr>
              <a:t>Activities</a:t>
            </a:r>
          </a:p>
          <a:p>
            <a:pPr marL="342900" indent="-342900" fontAlgn="base">
              <a:buFont typeface="Arial" panose="020B0604020202020204" pitchFamily="34" charset="0"/>
              <a:buChar char="•"/>
            </a:pPr>
            <a:r>
              <a:rPr lang="en-US" sz="1200" dirty="0">
                <a:latin typeface="Arial Narrow" panose="020B0606020202030204" pitchFamily="34" charset="0"/>
              </a:rPr>
              <a:t> </a:t>
            </a: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200" dirty="0">
                <a:latin typeface="Arial Narrow" panose="020B0606020202030204" pitchFamily="34" charset="0"/>
              </a:rPr>
              <a:t> </a:t>
            </a: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200" dirty="0">
                <a:latin typeface="Arial Narrow" panose="020B0606020202030204" pitchFamily="34" charset="0"/>
              </a:rPr>
              <a:t> FHIM Team Participants: </a:t>
            </a:r>
          </a:p>
          <a:p>
            <a:pPr marL="342900" indent="-342900" fontAlgn="base">
              <a:buFont typeface="Arial" panose="020B0604020202020204" pitchFamily="34" charset="0"/>
              <a:buChar char="•"/>
            </a:pPr>
            <a:r>
              <a:rPr lang="en-US" sz="1200" dirty="0">
                <a:latin typeface="Arial Narrow" panose="020B0606020202030204" pitchFamily="34" charset="0"/>
              </a:rPr>
              <a:t>Non-FHIM Team Key Participants: </a:t>
            </a:r>
          </a:p>
          <a:p>
            <a:pPr lvl="0" fontAlgn="base"/>
            <a:r>
              <a:rPr lang="en-US" sz="1600" b="1" dirty="0">
                <a:latin typeface="Arial Narrow" panose="020B0606020202030204" pitchFamily="34" charset="0"/>
              </a:rPr>
              <a:t>Long-Term Goal </a:t>
            </a:r>
            <a:r>
              <a:rPr lang="en-US" sz="1600" b="1" dirty="0" smtClean="0">
                <a:latin typeface="Arial Narrow" panose="020B0606020202030204" pitchFamily="34" charset="0"/>
              </a:rPr>
              <a:t>and Strategy </a:t>
            </a:r>
            <a:r>
              <a:rPr lang="en-US" sz="1600" b="1" dirty="0">
                <a:latin typeface="Arial Narrow" panose="020B0606020202030204" pitchFamily="34" charset="0"/>
              </a:rPr>
              <a:t>for Achieving Goal</a:t>
            </a:r>
          </a:p>
          <a:p>
            <a:pPr marL="342900" indent="-342900" fontAlgn="base">
              <a:buFont typeface="Arial" panose="020B0604020202020204" pitchFamily="34" charset="0"/>
              <a:buChar char="•"/>
            </a:pPr>
            <a:r>
              <a:rPr lang="en-US" sz="1200" dirty="0">
                <a:latin typeface="Arial Narrow" panose="020B0606020202030204" pitchFamily="34" charset="0"/>
              </a:rPr>
              <a:t>Description: </a:t>
            </a:r>
          </a:p>
          <a:p>
            <a:pPr marL="342900" indent="-342900" fontAlgn="base">
              <a:buFont typeface="Arial" panose="020B0604020202020204" pitchFamily="34" charset="0"/>
              <a:buChar char="•"/>
            </a:pPr>
            <a:r>
              <a:rPr lang="en-US" sz="1200" dirty="0">
                <a:latin typeface="Arial Narrow" panose="020B0606020202030204" pitchFamily="34" charset="0"/>
              </a:rPr>
              <a:t>Estimated Timeframe: </a:t>
            </a:r>
          </a:p>
          <a:p>
            <a:pPr marL="342900" indent="-342900" fontAlgn="base">
              <a:buFont typeface="Arial" panose="020B0604020202020204" pitchFamily="34" charset="0"/>
              <a:buChar char="•"/>
            </a:pPr>
            <a:r>
              <a:rPr lang="en-US" sz="1200" dirty="0">
                <a:latin typeface="Arial Narrow" panose="020B0606020202030204" pitchFamily="34" charset="0"/>
              </a:rPr>
              <a:t>Resources Required: </a:t>
            </a:r>
          </a:p>
          <a:p>
            <a:pPr marL="342900" indent="-342900" fontAlgn="base">
              <a:buFont typeface="Arial" panose="020B0604020202020204" pitchFamily="34" charset="0"/>
              <a:buChar char="•"/>
            </a:pPr>
            <a:r>
              <a:rPr lang="en-US" sz="1200" dirty="0">
                <a:latin typeface="Arial Narrow" panose="020B0606020202030204" pitchFamily="34" charset="0"/>
              </a:rPr>
              <a:t>Other</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21</a:t>
            </a:fld>
            <a:endParaRPr lang="en-US" dirty="0"/>
          </a:p>
        </p:txBody>
      </p:sp>
      <p:sp>
        <p:nvSpPr>
          <p:cNvPr id="4" name="Title 3"/>
          <p:cNvSpPr>
            <a:spLocks noGrp="1"/>
          </p:cNvSpPr>
          <p:nvPr>
            <p:ph type="title"/>
          </p:nvPr>
        </p:nvSpPr>
        <p:spPr>
          <a:xfrm>
            <a:off x="457200" y="68727"/>
            <a:ext cx="6396715" cy="677894"/>
          </a:xfrm>
        </p:spPr>
        <p:txBody>
          <a:bodyPr>
            <a:normAutofit fontScale="90000"/>
          </a:bodyPr>
          <a:lstStyle/>
          <a:p>
            <a:r>
              <a:rPr lang="en-US" dirty="0">
                <a:solidFill>
                  <a:schemeClr val="dk1"/>
                </a:solidFill>
                <a:latin typeface="Arial Narrow" panose="020B0606020202030204" pitchFamily="34" charset="0"/>
              </a:rPr>
              <a:t>Sean: Support for FHIR Implementations</a:t>
            </a:r>
            <a:endParaRPr lang="en-US" dirty="0"/>
          </a:p>
        </p:txBody>
      </p:sp>
      <p:sp>
        <p:nvSpPr>
          <p:cNvPr id="6" name="TextBox 5"/>
          <p:cNvSpPr txBox="1"/>
          <p:nvPr/>
        </p:nvSpPr>
        <p:spPr>
          <a:xfrm>
            <a:off x="0" y="5939065"/>
            <a:ext cx="9144000" cy="276999"/>
          </a:xfrm>
          <a:prstGeom prst="rect">
            <a:avLst/>
          </a:prstGeom>
          <a:noFill/>
        </p:spPr>
        <p:txBody>
          <a:bodyPr wrap="square" rtlCol="0">
            <a:spAutoFit/>
          </a:bodyPr>
          <a:lstStyle/>
          <a:p>
            <a:pPr algn="ctr"/>
            <a:r>
              <a:rPr lang="en-US" sz="1200" dirty="0" smtClean="0"/>
              <a:t>Add additional slides as needed</a:t>
            </a:r>
            <a:endParaRPr lang="en-US" sz="1200"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5624016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22</a:t>
            </a:fld>
            <a:endParaRPr lang="en-US" dirty="0"/>
          </a:p>
        </p:txBody>
      </p:sp>
      <p:sp>
        <p:nvSpPr>
          <p:cNvPr id="4" name="Title 3"/>
          <p:cNvSpPr>
            <a:spLocks noGrp="1"/>
          </p:cNvSpPr>
          <p:nvPr>
            <p:ph type="title"/>
          </p:nvPr>
        </p:nvSpPr>
        <p:spPr>
          <a:xfrm>
            <a:off x="403551" y="206484"/>
            <a:ext cx="6396715" cy="677894"/>
          </a:xfrm>
        </p:spPr>
        <p:txBody>
          <a:bodyPr>
            <a:normAutofit fontScale="90000"/>
          </a:bodyPr>
          <a:lstStyle/>
          <a:p>
            <a:pPr lvl="0">
              <a:spcBef>
                <a:spcPts val="0"/>
              </a:spcBef>
              <a:defRPr/>
            </a:pPr>
            <a:r>
              <a:rPr lang="en-US" dirty="0">
                <a:solidFill>
                  <a:schemeClr val="dk1"/>
                </a:solidFill>
                <a:latin typeface="Arial Narrow" panose="020B0606020202030204" pitchFamily="34" charset="0"/>
              </a:rPr>
              <a:t>Sean: Support for FHIR Implementations</a:t>
            </a: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Status / Accomplishments / </a:t>
            </a:r>
            <a:r>
              <a:rPr lang="en-US" sz="1600" b="1" dirty="0">
                <a:solidFill>
                  <a:srgbClr val="000000"/>
                </a:solidFill>
                <a:latin typeface="Arial Narrow" panose="020B0606020202030204" pitchFamily="34" charset="0"/>
              </a:rPr>
              <a:t>U</a:t>
            </a:r>
            <a:r>
              <a:rPr lang="en-US" sz="1600" b="1" dirty="0" smtClean="0">
                <a:solidFill>
                  <a:srgbClr val="000000"/>
                </a:solidFill>
                <a:latin typeface="Arial Narrow" panose="020B0606020202030204" pitchFamily="34" charset="0"/>
              </a:rPr>
              <a:t>ses / Value </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 Currently no direct support for any specific FHIR implementations</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fontAlgn="auto">
              <a:spcBef>
                <a:spcPts val="600"/>
              </a:spcBef>
              <a:spcAft>
                <a:spcPts val="0"/>
              </a:spcAft>
              <a:buFont typeface="Wingdings" panose="05000000000000000000" pitchFamily="2" charset="2"/>
              <a:buChar char="q"/>
              <a:defRPr/>
            </a:pPr>
            <a:endParaRPr lang="en-US" sz="1050" dirty="0">
              <a:solidFill>
                <a:schemeClr val="tx1"/>
              </a:solidFill>
              <a:latin typeface="Arial Narrow" panose="020B0606020202030204" pitchFamily="34" charset="0"/>
            </a:endParaRPr>
          </a:p>
        </p:txBody>
      </p:sp>
      <p:sp>
        <p:nvSpPr>
          <p:cNvPr id="15" name="Rectangle 14"/>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Participants, </a:t>
            </a:r>
            <a:r>
              <a:rPr lang="en-US" sz="1600" b="1" dirty="0">
                <a:solidFill>
                  <a:srgbClr val="000000"/>
                </a:solidFill>
                <a:latin typeface="Arial Narrow" panose="020B0606020202030204" pitchFamily="34" charset="0"/>
              </a:rPr>
              <a:t>Relationship to Other </a:t>
            </a:r>
            <a:r>
              <a:rPr lang="en-US" sz="1600" b="1" dirty="0" smtClean="0">
                <a:solidFill>
                  <a:srgbClr val="000000"/>
                </a:solidFill>
                <a:latin typeface="Arial Narrow" panose="020B0606020202030204" pitchFamily="34" charset="0"/>
              </a:rPr>
              <a:t>Initiatives</a:t>
            </a:r>
            <a:endParaRPr lang="en-US" sz="12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 </a:t>
            </a:r>
            <a:r>
              <a:rPr lang="en-US" sz="1050" dirty="0">
                <a:solidFill>
                  <a:srgbClr val="000000"/>
                </a:solidFill>
                <a:latin typeface="Arial Narrow" panose="020B0606020202030204" pitchFamily="34" charset="0"/>
              </a:rPr>
              <a:t>JET FHIR IPO</a:t>
            </a:r>
          </a:p>
          <a:p>
            <a:pPr marL="231775" indent="-231775">
              <a:spcBef>
                <a:spcPts val="600"/>
              </a:spcBef>
              <a:buFont typeface="Wingdings" pitchFamily="2" charset="2"/>
              <a:buChar char="q"/>
              <a:defRPr/>
            </a:pPr>
            <a:r>
              <a:rPr lang="en-US" sz="1050" dirty="0">
                <a:solidFill>
                  <a:srgbClr val="000000"/>
                </a:solidFill>
                <a:latin typeface="Arial Narrow" panose="020B0606020202030204" pitchFamily="34" charset="0"/>
              </a:rPr>
              <a:t>Mapping C-CDA on FHIR to C-CDA</a:t>
            </a:r>
          </a:p>
          <a:p>
            <a:pPr marL="231775" indent="-231775">
              <a:spcBef>
                <a:spcPts val="600"/>
              </a:spcBef>
              <a:buFont typeface="Wingdings" pitchFamily="2" charset="2"/>
              <a:buChar char="q"/>
              <a:defRPr/>
            </a:pPr>
            <a:endParaRPr lang="en-US" sz="1050"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MDHT</a:t>
            </a:r>
            <a:endParaRPr lang="en-US" sz="1050" b="1"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MDMI</a:t>
            </a:r>
            <a:endParaRPr lang="en-US" sz="1050" b="1"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endParaRPr lang="en-US" sz="1100" dirty="0" smtClean="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200" dirty="0">
              <a:solidFill>
                <a:srgbClr val="000000"/>
              </a:solidFill>
              <a:latin typeface="Arial Narrow" panose="020B0606020202030204" pitchFamily="34" charset="0"/>
            </a:endParaRPr>
          </a:p>
          <a:p>
            <a:pPr>
              <a:defRPr/>
            </a:pPr>
            <a:endParaRPr lang="en-US" sz="1200" dirty="0">
              <a:solidFill>
                <a:srgbClr val="FF0000"/>
              </a:solidFill>
              <a:latin typeface="Arial Narrow" panose="020B0606020202030204" pitchFamily="34" charset="0"/>
            </a:endParaRPr>
          </a:p>
        </p:txBody>
      </p:sp>
      <p:sp>
        <p:nvSpPr>
          <p:cNvPr id="16" name="Rectangle 15"/>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1600" b="1" dirty="0">
                <a:solidFill>
                  <a:srgbClr val="000000"/>
                </a:solidFill>
                <a:latin typeface="Arial Narrow" panose="020B0606020202030204" pitchFamily="34" charset="0"/>
              </a:rPr>
              <a:t>Strategic Goal, </a:t>
            </a:r>
            <a:r>
              <a:rPr lang="en-US" sz="1600" b="1" dirty="0" smtClean="0">
                <a:solidFill>
                  <a:srgbClr val="000000"/>
                </a:solidFill>
                <a:latin typeface="Arial Narrow" panose="020B0606020202030204" pitchFamily="34" charset="0"/>
              </a:rPr>
              <a:t>Plans/Timeframe</a:t>
            </a:r>
            <a:r>
              <a:rPr lang="en-US" sz="1600" b="1" dirty="0">
                <a:solidFill>
                  <a:srgbClr val="000000"/>
                </a:solidFill>
                <a:latin typeface="Arial Narrow" panose="020B0606020202030204" pitchFamily="34" charset="0"/>
              </a:rPr>
              <a:t>, Resources Required</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r>
              <a:rPr lang="en-US" sz="1050" dirty="0" smtClean="0">
                <a:solidFill>
                  <a:srgbClr val="000000"/>
                </a:solidFill>
                <a:latin typeface="Arial Narrow" panose="020B0606020202030204" pitchFamily="34" charset="0"/>
              </a:rPr>
              <a:t>Generate FHIR profiles from FHIM/CIMI	</a:t>
            </a:r>
            <a:endParaRPr lang="en-US" sz="1050"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endParaRPr lang="en-US" sz="1200" dirty="0">
              <a:solidFill>
                <a:schemeClr val="tx1"/>
              </a:solidFill>
              <a:latin typeface="Arial Narrow" panose="020B0606020202030204" pitchFamily="34" charset="0"/>
            </a:endParaRPr>
          </a:p>
          <a:p>
            <a:pPr>
              <a:defRPr/>
            </a:pPr>
            <a:endParaRPr lang="en-US" sz="1200" dirty="0">
              <a:solidFill>
                <a:schemeClr val="tx1"/>
              </a:solidFill>
              <a:latin typeface="Arial Narrow" panose="020B0606020202030204" pitchFamily="34" charset="0"/>
            </a:endParaRPr>
          </a:p>
        </p:txBody>
      </p:sp>
      <p:sp>
        <p:nvSpPr>
          <p:cNvPr id="17" name="Rectangle 16"/>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1600" b="1" dirty="0">
                <a:solidFill>
                  <a:srgbClr val="000000"/>
                </a:solidFill>
                <a:latin typeface="Arial Narrow" panose="020B0606020202030204" pitchFamily="34" charset="0"/>
              </a:rPr>
              <a:t>Issues, Risks, and Mitigation</a:t>
            </a:r>
            <a:endParaRPr lang="en-US" sz="12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 CIMI</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Terminology</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defRPr/>
            </a:pPr>
            <a:endParaRPr lang="en-US" sz="1050" dirty="0">
              <a:solidFill>
                <a:srgbClr val="000000"/>
              </a:solidFill>
              <a:latin typeface="Arial Narrow" panose="020B0606020202030204" pitchFamily="34" charset="0"/>
            </a:endParaRPr>
          </a:p>
        </p:txBody>
      </p:sp>
      <p:sp>
        <p:nvSpPr>
          <p:cNvPr id="18" name="TextBox 17"/>
          <p:cNvSpPr txBox="1"/>
          <p:nvPr/>
        </p:nvSpPr>
        <p:spPr>
          <a:xfrm>
            <a:off x="-8022" y="3539900"/>
            <a:ext cx="9152022" cy="261610"/>
          </a:xfrm>
          <a:prstGeom prst="rect">
            <a:avLst/>
          </a:prstGeom>
          <a:noFill/>
        </p:spPr>
        <p:txBody>
          <a:bodyPr wrap="square" rtlCol="0">
            <a:spAutoFit/>
          </a:bodyPr>
          <a:lstStyle/>
          <a:p>
            <a:pPr algn="ctr"/>
            <a:r>
              <a:rPr lang="en-US" sz="1100" b="1" dirty="0" smtClean="0">
                <a:latin typeface="Arial Narrow" panose="020B0606020202030204" pitchFamily="34" charset="0"/>
              </a:rPr>
              <a:t>Note</a:t>
            </a:r>
            <a:r>
              <a:rPr lang="en-US" sz="1100" dirty="0" smtClean="0">
                <a:latin typeface="Arial Narrow" panose="020B0606020202030204" pitchFamily="34" charset="0"/>
              </a:rPr>
              <a:t>: You can adjust quadrant height and width </a:t>
            </a:r>
            <a:endParaRPr lang="en-US" sz="1100" dirty="0">
              <a:latin typeface="Arial Narrow" panose="020B0606020202030204" pitchFamily="34" charset="0"/>
            </a:endParaRPr>
          </a:p>
        </p:txBody>
      </p:sp>
      <p:sp>
        <p:nvSpPr>
          <p:cNvPr id="19" name="TextBox 18"/>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15-16 FHA Report-Out</a:t>
            </a:r>
            <a:endParaRPr lang="en-US" dirty="0">
              <a:solidFill>
                <a:schemeClr val="bg1"/>
              </a:solidFill>
            </a:endParaRPr>
          </a:p>
        </p:txBody>
      </p:sp>
    </p:spTree>
    <p:extLst>
      <p:ext uri="{BB962C8B-B14F-4D97-AF65-F5344CB8AC3E}">
        <p14:creationId xmlns:p14="http://schemas.microsoft.com/office/powerpoint/2010/main" val="33576680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t>
            </a:r>
            <a:r>
              <a:rPr lang="en-US" sz="1600" b="1" dirty="0" smtClean="0">
                <a:latin typeface="Arial Narrow" panose="020B0606020202030204" pitchFamily="34" charset="0"/>
              </a:rPr>
              <a:t>and </a:t>
            </a:r>
            <a:r>
              <a:rPr lang="en-US" sz="1600" b="1" dirty="0">
                <a:latin typeface="Arial Narrow" panose="020B0606020202030204" pitchFamily="34" charset="0"/>
              </a:rPr>
              <a:t>Activities</a:t>
            </a:r>
          </a:p>
          <a:p>
            <a:pPr marL="342900" indent="-342900" fontAlgn="base">
              <a:buFont typeface="Arial" panose="020B0604020202020204" pitchFamily="34" charset="0"/>
              <a:buChar char="•"/>
            </a:pPr>
            <a:r>
              <a:rPr lang="en-US" sz="1200" dirty="0">
                <a:latin typeface="Arial Narrow" panose="020B0606020202030204" pitchFamily="34" charset="0"/>
              </a:rPr>
              <a:t> </a:t>
            </a: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200" dirty="0">
                <a:latin typeface="Arial Narrow" panose="020B0606020202030204" pitchFamily="34" charset="0"/>
              </a:rPr>
              <a:t> </a:t>
            </a: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200" dirty="0">
                <a:latin typeface="Arial Narrow" panose="020B0606020202030204" pitchFamily="34" charset="0"/>
              </a:rPr>
              <a:t> FHIM Team Participants: </a:t>
            </a:r>
          </a:p>
          <a:p>
            <a:pPr marL="342900" indent="-342900" fontAlgn="base">
              <a:buFont typeface="Arial" panose="020B0604020202020204" pitchFamily="34" charset="0"/>
              <a:buChar char="•"/>
            </a:pPr>
            <a:r>
              <a:rPr lang="en-US" sz="1200" dirty="0">
                <a:latin typeface="Arial Narrow" panose="020B0606020202030204" pitchFamily="34" charset="0"/>
              </a:rPr>
              <a:t>Non-FHIM Team Key Participants: </a:t>
            </a:r>
          </a:p>
          <a:p>
            <a:pPr lvl="0" fontAlgn="base"/>
            <a:r>
              <a:rPr lang="en-US" sz="1600" b="1" dirty="0">
                <a:latin typeface="Arial Narrow" panose="020B0606020202030204" pitchFamily="34" charset="0"/>
              </a:rPr>
              <a:t>Long-Term Goal </a:t>
            </a:r>
            <a:r>
              <a:rPr lang="en-US" sz="1600" b="1" dirty="0" smtClean="0">
                <a:latin typeface="Arial Narrow" panose="020B0606020202030204" pitchFamily="34" charset="0"/>
              </a:rPr>
              <a:t>and Strategy </a:t>
            </a:r>
            <a:r>
              <a:rPr lang="en-US" sz="1600" b="1" dirty="0">
                <a:latin typeface="Arial Narrow" panose="020B0606020202030204" pitchFamily="34" charset="0"/>
              </a:rPr>
              <a:t>for Achieving Goal</a:t>
            </a:r>
          </a:p>
          <a:p>
            <a:pPr marL="342900" indent="-342900" fontAlgn="base">
              <a:buFont typeface="Arial" panose="020B0604020202020204" pitchFamily="34" charset="0"/>
              <a:buChar char="•"/>
            </a:pPr>
            <a:r>
              <a:rPr lang="en-US" sz="1200" dirty="0">
                <a:latin typeface="Arial Narrow" panose="020B0606020202030204" pitchFamily="34" charset="0"/>
              </a:rPr>
              <a:t>Description: </a:t>
            </a:r>
          </a:p>
          <a:p>
            <a:pPr marL="342900" indent="-342900" fontAlgn="base">
              <a:buFont typeface="Arial" panose="020B0604020202020204" pitchFamily="34" charset="0"/>
              <a:buChar char="•"/>
            </a:pPr>
            <a:r>
              <a:rPr lang="en-US" sz="1200" dirty="0">
                <a:latin typeface="Arial Narrow" panose="020B0606020202030204" pitchFamily="34" charset="0"/>
              </a:rPr>
              <a:t>Estimated Timeframe: </a:t>
            </a:r>
          </a:p>
          <a:p>
            <a:pPr marL="342900" indent="-342900" fontAlgn="base">
              <a:buFont typeface="Arial" panose="020B0604020202020204" pitchFamily="34" charset="0"/>
              <a:buChar char="•"/>
            </a:pPr>
            <a:r>
              <a:rPr lang="en-US" sz="1200" dirty="0">
                <a:latin typeface="Arial Narrow" panose="020B0606020202030204" pitchFamily="34" charset="0"/>
              </a:rPr>
              <a:t>Resources Required: </a:t>
            </a:r>
          </a:p>
          <a:p>
            <a:pPr marL="342900" indent="-342900" fontAlgn="base">
              <a:buFont typeface="Arial" panose="020B0604020202020204" pitchFamily="34" charset="0"/>
              <a:buChar char="•"/>
            </a:pPr>
            <a:r>
              <a:rPr lang="en-US" sz="1200" dirty="0">
                <a:latin typeface="Arial Narrow" panose="020B0606020202030204" pitchFamily="34" charset="0"/>
              </a:rPr>
              <a:t>Other</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23</a:t>
            </a:fld>
            <a:endParaRPr lang="en-US" dirty="0"/>
          </a:p>
        </p:txBody>
      </p:sp>
      <p:sp>
        <p:nvSpPr>
          <p:cNvPr id="4" name="Title 3"/>
          <p:cNvSpPr>
            <a:spLocks noGrp="1"/>
          </p:cNvSpPr>
          <p:nvPr>
            <p:ph type="title"/>
          </p:nvPr>
        </p:nvSpPr>
        <p:spPr>
          <a:xfrm>
            <a:off x="457200" y="68727"/>
            <a:ext cx="6396715" cy="677894"/>
          </a:xfrm>
        </p:spPr>
        <p:txBody>
          <a:bodyPr/>
          <a:lstStyle/>
          <a:p>
            <a:r>
              <a:rPr lang="en-US" dirty="0">
                <a:solidFill>
                  <a:schemeClr val="dk1"/>
                </a:solidFill>
                <a:latin typeface="Arial Narrow" panose="020B0606020202030204" pitchFamily="34" charset="0"/>
              </a:rPr>
              <a:t>Sean: Tooling</a:t>
            </a:r>
            <a:endParaRPr lang="en-US" dirty="0"/>
          </a:p>
        </p:txBody>
      </p:sp>
      <p:sp>
        <p:nvSpPr>
          <p:cNvPr id="6" name="TextBox 5"/>
          <p:cNvSpPr txBox="1"/>
          <p:nvPr/>
        </p:nvSpPr>
        <p:spPr>
          <a:xfrm>
            <a:off x="0" y="5939065"/>
            <a:ext cx="9144000" cy="276999"/>
          </a:xfrm>
          <a:prstGeom prst="rect">
            <a:avLst/>
          </a:prstGeom>
          <a:noFill/>
        </p:spPr>
        <p:txBody>
          <a:bodyPr wrap="square" rtlCol="0">
            <a:spAutoFit/>
          </a:bodyPr>
          <a:lstStyle/>
          <a:p>
            <a:pPr algn="ctr"/>
            <a:r>
              <a:rPr lang="en-US" sz="1200" dirty="0" smtClean="0"/>
              <a:t>Add additional slides as needed</a:t>
            </a:r>
            <a:endParaRPr lang="en-US" sz="1200"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23080682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24</a:t>
            </a:fld>
            <a:endParaRPr lang="en-US" dirty="0"/>
          </a:p>
        </p:txBody>
      </p:sp>
      <p:sp>
        <p:nvSpPr>
          <p:cNvPr id="4" name="Title 3"/>
          <p:cNvSpPr>
            <a:spLocks noGrp="1"/>
          </p:cNvSpPr>
          <p:nvPr>
            <p:ph type="title"/>
          </p:nvPr>
        </p:nvSpPr>
        <p:spPr>
          <a:xfrm>
            <a:off x="403551" y="206484"/>
            <a:ext cx="6396715" cy="677894"/>
          </a:xfrm>
        </p:spPr>
        <p:txBody>
          <a:bodyPr>
            <a:normAutofit/>
          </a:bodyPr>
          <a:lstStyle/>
          <a:p>
            <a:pPr lvl="0">
              <a:spcBef>
                <a:spcPts val="0"/>
              </a:spcBef>
              <a:defRPr/>
            </a:pPr>
            <a:r>
              <a:rPr lang="en-US" dirty="0">
                <a:solidFill>
                  <a:schemeClr val="dk1"/>
                </a:solidFill>
                <a:latin typeface="Arial Narrow" panose="020B0606020202030204" pitchFamily="34" charset="0"/>
              </a:rPr>
              <a:t>Sean: Tooling</a:t>
            </a: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Status / Accomplishments / </a:t>
            </a:r>
            <a:r>
              <a:rPr lang="en-US" sz="1600" b="1" dirty="0">
                <a:solidFill>
                  <a:srgbClr val="000000"/>
                </a:solidFill>
                <a:latin typeface="Arial Narrow" panose="020B0606020202030204" pitchFamily="34" charset="0"/>
              </a:rPr>
              <a:t>U</a:t>
            </a:r>
            <a:r>
              <a:rPr lang="en-US" sz="1600" b="1" dirty="0" smtClean="0">
                <a:solidFill>
                  <a:srgbClr val="000000"/>
                </a:solidFill>
                <a:latin typeface="Arial Narrow" panose="020B0606020202030204" pitchFamily="34" charset="0"/>
              </a:rPr>
              <a:t>ses / Value </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 Update terminology stereotype to support updated HL7 Terminology Binding Syntax</a:t>
            </a:r>
          </a:p>
          <a:p>
            <a:pPr marL="231775" indent="-231775">
              <a:spcBef>
                <a:spcPts val="600"/>
              </a:spcBef>
              <a:buFont typeface="Wingdings" panose="05000000000000000000" pitchFamily="2" charset="2"/>
              <a:buChar char="q"/>
              <a:defRPr/>
            </a:pP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fontAlgn="auto">
              <a:spcBef>
                <a:spcPts val="600"/>
              </a:spcBef>
              <a:spcAft>
                <a:spcPts val="0"/>
              </a:spcAft>
              <a:buFont typeface="Wingdings" panose="05000000000000000000" pitchFamily="2" charset="2"/>
              <a:buChar char="q"/>
              <a:defRPr/>
            </a:pPr>
            <a:endParaRPr lang="en-US" sz="1050" dirty="0">
              <a:solidFill>
                <a:schemeClr val="tx1"/>
              </a:solidFill>
              <a:latin typeface="Arial Narrow" panose="020B0606020202030204" pitchFamily="34" charset="0"/>
            </a:endParaRPr>
          </a:p>
        </p:txBody>
      </p:sp>
      <p:sp>
        <p:nvSpPr>
          <p:cNvPr id="15" name="Rectangle 14"/>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Participants, </a:t>
            </a:r>
            <a:r>
              <a:rPr lang="en-US" sz="1600" b="1" dirty="0">
                <a:solidFill>
                  <a:srgbClr val="000000"/>
                </a:solidFill>
                <a:latin typeface="Arial Narrow" panose="020B0606020202030204" pitchFamily="34" charset="0"/>
              </a:rPr>
              <a:t>Relationship to Other </a:t>
            </a:r>
            <a:r>
              <a:rPr lang="en-US" sz="1600" b="1" dirty="0" smtClean="0">
                <a:solidFill>
                  <a:srgbClr val="000000"/>
                </a:solidFill>
                <a:latin typeface="Arial Narrow" panose="020B0606020202030204" pitchFamily="34" charset="0"/>
              </a:rPr>
              <a:t>Initiatives</a:t>
            </a:r>
            <a:endParaRPr lang="en-US" sz="12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 MDHT</a:t>
            </a: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MDMI</a:t>
            </a: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JET FHIR IPO</a:t>
            </a: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Mapping C-CDA on FHIR to C-CDA</a:t>
            </a:r>
          </a:p>
          <a:p>
            <a:pPr marL="231775" indent="-231775">
              <a:spcBef>
                <a:spcPts val="600"/>
              </a:spcBef>
              <a:buFont typeface="Wingdings" pitchFamily="2" charset="2"/>
              <a:buChar char="q"/>
              <a:defRPr/>
            </a:pPr>
            <a:endParaRPr lang="en-US" sz="1050"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SIGG</a:t>
            </a:r>
            <a:endParaRPr lang="en-US" sz="1050" b="1"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smtClean="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endParaRPr lang="en-US" sz="1100" dirty="0" smtClean="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200" dirty="0">
              <a:solidFill>
                <a:srgbClr val="000000"/>
              </a:solidFill>
              <a:latin typeface="Arial Narrow" panose="020B0606020202030204" pitchFamily="34" charset="0"/>
            </a:endParaRPr>
          </a:p>
          <a:p>
            <a:pPr>
              <a:defRPr/>
            </a:pPr>
            <a:endParaRPr lang="en-US" sz="1200" dirty="0">
              <a:solidFill>
                <a:srgbClr val="FF0000"/>
              </a:solidFill>
              <a:latin typeface="Arial Narrow" panose="020B0606020202030204" pitchFamily="34" charset="0"/>
            </a:endParaRPr>
          </a:p>
        </p:txBody>
      </p:sp>
      <p:sp>
        <p:nvSpPr>
          <p:cNvPr id="16" name="Rectangle 15"/>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1600" b="1" dirty="0">
                <a:solidFill>
                  <a:srgbClr val="000000"/>
                </a:solidFill>
                <a:latin typeface="Arial Narrow" panose="020B0606020202030204" pitchFamily="34" charset="0"/>
              </a:rPr>
              <a:t>Strategic Goal, </a:t>
            </a:r>
            <a:r>
              <a:rPr lang="en-US" sz="1600" b="1" dirty="0" smtClean="0">
                <a:solidFill>
                  <a:srgbClr val="000000"/>
                </a:solidFill>
                <a:latin typeface="Arial Narrow" panose="020B0606020202030204" pitchFamily="34" charset="0"/>
              </a:rPr>
              <a:t>Plans/Timeframe</a:t>
            </a:r>
            <a:r>
              <a:rPr lang="en-US" sz="1600" b="1" dirty="0">
                <a:solidFill>
                  <a:srgbClr val="000000"/>
                </a:solidFill>
                <a:latin typeface="Arial Narrow" panose="020B0606020202030204" pitchFamily="34" charset="0"/>
              </a:rPr>
              <a:t>, Resources Required</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r>
              <a:rPr lang="en-US" sz="1050" dirty="0" smtClean="0">
                <a:solidFill>
                  <a:srgbClr val="000000"/>
                </a:solidFill>
                <a:latin typeface="Arial Narrow" panose="020B0606020202030204" pitchFamily="34" charset="0"/>
              </a:rPr>
              <a:t>Expand Terminology Support</a:t>
            </a:r>
          </a:p>
          <a:p>
            <a:pPr marL="688975" lvl="1"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FHIR Terminology Service Integration	(VSAC)</a:t>
            </a:r>
            <a:endParaRPr lang="en-US" sz="1050"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endParaRPr lang="en-US" sz="1200" dirty="0">
              <a:solidFill>
                <a:schemeClr val="tx1"/>
              </a:solidFill>
              <a:latin typeface="Arial Narrow" panose="020B0606020202030204" pitchFamily="34" charset="0"/>
            </a:endParaRPr>
          </a:p>
          <a:p>
            <a:pPr>
              <a:defRPr/>
            </a:pPr>
            <a:endParaRPr lang="en-US" sz="1200" dirty="0">
              <a:solidFill>
                <a:schemeClr val="tx1"/>
              </a:solidFill>
              <a:latin typeface="Arial Narrow" panose="020B0606020202030204" pitchFamily="34" charset="0"/>
            </a:endParaRPr>
          </a:p>
        </p:txBody>
      </p:sp>
      <p:sp>
        <p:nvSpPr>
          <p:cNvPr id="17" name="Rectangle 16"/>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1600" b="1" dirty="0">
                <a:solidFill>
                  <a:srgbClr val="000000"/>
                </a:solidFill>
                <a:latin typeface="Arial Narrow" panose="020B0606020202030204" pitchFamily="34" charset="0"/>
              </a:rPr>
              <a:t>Issues, Risks, and Mitigation</a:t>
            </a:r>
            <a:endParaRPr lang="en-US" sz="12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 VSAC </a:t>
            </a: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Lack of FHIR Terminology Services</a:t>
            </a:r>
          </a:p>
          <a:p>
            <a:pPr marL="231775" indent="-231775">
              <a:spcBef>
                <a:spcPts val="600"/>
              </a:spcBef>
              <a:buFont typeface="Wingdings" panose="05000000000000000000" pitchFamily="2" charset="2"/>
              <a:buChar char="q"/>
              <a:defRPr/>
            </a:pP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Continuing with RSA support</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defRPr/>
            </a:pPr>
            <a:endParaRPr lang="en-US" sz="1050" dirty="0">
              <a:solidFill>
                <a:srgbClr val="000000"/>
              </a:solidFill>
              <a:latin typeface="Arial Narrow" panose="020B0606020202030204" pitchFamily="34" charset="0"/>
            </a:endParaRPr>
          </a:p>
        </p:txBody>
      </p:sp>
      <p:sp>
        <p:nvSpPr>
          <p:cNvPr id="18" name="TextBox 17"/>
          <p:cNvSpPr txBox="1"/>
          <p:nvPr/>
        </p:nvSpPr>
        <p:spPr>
          <a:xfrm>
            <a:off x="-8022" y="3539900"/>
            <a:ext cx="9152022" cy="261610"/>
          </a:xfrm>
          <a:prstGeom prst="rect">
            <a:avLst/>
          </a:prstGeom>
          <a:noFill/>
        </p:spPr>
        <p:txBody>
          <a:bodyPr wrap="square" rtlCol="0">
            <a:spAutoFit/>
          </a:bodyPr>
          <a:lstStyle/>
          <a:p>
            <a:pPr algn="ctr"/>
            <a:r>
              <a:rPr lang="en-US" sz="1100" b="1" dirty="0" smtClean="0">
                <a:latin typeface="Arial Narrow" panose="020B0606020202030204" pitchFamily="34" charset="0"/>
              </a:rPr>
              <a:t>Note</a:t>
            </a:r>
            <a:r>
              <a:rPr lang="en-US" sz="1100" dirty="0" smtClean="0">
                <a:latin typeface="Arial Narrow" panose="020B0606020202030204" pitchFamily="34" charset="0"/>
              </a:rPr>
              <a:t>: You can adjust quadrant height and width </a:t>
            </a:r>
            <a:endParaRPr lang="en-US" sz="1100" dirty="0">
              <a:latin typeface="Arial Narrow" panose="020B0606020202030204" pitchFamily="34" charset="0"/>
            </a:endParaRPr>
          </a:p>
        </p:txBody>
      </p:sp>
      <p:sp>
        <p:nvSpPr>
          <p:cNvPr id="19" name="TextBox 18"/>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15-16 FHA Report-Out</a:t>
            </a:r>
            <a:endParaRPr lang="en-US" dirty="0">
              <a:solidFill>
                <a:schemeClr val="bg1"/>
              </a:solidFill>
            </a:endParaRPr>
          </a:p>
        </p:txBody>
      </p:sp>
    </p:spTree>
    <p:extLst>
      <p:ext uri="{BB962C8B-B14F-4D97-AF65-F5344CB8AC3E}">
        <p14:creationId xmlns:p14="http://schemas.microsoft.com/office/powerpoint/2010/main" val="396377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t>
            </a:r>
            <a:r>
              <a:rPr lang="en-US" sz="1600" b="1" dirty="0" smtClean="0">
                <a:latin typeface="Arial Narrow" panose="020B0606020202030204" pitchFamily="34" charset="0"/>
              </a:rPr>
              <a:t>and </a:t>
            </a:r>
            <a:r>
              <a:rPr lang="en-US" sz="1600" b="1" dirty="0">
                <a:latin typeface="Arial Narrow" panose="020B0606020202030204" pitchFamily="34" charset="0"/>
              </a:rPr>
              <a:t>Activities</a:t>
            </a:r>
          </a:p>
          <a:p>
            <a:pPr marL="342900" indent="-342900" fontAlgn="base">
              <a:buFont typeface="Arial" panose="020B0604020202020204" pitchFamily="34" charset="0"/>
              <a:buChar char="•"/>
            </a:pPr>
            <a:r>
              <a:rPr lang="en-US" sz="1200" dirty="0">
                <a:latin typeface="Arial Narrow" panose="020B0606020202030204" pitchFamily="34" charset="0"/>
              </a:rPr>
              <a:t> </a:t>
            </a: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200" dirty="0">
                <a:latin typeface="Arial Narrow" panose="020B0606020202030204" pitchFamily="34" charset="0"/>
              </a:rPr>
              <a:t> </a:t>
            </a: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200" dirty="0">
                <a:latin typeface="Arial Narrow" panose="020B0606020202030204" pitchFamily="34" charset="0"/>
              </a:rPr>
              <a:t> FHIM Team Participants: </a:t>
            </a:r>
          </a:p>
          <a:p>
            <a:pPr marL="342900" indent="-342900" fontAlgn="base">
              <a:buFont typeface="Arial" panose="020B0604020202020204" pitchFamily="34" charset="0"/>
              <a:buChar char="•"/>
            </a:pPr>
            <a:r>
              <a:rPr lang="en-US" sz="1200" dirty="0">
                <a:latin typeface="Arial Narrow" panose="020B0606020202030204" pitchFamily="34" charset="0"/>
              </a:rPr>
              <a:t>Non-FHIM Team Key Participants: </a:t>
            </a:r>
          </a:p>
          <a:p>
            <a:pPr lvl="0" fontAlgn="base"/>
            <a:r>
              <a:rPr lang="en-US" sz="1600" b="1" dirty="0">
                <a:latin typeface="Arial Narrow" panose="020B0606020202030204" pitchFamily="34" charset="0"/>
              </a:rPr>
              <a:t>Long-Term Goal </a:t>
            </a:r>
            <a:r>
              <a:rPr lang="en-US" sz="1600" b="1" dirty="0" smtClean="0">
                <a:latin typeface="Arial Narrow" panose="020B0606020202030204" pitchFamily="34" charset="0"/>
              </a:rPr>
              <a:t>and Strategy </a:t>
            </a:r>
            <a:r>
              <a:rPr lang="en-US" sz="1600" b="1" dirty="0">
                <a:latin typeface="Arial Narrow" panose="020B0606020202030204" pitchFamily="34" charset="0"/>
              </a:rPr>
              <a:t>for Achieving Goal</a:t>
            </a:r>
          </a:p>
          <a:p>
            <a:pPr marL="342900" indent="-342900" fontAlgn="base">
              <a:buFont typeface="Arial" panose="020B0604020202020204" pitchFamily="34" charset="0"/>
              <a:buChar char="•"/>
            </a:pPr>
            <a:r>
              <a:rPr lang="en-US" sz="1200" dirty="0">
                <a:latin typeface="Arial Narrow" panose="020B0606020202030204" pitchFamily="34" charset="0"/>
              </a:rPr>
              <a:t>Description: </a:t>
            </a:r>
          </a:p>
          <a:p>
            <a:pPr marL="342900" indent="-342900" fontAlgn="base">
              <a:buFont typeface="Arial" panose="020B0604020202020204" pitchFamily="34" charset="0"/>
              <a:buChar char="•"/>
            </a:pPr>
            <a:r>
              <a:rPr lang="en-US" sz="1200" dirty="0">
                <a:latin typeface="Arial Narrow" panose="020B0606020202030204" pitchFamily="34" charset="0"/>
              </a:rPr>
              <a:t>Estimated Timeframe: </a:t>
            </a:r>
          </a:p>
          <a:p>
            <a:pPr marL="342900" indent="-342900" fontAlgn="base">
              <a:buFont typeface="Arial" panose="020B0604020202020204" pitchFamily="34" charset="0"/>
              <a:buChar char="•"/>
            </a:pPr>
            <a:r>
              <a:rPr lang="en-US" sz="1200" dirty="0">
                <a:latin typeface="Arial Narrow" panose="020B0606020202030204" pitchFamily="34" charset="0"/>
              </a:rPr>
              <a:t>Resources Required: </a:t>
            </a:r>
          </a:p>
          <a:p>
            <a:pPr marL="342900" indent="-342900" fontAlgn="base">
              <a:buFont typeface="Arial" panose="020B0604020202020204" pitchFamily="34" charset="0"/>
              <a:buChar char="•"/>
            </a:pPr>
            <a:r>
              <a:rPr lang="en-US" sz="1200" dirty="0">
                <a:latin typeface="Arial Narrow" panose="020B0606020202030204" pitchFamily="34" charset="0"/>
              </a:rPr>
              <a:t>Other</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25</a:t>
            </a:fld>
            <a:endParaRPr lang="en-US" dirty="0"/>
          </a:p>
        </p:txBody>
      </p:sp>
      <p:sp>
        <p:nvSpPr>
          <p:cNvPr id="4" name="Title 3"/>
          <p:cNvSpPr>
            <a:spLocks noGrp="1"/>
          </p:cNvSpPr>
          <p:nvPr>
            <p:ph type="title"/>
          </p:nvPr>
        </p:nvSpPr>
        <p:spPr>
          <a:xfrm>
            <a:off x="457200" y="68727"/>
            <a:ext cx="6396715" cy="677894"/>
          </a:xfrm>
        </p:spPr>
        <p:txBody>
          <a:bodyPr/>
          <a:lstStyle/>
          <a:p>
            <a:r>
              <a:rPr lang="en-US" dirty="0">
                <a:solidFill>
                  <a:schemeClr val="dk1"/>
                </a:solidFill>
              </a:rPr>
              <a:t>FHIM Transition Planning</a:t>
            </a:r>
            <a:endParaRPr lang="en-US" dirty="0"/>
          </a:p>
        </p:txBody>
      </p:sp>
      <p:sp>
        <p:nvSpPr>
          <p:cNvPr id="6" name="TextBox 5"/>
          <p:cNvSpPr txBox="1"/>
          <p:nvPr/>
        </p:nvSpPr>
        <p:spPr>
          <a:xfrm>
            <a:off x="0" y="5939065"/>
            <a:ext cx="9144000" cy="276999"/>
          </a:xfrm>
          <a:prstGeom prst="rect">
            <a:avLst/>
          </a:prstGeom>
          <a:noFill/>
        </p:spPr>
        <p:txBody>
          <a:bodyPr wrap="square" rtlCol="0">
            <a:spAutoFit/>
          </a:bodyPr>
          <a:lstStyle/>
          <a:p>
            <a:pPr algn="ctr"/>
            <a:r>
              <a:rPr lang="en-US" sz="1200" dirty="0" smtClean="0"/>
              <a:t>Add additional slides as needed</a:t>
            </a:r>
            <a:endParaRPr lang="en-US" sz="1200"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11039218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26</a:t>
            </a:fld>
            <a:endParaRPr lang="en-US" dirty="0"/>
          </a:p>
        </p:txBody>
      </p:sp>
      <p:sp>
        <p:nvSpPr>
          <p:cNvPr id="4" name="Title 3"/>
          <p:cNvSpPr>
            <a:spLocks noGrp="1"/>
          </p:cNvSpPr>
          <p:nvPr>
            <p:ph type="title"/>
          </p:nvPr>
        </p:nvSpPr>
        <p:spPr>
          <a:xfrm>
            <a:off x="403551" y="206484"/>
            <a:ext cx="6396715" cy="677894"/>
          </a:xfrm>
        </p:spPr>
        <p:txBody>
          <a:bodyPr>
            <a:normAutofit/>
          </a:bodyPr>
          <a:lstStyle/>
          <a:p>
            <a:pPr>
              <a:spcBef>
                <a:spcPts val="0"/>
              </a:spcBef>
              <a:defRPr/>
            </a:pPr>
            <a:r>
              <a:rPr lang="en-US" dirty="0">
                <a:solidFill>
                  <a:schemeClr val="dk1"/>
                </a:solidFill>
              </a:rPr>
              <a:t>FHIM Transition Planning</a:t>
            </a: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Status / Accomplishments / </a:t>
            </a:r>
            <a:r>
              <a:rPr lang="en-US" sz="1600" b="1" dirty="0">
                <a:solidFill>
                  <a:srgbClr val="000000"/>
                </a:solidFill>
                <a:latin typeface="Arial Narrow" panose="020B0606020202030204" pitchFamily="34" charset="0"/>
              </a:rPr>
              <a:t>U</a:t>
            </a:r>
            <a:r>
              <a:rPr lang="en-US" sz="1600" b="1" dirty="0" smtClean="0">
                <a:solidFill>
                  <a:srgbClr val="000000"/>
                </a:solidFill>
                <a:latin typeface="Arial Narrow" panose="020B0606020202030204" pitchFamily="34" charset="0"/>
              </a:rPr>
              <a:t>ses / Value </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fontAlgn="auto">
              <a:spcBef>
                <a:spcPts val="600"/>
              </a:spcBef>
              <a:spcAft>
                <a:spcPts val="0"/>
              </a:spcAft>
              <a:buFont typeface="Wingdings" panose="05000000000000000000" pitchFamily="2" charset="2"/>
              <a:buChar char="q"/>
              <a:defRPr/>
            </a:pPr>
            <a:endParaRPr lang="en-US" sz="1050" dirty="0">
              <a:solidFill>
                <a:schemeClr val="tx1"/>
              </a:solidFill>
              <a:latin typeface="Arial Narrow" panose="020B0606020202030204" pitchFamily="34" charset="0"/>
            </a:endParaRPr>
          </a:p>
        </p:txBody>
      </p:sp>
      <p:sp>
        <p:nvSpPr>
          <p:cNvPr id="15" name="Rectangle 14"/>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Participants, </a:t>
            </a:r>
            <a:r>
              <a:rPr lang="en-US" sz="1600" b="1" dirty="0">
                <a:solidFill>
                  <a:srgbClr val="000000"/>
                </a:solidFill>
                <a:latin typeface="Arial Narrow" panose="020B0606020202030204" pitchFamily="34" charset="0"/>
              </a:rPr>
              <a:t>Relationship to Other </a:t>
            </a:r>
            <a:r>
              <a:rPr lang="en-US" sz="1600" b="1" dirty="0" smtClean="0">
                <a:solidFill>
                  <a:srgbClr val="000000"/>
                </a:solidFill>
                <a:latin typeface="Arial Narrow" panose="020B0606020202030204" pitchFamily="34" charset="0"/>
              </a:rPr>
              <a:t>Initiatives</a:t>
            </a:r>
            <a:endParaRPr lang="en-US" sz="12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endParaRPr lang="en-US" sz="1100" dirty="0" smtClean="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200" dirty="0">
              <a:solidFill>
                <a:srgbClr val="000000"/>
              </a:solidFill>
              <a:latin typeface="Arial Narrow" panose="020B0606020202030204" pitchFamily="34" charset="0"/>
            </a:endParaRPr>
          </a:p>
          <a:p>
            <a:pPr>
              <a:defRPr/>
            </a:pPr>
            <a:endParaRPr lang="en-US" sz="1200" dirty="0">
              <a:solidFill>
                <a:srgbClr val="FF0000"/>
              </a:solidFill>
              <a:latin typeface="Arial Narrow" panose="020B0606020202030204" pitchFamily="34" charset="0"/>
            </a:endParaRPr>
          </a:p>
        </p:txBody>
      </p:sp>
      <p:sp>
        <p:nvSpPr>
          <p:cNvPr id="16" name="Rectangle 15"/>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1600" b="1" dirty="0">
                <a:solidFill>
                  <a:srgbClr val="000000"/>
                </a:solidFill>
                <a:latin typeface="Arial Narrow" panose="020B0606020202030204" pitchFamily="34" charset="0"/>
              </a:rPr>
              <a:t>Strategic Goal, </a:t>
            </a:r>
            <a:r>
              <a:rPr lang="en-US" sz="1600" b="1" dirty="0" smtClean="0">
                <a:solidFill>
                  <a:srgbClr val="000000"/>
                </a:solidFill>
                <a:latin typeface="Arial Narrow" panose="020B0606020202030204" pitchFamily="34" charset="0"/>
              </a:rPr>
              <a:t>Plans/Timeframe</a:t>
            </a:r>
            <a:r>
              <a:rPr lang="en-US" sz="1600" b="1" dirty="0">
                <a:solidFill>
                  <a:srgbClr val="000000"/>
                </a:solidFill>
                <a:latin typeface="Arial Narrow" panose="020B0606020202030204" pitchFamily="34" charset="0"/>
              </a:rPr>
              <a:t>, Resources Required</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endParaRPr lang="en-US" sz="1200" dirty="0">
              <a:solidFill>
                <a:schemeClr val="tx1"/>
              </a:solidFill>
              <a:latin typeface="Arial Narrow" panose="020B0606020202030204" pitchFamily="34" charset="0"/>
            </a:endParaRPr>
          </a:p>
          <a:p>
            <a:pPr>
              <a:defRPr/>
            </a:pPr>
            <a:endParaRPr lang="en-US" sz="1200" dirty="0">
              <a:solidFill>
                <a:schemeClr val="tx1"/>
              </a:solidFill>
              <a:latin typeface="Arial Narrow" panose="020B0606020202030204" pitchFamily="34" charset="0"/>
            </a:endParaRPr>
          </a:p>
        </p:txBody>
      </p:sp>
      <p:sp>
        <p:nvSpPr>
          <p:cNvPr id="17" name="Rectangle 16"/>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1600" b="1" dirty="0">
                <a:solidFill>
                  <a:srgbClr val="000000"/>
                </a:solidFill>
                <a:latin typeface="Arial Narrow" panose="020B0606020202030204" pitchFamily="34" charset="0"/>
              </a:rPr>
              <a:t>Issues, Risks, and Mitigation</a:t>
            </a:r>
            <a:endParaRPr lang="en-US" sz="12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defRPr/>
            </a:pPr>
            <a:endParaRPr lang="en-US" sz="1050" dirty="0">
              <a:solidFill>
                <a:srgbClr val="000000"/>
              </a:solidFill>
              <a:latin typeface="Arial Narrow" panose="020B0606020202030204" pitchFamily="34" charset="0"/>
            </a:endParaRPr>
          </a:p>
        </p:txBody>
      </p:sp>
      <p:sp>
        <p:nvSpPr>
          <p:cNvPr id="18" name="TextBox 17"/>
          <p:cNvSpPr txBox="1"/>
          <p:nvPr/>
        </p:nvSpPr>
        <p:spPr>
          <a:xfrm>
            <a:off x="-8022" y="3539900"/>
            <a:ext cx="9152022" cy="261610"/>
          </a:xfrm>
          <a:prstGeom prst="rect">
            <a:avLst/>
          </a:prstGeom>
          <a:noFill/>
        </p:spPr>
        <p:txBody>
          <a:bodyPr wrap="square" rtlCol="0">
            <a:spAutoFit/>
          </a:bodyPr>
          <a:lstStyle/>
          <a:p>
            <a:pPr algn="ctr"/>
            <a:r>
              <a:rPr lang="en-US" sz="1100" b="1" dirty="0" smtClean="0">
                <a:latin typeface="Arial Narrow" panose="020B0606020202030204" pitchFamily="34" charset="0"/>
              </a:rPr>
              <a:t>Note</a:t>
            </a:r>
            <a:r>
              <a:rPr lang="en-US" sz="1100" dirty="0" smtClean="0">
                <a:latin typeface="Arial Narrow" panose="020B0606020202030204" pitchFamily="34" charset="0"/>
              </a:rPr>
              <a:t>: You can adjust quadrant height and width </a:t>
            </a:r>
            <a:endParaRPr lang="en-US" sz="1100" dirty="0">
              <a:latin typeface="Arial Narrow" panose="020B0606020202030204" pitchFamily="34" charset="0"/>
            </a:endParaRPr>
          </a:p>
        </p:txBody>
      </p:sp>
      <p:sp>
        <p:nvSpPr>
          <p:cNvPr id="19" name="TextBox 18"/>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15-16 FHA Report-Out</a:t>
            </a:r>
            <a:endParaRPr lang="en-US" dirty="0">
              <a:solidFill>
                <a:schemeClr val="bg1"/>
              </a:solidFill>
            </a:endParaRPr>
          </a:p>
        </p:txBody>
      </p:sp>
    </p:spTree>
    <p:extLst>
      <p:ext uri="{BB962C8B-B14F-4D97-AF65-F5344CB8AC3E}">
        <p14:creationId xmlns:p14="http://schemas.microsoft.com/office/powerpoint/2010/main" val="26416749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en-US" dirty="0"/>
              <a:t>Today’s </a:t>
            </a:r>
            <a:r>
              <a:rPr lang="en-US" dirty="0" smtClean="0"/>
              <a:t>FHIM Situation</a:t>
            </a:r>
            <a:endParaRPr lang="en-US" dirty="0"/>
          </a:p>
        </p:txBody>
      </p:sp>
      <p:sp>
        <p:nvSpPr>
          <p:cNvPr id="3" name="Rectangle 2"/>
          <p:cNvSpPr>
            <a:spLocks noGrp="1"/>
          </p:cNvSpPr>
          <p:nvPr>
            <p:ph idx="1"/>
          </p:nvPr>
        </p:nvSpPr>
        <p:spPr/>
        <p:txBody>
          <a:bodyPr/>
          <a:lstStyle/>
          <a:p>
            <a:pPr marL="342900" indent="-342900" rtl="0" eaLnBrk="1" latinLnBrk="0" hangingPunct="1">
              <a:buFont typeface="Arial" panose="020B0604020202020204" pitchFamily="34" charset="0"/>
              <a:buChar char="•"/>
            </a:pPr>
            <a:r>
              <a:rPr lang="en-US" sz="2400" kern="1200" dirty="0">
                <a:solidFill>
                  <a:srgbClr val="000000"/>
                </a:solidFill>
                <a:effectLst/>
                <a:latin typeface="+mn-lt"/>
                <a:ea typeface="+mn-ea"/>
                <a:cs typeface="+mn-cs"/>
              </a:rPr>
              <a:t>Near term (next 90 days)</a:t>
            </a:r>
            <a:endParaRPr lang="en-US" dirty="0">
              <a:effectLst/>
            </a:endParaRPr>
          </a:p>
          <a:p>
            <a:pPr marL="800100" lvl="1" indent="-342900">
              <a:buFont typeface="Arial" panose="020B0604020202020204" pitchFamily="34" charset="0"/>
              <a:buChar char="•"/>
            </a:pPr>
            <a:r>
              <a:rPr lang="en-US" kern="1200" dirty="0">
                <a:solidFill>
                  <a:srgbClr val="000000"/>
                </a:solidFill>
                <a:effectLst/>
                <a:latin typeface="+mn-lt"/>
                <a:ea typeface="+mn-ea"/>
                <a:cs typeface="+mn-cs"/>
              </a:rPr>
              <a:t>Wrap up current projects</a:t>
            </a:r>
          </a:p>
          <a:p>
            <a:pPr marL="800100" lvl="1" indent="-342900">
              <a:buFont typeface="Arial" panose="020B0604020202020204" pitchFamily="34" charset="0"/>
              <a:buChar char="•"/>
            </a:pPr>
            <a:r>
              <a:rPr lang="en-US" dirty="0"/>
              <a:t>Prepare for a shift in focus</a:t>
            </a:r>
          </a:p>
          <a:p>
            <a:pPr marL="800100" lvl="1" indent="-342900">
              <a:buFont typeface="Arial" panose="020B0604020202020204" pitchFamily="34" charset="0"/>
              <a:buChar char="•"/>
            </a:pPr>
            <a:r>
              <a:rPr lang="en-US" dirty="0"/>
              <a:t>Prepare Transition Plan</a:t>
            </a:r>
          </a:p>
          <a:p>
            <a:pPr marL="800100" lvl="1" indent="-342900">
              <a:buFont typeface="Arial" panose="020B0604020202020204" pitchFamily="34" charset="0"/>
              <a:buChar char="•"/>
            </a:pPr>
            <a:r>
              <a:rPr lang="en-US" dirty="0">
                <a:effectLst/>
              </a:rPr>
              <a:t>Engage in purposeful, effective communications</a:t>
            </a:r>
          </a:p>
          <a:p>
            <a:pPr marL="342900" indent="-342900" rtl="0" eaLnBrk="1" latinLnBrk="0" hangingPunct="1">
              <a:buFont typeface="Arial" panose="020B0604020202020204" pitchFamily="34" charset="0"/>
              <a:buChar char="•"/>
            </a:pPr>
            <a:r>
              <a:rPr lang="en-US" sz="2400" kern="1200" dirty="0">
                <a:solidFill>
                  <a:srgbClr val="000000"/>
                </a:solidFill>
                <a:effectLst/>
                <a:latin typeface="+mn-lt"/>
                <a:ea typeface="+mn-ea"/>
                <a:cs typeface="+mn-cs"/>
              </a:rPr>
              <a:t>Long term</a:t>
            </a:r>
            <a:endParaRPr lang="en-US" dirty="0">
              <a:effectLst/>
            </a:endParaRPr>
          </a:p>
          <a:p>
            <a:pPr marL="800100" lvl="1" indent="-342900">
              <a:buFont typeface="Arial" panose="020B0604020202020204" pitchFamily="34" charset="0"/>
              <a:buChar char="•"/>
            </a:pPr>
            <a:r>
              <a:rPr lang="en-US" kern="1200" dirty="0">
                <a:solidFill>
                  <a:srgbClr val="000000"/>
                </a:solidFill>
                <a:effectLst/>
                <a:latin typeface="+mn-lt"/>
                <a:ea typeface="+mn-ea"/>
                <a:cs typeface="+mn-cs"/>
              </a:rPr>
              <a:t>Create a 5 year vision for FHA</a:t>
            </a:r>
          </a:p>
          <a:p>
            <a:pPr marL="800100" lvl="1" indent="-342900">
              <a:buFont typeface="Arial" panose="020B0604020202020204" pitchFamily="34" charset="0"/>
              <a:buChar char="•"/>
            </a:pPr>
            <a:r>
              <a:rPr lang="en-US" dirty="0"/>
              <a:t>Create the infrastructure to support architecture across the federal health IT space</a:t>
            </a:r>
          </a:p>
          <a:p>
            <a:pPr marL="800100" lvl="1" indent="-342900">
              <a:buFont typeface="Arial" panose="020B0604020202020204" pitchFamily="34" charset="0"/>
              <a:buChar char="•"/>
            </a:pPr>
            <a:r>
              <a:rPr lang="en-US" dirty="0">
                <a:effectLst/>
              </a:rPr>
              <a:t>Identify and engage stakeholders and market influencers</a:t>
            </a:r>
          </a:p>
          <a:p>
            <a:pPr marL="800100" lvl="1" indent="-342900">
              <a:buFont typeface="Arial" panose="020B0604020202020204" pitchFamily="34" charset="0"/>
              <a:buChar char="•"/>
            </a:pPr>
            <a:r>
              <a:rPr lang="en-US" dirty="0"/>
              <a:t>Identify potential shared services</a:t>
            </a:r>
          </a:p>
          <a:p>
            <a:pPr marL="800100" lvl="1" indent="-342900">
              <a:buFont typeface="Arial" panose="020B0604020202020204" pitchFamily="34" charset="0"/>
              <a:buChar char="•"/>
            </a:pPr>
            <a:r>
              <a:rPr lang="en-US" dirty="0">
                <a:effectLst/>
              </a:rPr>
              <a:t>Identify and work on major work streams </a:t>
            </a:r>
          </a:p>
        </p:txBody>
      </p:sp>
      <p:sp>
        <p:nvSpPr>
          <p:cNvPr id="4" name="Slide Number Placeholder 2"/>
          <p:cNvSpPr>
            <a:spLocks noGrp="1"/>
          </p:cNvSpPr>
          <p:nvPr>
            <p:ph type="sldNum" sz="quarter" idx="12"/>
          </p:nvPr>
        </p:nvSpPr>
        <p:spPr>
          <a:xfrm>
            <a:off x="8386116" y="18678"/>
            <a:ext cx="360266" cy="365125"/>
          </a:xfrm>
        </p:spPr>
        <p:txBody>
          <a:bodyPr/>
          <a:lstStyle/>
          <a:p>
            <a:fld id="{F8059506-D6B1-B842-AAB5-13291BE98BD7}" type="slidenum">
              <a:rPr lang="en-US" smtClean="0"/>
              <a:pPr/>
              <a:t>27</a:t>
            </a:fld>
            <a:endParaRPr lang="en-US" dirty="0"/>
          </a:p>
        </p:txBody>
      </p:sp>
      <p:sp>
        <p:nvSpPr>
          <p:cNvPr id="5" name="TextBox 4"/>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28058596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D24B2E2D-847C-44E9-B45B-31ED31F92001}" type="slidenum">
              <a:rPr lang="en-US" altLang="en-US" smtClean="0"/>
              <a:pPr>
                <a:defRPr/>
              </a:pPr>
              <a:t>28</a:t>
            </a:fld>
            <a:endParaRPr lang="en-US" altLang="en-US" dirty="0"/>
          </a:p>
        </p:txBody>
      </p:sp>
      <p:sp>
        <p:nvSpPr>
          <p:cNvPr id="2" name="Title 1"/>
          <p:cNvSpPr>
            <a:spLocks noGrp="1"/>
          </p:cNvSpPr>
          <p:nvPr>
            <p:ph type="title"/>
          </p:nvPr>
        </p:nvSpPr>
        <p:spPr/>
        <p:txBody>
          <a:bodyPr>
            <a:normAutofit fontScale="90000"/>
          </a:bodyPr>
          <a:lstStyle/>
          <a:p>
            <a:r>
              <a:rPr lang="en-US" dirty="0" smtClean="0"/>
              <a:t>Day 1 </a:t>
            </a:r>
            <a:r>
              <a:rPr lang="en-US" dirty="0"/>
              <a:t>Key FHA Report Out Items</a:t>
            </a:r>
            <a:r>
              <a:rPr lang="en-US" dirty="0"/>
              <a:t/>
            </a:r>
            <a:br>
              <a:rPr lang="en-US" dirty="0"/>
            </a:br>
            <a:r>
              <a:rPr lang="en-US" sz="1600" i="1" dirty="0">
                <a:latin typeface="+mj-lt"/>
              </a:rPr>
              <a:t>(Please see note section for additional details)</a:t>
            </a:r>
            <a:endParaRPr lang="en-US" i="1" dirty="0">
              <a:latin typeface="+mj-lt"/>
            </a:endParaRPr>
          </a:p>
        </p:txBody>
      </p:sp>
      <p:graphicFrame>
        <p:nvGraphicFramePr>
          <p:cNvPr id="5" name="Content Placeholder 4"/>
          <p:cNvGraphicFramePr>
            <a:graphicFrameLocks/>
          </p:cNvGraphicFramePr>
          <p:nvPr>
            <p:extLst>
              <p:ext uri="{D42A27DB-BD31-4B8C-83A1-F6EECF244321}">
                <p14:modId xmlns:p14="http://schemas.microsoft.com/office/powerpoint/2010/main" val="3590776195"/>
              </p:ext>
            </p:extLst>
          </p:nvPr>
        </p:nvGraphicFramePr>
        <p:xfrm>
          <a:off x="236483" y="1339986"/>
          <a:ext cx="8686800" cy="4637921"/>
        </p:xfrm>
        <a:graphic>
          <a:graphicData uri="http://schemas.openxmlformats.org/drawingml/2006/table">
            <a:tbl>
              <a:tblPr firstRow="1" bandRow="1">
                <a:tableStyleId>{3B4B98B0-60AC-42C2-AFA5-B58CD77FA1E5}</a:tableStyleId>
              </a:tblPr>
              <a:tblGrid>
                <a:gridCol w="441434">
                  <a:extLst>
                    <a:ext uri="{9D8B030D-6E8A-4147-A177-3AD203B41FA5}">
                      <a16:colId xmlns="" xmlns:a16="http://schemas.microsoft.com/office/drawing/2014/main" val="20000"/>
                    </a:ext>
                  </a:extLst>
                </a:gridCol>
                <a:gridCol w="8245366">
                  <a:extLst>
                    <a:ext uri="{9D8B030D-6E8A-4147-A177-3AD203B41FA5}">
                      <a16:colId xmlns="" xmlns:a16="http://schemas.microsoft.com/office/drawing/2014/main" val="20001"/>
                    </a:ext>
                  </a:extLst>
                </a:gridCol>
              </a:tblGrid>
              <a:tr h="380997">
                <a:tc gridSpan="2">
                  <a:txBody>
                    <a:bodyPr/>
                    <a:lstStyle/>
                    <a:p>
                      <a:pPr marL="0" marR="0" lvl="0" indent="0" algn="ctr" defTabSz="457200" rtl="0" eaLnBrk="1" fontAlgn="base" latinLnBrk="0" hangingPunct="1">
                        <a:lnSpc>
                          <a:spcPct val="115000"/>
                        </a:lnSpc>
                        <a:spcBef>
                          <a:spcPct val="0"/>
                        </a:spcBef>
                        <a:spcAft>
                          <a:spcPts val="125"/>
                        </a:spcAft>
                        <a:buClrTx/>
                        <a:buSzTx/>
                        <a:buFontTx/>
                        <a:buNone/>
                        <a:tabLst/>
                        <a:defRPr/>
                      </a:pPr>
                      <a:r>
                        <a:rPr lang="en-US" sz="1800" dirty="0">
                          <a:solidFill>
                            <a:schemeClr val="bg1"/>
                          </a:solidFill>
                        </a:rPr>
                        <a:t>Description (Status)</a:t>
                      </a:r>
                      <a:endParaRPr lang="en-US" sz="1800" b="1" dirty="0">
                        <a:solidFill>
                          <a:schemeClr val="bg1"/>
                        </a:solidFill>
                        <a:latin typeface="Calibri"/>
                        <a:ea typeface="MS PGothic" charset="0"/>
                        <a:cs typeface="Calibri"/>
                      </a:endParaRPr>
                    </a:p>
                  </a:txBody>
                  <a:tcPr anchor="ctr">
                    <a:solidFill>
                      <a:schemeClr val="tx1"/>
                    </a:solidFill>
                  </a:tcPr>
                </a:tc>
                <a:tc hMerge="1">
                  <a:txBody>
                    <a:bodyPr/>
                    <a:lstStyle/>
                    <a:p>
                      <a:pPr marL="0" marR="0" lvl="0" indent="0" algn="ctr" defTabSz="457200" rtl="0" eaLnBrk="1" fontAlgn="base" latinLnBrk="0" hangingPunct="1">
                        <a:lnSpc>
                          <a:spcPct val="115000"/>
                        </a:lnSpc>
                        <a:spcBef>
                          <a:spcPct val="0"/>
                        </a:spcBef>
                        <a:spcAft>
                          <a:spcPts val="125"/>
                        </a:spcAft>
                        <a:buClrTx/>
                        <a:buSzTx/>
                        <a:buFontTx/>
                        <a:buNone/>
                        <a:tabLst/>
                        <a:defRPr/>
                      </a:pPr>
                      <a:endParaRPr lang="en-US" sz="1600" b="1" dirty="0">
                        <a:solidFill>
                          <a:schemeClr val="accent1"/>
                        </a:solidFill>
                        <a:latin typeface="Georgia"/>
                        <a:ea typeface="MS PGothic" charset="0"/>
                      </a:endParaRPr>
                    </a:p>
                  </a:txBody>
                  <a:tcPr marL="274320" marR="68580" marT="0"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B w="12700" cap="flat" cmpd="sng" algn="ctr">
                      <a:solidFill>
                        <a:srgbClr val="013F80">
                          <a:lumMod val="20000"/>
                          <a:lumOff val="80000"/>
                        </a:srgbClr>
                      </a:solidFill>
                      <a:prstDash val="solid"/>
                      <a:round/>
                      <a:headEnd type="none" w="med" len="med"/>
                      <a:tailEnd type="none" w="med" len="med"/>
                    </a:lnB>
                    <a:solidFill>
                      <a:schemeClr val="accent1"/>
                    </a:solidFill>
                  </a:tcPr>
                </a:tc>
                <a:extLst>
                  <a:ext uri="{0D108BD9-81ED-4DB2-BD59-A6C34878D82A}">
                    <a16:rowId xmlns="" xmlns:a16="http://schemas.microsoft.com/office/drawing/2014/main" val="10000"/>
                  </a:ext>
                </a:extLst>
              </a:tr>
              <a:tr h="636476">
                <a:tc>
                  <a:txBody>
                    <a:bodyPr/>
                    <a:lstStyle/>
                    <a:p>
                      <a:pPr marL="0" marR="0" algn="ctr">
                        <a:lnSpc>
                          <a:spcPct val="100000"/>
                        </a:lnSpc>
                        <a:spcBef>
                          <a:spcPts val="0"/>
                        </a:spcBef>
                        <a:spcAft>
                          <a:spcPts val="0"/>
                        </a:spcAft>
                      </a:pPr>
                      <a:r>
                        <a:rPr lang="en-US" sz="1200" kern="1200" dirty="0">
                          <a:effectLst/>
                        </a:rPr>
                        <a:t>1</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1"/>
                  </a:ext>
                </a:extLst>
              </a:tr>
              <a:tr h="583324">
                <a:tc>
                  <a:txBody>
                    <a:bodyPr/>
                    <a:lstStyle/>
                    <a:p>
                      <a:pPr marL="0" marR="0" algn="ctr">
                        <a:lnSpc>
                          <a:spcPct val="100000"/>
                        </a:lnSpc>
                        <a:spcBef>
                          <a:spcPts val="0"/>
                        </a:spcBef>
                        <a:spcAft>
                          <a:spcPts val="0"/>
                        </a:spcAft>
                      </a:pPr>
                      <a:r>
                        <a:rPr lang="en-US" sz="1200" kern="1200" dirty="0">
                          <a:effectLst/>
                        </a:rPr>
                        <a:t>2</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2"/>
                  </a:ext>
                </a:extLst>
              </a:tr>
              <a:tr h="614855">
                <a:tc>
                  <a:txBody>
                    <a:bodyPr/>
                    <a:lstStyle/>
                    <a:p>
                      <a:pPr marL="0" marR="0" algn="ctr">
                        <a:lnSpc>
                          <a:spcPct val="100000"/>
                        </a:lnSpc>
                        <a:spcBef>
                          <a:spcPts val="0"/>
                        </a:spcBef>
                        <a:spcAft>
                          <a:spcPts val="0"/>
                        </a:spcAft>
                      </a:pPr>
                      <a:r>
                        <a:rPr lang="en-US" sz="1200" kern="1200" dirty="0">
                          <a:effectLst/>
                        </a:rPr>
                        <a:t>3</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3"/>
                  </a:ext>
                </a:extLst>
              </a:tr>
              <a:tr h="614855">
                <a:tc>
                  <a:txBody>
                    <a:bodyPr/>
                    <a:lstStyle/>
                    <a:p>
                      <a:pPr marL="0" marR="0" algn="ctr">
                        <a:lnSpc>
                          <a:spcPct val="100000"/>
                        </a:lnSpc>
                        <a:spcBef>
                          <a:spcPts val="0"/>
                        </a:spcBef>
                        <a:spcAft>
                          <a:spcPts val="0"/>
                        </a:spcAft>
                      </a:pPr>
                      <a:r>
                        <a:rPr lang="en-US" sz="1200" kern="1200" dirty="0">
                          <a:effectLst/>
                        </a:rPr>
                        <a:t>4</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4"/>
                  </a:ext>
                </a:extLst>
              </a:tr>
              <a:tr h="614855">
                <a:tc>
                  <a:txBody>
                    <a:bodyPr/>
                    <a:lstStyle/>
                    <a:p>
                      <a:pPr marL="0" marR="0" algn="ctr">
                        <a:lnSpc>
                          <a:spcPct val="100000"/>
                        </a:lnSpc>
                        <a:spcBef>
                          <a:spcPts val="0"/>
                        </a:spcBef>
                        <a:spcAft>
                          <a:spcPts val="0"/>
                        </a:spcAft>
                      </a:pPr>
                      <a:r>
                        <a:rPr lang="en-US" sz="1200" kern="1200" dirty="0">
                          <a:effectLst/>
                        </a:rPr>
                        <a:t>5</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dirty="0" smtClean="0">
                          <a:effectLst/>
                        </a:rPr>
                        <a:t> </a:t>
                      </a:r>
                      <a:endParaRPr lang="en-US" sz="1600" i="1" dirty="0">
                        <a:effectLst/>
                        <a:latin typeface="+mn-lt"/>
                        <a:ea typeface="Calibri"/>
                        <a:cs typeface="Times New Roman"/>
                      </a:endParaRPr>
                    </a:p>
                  </a:txBody>
                  <a:tcPr marL="68580" marR="68580" marT="0" marB="0"/>
                </a:tc>
                <a:extLst>
                  <a:ext uri="{0D108BD9-81ED-4DB2-BD59-A6C34878D82A}">
                    <a16:rowId xmlns="" xmlns:a16="http://schemas.microsoft.com/office/drawing/2014/main" val="10005"/>
                  </a:ext>
                </a:extLst>
              </a:tr>
              <a:tr h="583324">
                <a:tc>
                  <a:txBody>
                    <a:bodyPr/>
                    <a:lstStyle/>
                    <a:p>
                      <a:pPr marL="0" marR="0" algn="ctr">
                        <a:lnSpc>
                          <a:spcPct val="100000"/>
                        </a:lnSpc>
                        <a:spcBef>
                          <a:spcPts val="0"/>
                        </a:spcBef>
                        <a:spcAft>
                          <a:spcPts val="0"/>
                        </a:spcAft>
                      </a:pPr>
                      <a:r>
                        <a:rPr lang="en-US" sz="1200" kern="1200" dirty="0">
                          <a:effectLst/>
                        </a:rPr>
                        <a:t>6</a:t>
                      </a:r>
                      <a:endParaRPr lang="en-US" sz="1200" b="1" kern="1200" dirty="0">
                        <a:solidFill>
                          <a:srgbClr val="000000"/>
                        </a:solidFill>
                        <a:effectLst/>
                        <a:latin typeface="Arial"/>
                        <a:ea typeface="Calibri"/>
                        <a:cs typeface="Arial"/>
                      </a:endParaRPr>
                    </a:p>
                  </a:txBody>
                  <a:tcPr anchor="ctr"/>
                </a:tc>
                <a:tc>
                  <a:txBody>
                    <a:bodyPr/>
                    <a:lstStyle/>
                    <a:p>
                      <a:pPr marL="0" marR="0">
                        <a:spcBef>
                          <a:spcPts val="0"/>
                        </a:spcBef>
                        <a:spcAft>
                          <a:spcPts val="0"/>
                        </a:spcAft>
                      </a:pPr>
                      <a:r>
                        <a:rPr lang="en-US" sz="1600" kern="1200" dirty="0" smtClean="0">
                          <a:effectLst/>
                        </a:rPr>
                        <a:t> </a:t>
                      </a:r>
                      <a:endParaRPr lang="en-US" sz="1600" i="1" dirty="0">
                        <a:latin typeface="+mn-lt"/>
                      </a:endParaRPr>
                    </a:p>
                  </a:txBody>
                  <a:tcPr marL="68580" marR="68580" marT="0" marB="0"/>
                </a:tc>
                <a:extLst>
                  <a:ext uri="{0D108BD9-81ED-4DB2-BD59-A6C34878D82A}">
                    <a16:rowId xmlns="" xmlns:a16="http://schemas.microsoft.com/office/drawing/2014/main" val="10006"/>
                  </a:ext>
                </a:extLst>
              </a:tr>
              <a:tr h="583324">
                <a:tc>
                  <a:txBody>
                    <a:bodyPr/>
                    <a:lstStyle/>
                    <a:p>
                      <a:pPr marL="0" marR="0" algn="ctr">
                        <a:lnSpc>
                          <a:spcPct val="100000"/>
                        </a:lnSpc>
                        <a:spcBef>
                          <a:spcPts val="0"/>
                        </a:spcBef>
                        <a:spcAft>
                          <a:spcPts val="0"/>
                        </a:spcAft>
                      </a:pPr>
                      <a:r>
                        <a:rPr lang="en-US" sz="1200" kern="1200" dirty="0">
                          <a:effectLst/>
                        </a:rPr>
                        <a:t>7</a:t>
                      </a:r>
                      <a:endParaRPr lang="en-US" sz="1200" b="1" kern="1200" dirty="0">
                        <a:solidFill>
                          <a:srgbClr val="000000"/>
                        </a:solidFill>
                        <a:effectLst/>
                        <a:latin typeface="Arial"/>
                        <a:ea typeface="Calibri"/>
                        <a:cs typeface="Arial"/>
                      </a:endParaRPr>
                    </a:p>
                  </a:txBody>
                  <a:tcPr anchor="ctr"/>
                </a:tc>
                <a:tc>
                  <a:txBody>
                    <a:bodyPr/>
                    <a:lstStyle/>
                    <a:p>
                      <a:r>
                        <a:rPr lang="en-US" sz="1600" kern="1200" dirty="0" smtClean="0">
                          <a:effectLst/>
                        </a:rPr>
                        <a:t> </a:t>
                      </a:r>
                      <a:endParaRPr lang="en-US" sz="1600" i="1" dirty="0">
                        <a:solidFill>
                          <a:srgbClr val="C00000"/>
                        </a:solidFill>
                      </a:endParaRPr>
                    </a:p>
                  </a:txBody>
                  <a:tcPr marL="68580" marR="68580" marT="0" marB="0"/>
                </a:tc>
                <a:extLst>
                  <a:ext uri="{0D108BD9-81ED-4DB2-BD59-A6C34878D82A}">
                    <a16:rowId xmlns="" xmlns:a16="http://schemas.microsoft.com/office/drawing/2014/main" val="10007"/>
                  </a:ext>
                </a:extLst>
              </a:tr>
            </a:tbl>
          </a:graphicData>
        </a:graphic>
      </p:graphicFrame>
      <p:sp>
        <p:nvSpPr>
          <p:cNvPr id="6" name="TextBox 5"/>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37274032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pPr algn="ctr"/>
            <a:r>
              <a:rPr lang="en-US" sz="2800" dirty="0">
                <a:latin typeface="Arial" panose="020B0604020202020204" pitchFamily="34" charset="0"/>
                <a:cs typeface="Arial" panose="020B0604020202020204" pitchFamily="34" charset="0"/>
              </a:rPr>
              <a:t>Acronyms</a:t>
            </a:r>
          </a:p>
        </p:txBody>
      </p:sp>
      <p:graphicFrame>
        <p:nvGraphicFramePr>
          <p:cNvPr id="5" name="Table 4"/>
          <p:cNvGraphicFramePr>
            <a:graphicFrameLocks noGrp="1"/>
          </p:cNvGraphicFramePr>
          <p:nvPr>
            <p:extLst>
              <p:ext uri="{D42A27DB-BD31-4B8C-83A1-F6EECF244321}">
                <p14:modId xmlns:p14="http://schemas.microsoft.com/office/powerpoint/2010/main" val="1955847075"/>
              </p:ext>
            </p:extLst>
          </p:nvPr>
        </p:nvGraphicFramePr>
        <p:xfrm>
          <a:off x="0" y="1189692"/>
          <a:ext cx="9144000" cy="5029200"/>
        </p:xfrm>
        <a:graphic>
          <a:graphicData uri="http://schemas.openxmlformats.org/drawingml/2006/table">
            <a:tbl>
              <a:tblPr firstRow="1" bandRow="1">
                <a:tableStyleId>{5940675A-B579-460E-94D1-54222C63F5DA}</a:tableStyleId>
              </a:tblPr>
              <a:tblGrid>
                <a:gridCol w="964406">
                  <a:extLst>
                    <a:ext uri="{9D8B030D-6E8A-4147-A177-3AD203B41FA5}">
                      <a16:colId xmlns:a16="http://schemas.microsoft.com/office/drawing/2014/main" xmlns="" val="3979401530"/>
                    </a:ext>
                  </a:extLst>
                </a:gridCol>
                <a:gridCol w="3607594">
                  <a:extLst>
                    <a:ext uri="{9D8B030D-6E8A-4147-A177-3AD203B41FA5}">
                      <a16:colId xmlns:a16="http://schemas.microsoft.com/office/drawing/2014/main" xmlns="" val="411538599"/>
                    </a:ext>
                  </a:extLst>
                </a:gridCol>
                <a:gridCol w="835819">
                  <a:extLst>
                    <a:ext uri="{9D8B030D-6E8A-4147-A177-3AD203B41FA5}">
                      <a16:colId xmlns:a16="http://schemas.microsoft.com/office/drawing/2014/main" xmlns="" val="319179669"/>
                    </a:ext>
                  </a:extLst>
                </a:gridCol>
                <a:gridCol w="3736181">
                  <a:extLst>
                    <a:ext uri="{9D8B030D-6E8A-4147-A177-3AD203B41FA5}">
                      <a16:colId xmlns:a16="http://schemas.microsoft.com/office/drawing/2014/main" xmlns="" val="209764921"/>
                    </a:ext>
                  </a:extLst>
                </a:gridCol>
              </a:tblGrid>
              <a:tr h="279400">
                <a:tc>
                  <a:txBody>
                    <a:bodyPr/>
                    <a:lstStyle/>
                    <a:p>
                      <a:r>
                        <a:rPr lang="en-US" sz="1200" dirty="0">
                          <a:latin typeface="Arial Narrow" panose="020B0606020202030204" pitchFamily="34" charset="0"/>
                        </a:rPr>
                        <a:t>BMM</a:t>
                      </a:r>
                    </a:p>
                  </a:txBody>
                  <a:tcPr/>
                </a:tc>
                <a:tc>
                  <a:txBody>
                    <a:bodyPr/>
                    <a:lstStyle/>
                    <a:p>
                      <a:pPr algn="l"/>
                      <a:r>
                        <a:rPr lang="en-US" sz="1200" dirty="0">
                          <a:latin typeface="Arial Narrow" panose="020B0606020202030204" pitchFamily="34" charset="0"/>
                        </a:rPr>
                        <a:t>CIMI Basic Meta Model components</a:t>
                      </a:r>
                    </a:p>
                  </a:txBody>
                  <a:tcPr/>
                </a:tc>
                <a:tc>
                  <a:txBody>
                    <a:bodyPr/>
                    <a:lstStyle/>
                    <a:p>
                      <a:r>
                        <a:rPr lang="en-US" sz="1200" dirty="0">
                          <a:latin typeface="Arial Narrow" panose="020B0606020202030204" pitchFamily="34" charset="0"/>
                        </a:rPr>
                        <a:t>ISAAC</a:t>
                      </a:r>
                    </a:p>
                  </a:txBody>
                  <a:tcPr/>
                </a:tc>
                <a:tc>
                  <a:txBody>
                    <a:bodyPr/>
                    <a:lstStyle/>
                    <a:p>
                      <a:pPr algn="l"/>
                      <a:r>
                        <a:rPr lang="en-US" sz="1200" dirty="0">
                          <a:latin typeface="Arial Narrow" panose="020B0606020202030204" pitchFamily="34" charset="0"/>
                        </a:rPr>
                        <a:t>VA tool for SOLOR</a:t>
                      </a:r>
                    </a:p>
                  </a:txBody>
                  <a:tcPr/>
                </a:tc>
                <a:extLst>
                  <a:ext uri="{0D108BD9-81ED-4DB2-BD59-A6C34878D82A}">
                    <a16:rowId xmlns:a16="http://schemas.microsoft.com/office/drawing/2014/main" xmlns="" val="1344699320"/>
                  </a:ext>
                </a:extLst>
              </a:tr>
              <a:tr h="279400">
                <a:tc>
                  <a:txBody>
                    <a:bodyPr/>
                    <a:lstStyle/>
                    <a:p>
                      <a:r>
                        <a:rPr lang="en-US" sz="1200" dirty="0">
                          <a:latin typeface="Arial Narrow" panose="020B0606020202030204" pitchFamily="34" charset="0"/>
                        </a:rPr>
                        <a:t>CEM</a:t>
                      </a:r>
                    </a:p>
                  </a:txBody>
                  <a:tcPr/>
                </a:tc>
                <a:tc>
                  <a:txBody>
                    <a:bodyPr/>
                    <a:lstStyle/>
                    <a:p>
                      <a:pPr algn="l"/>
                      <a:r>
                        <a:rPr lang="en-US" sz="1200" dirty="0">
                          <a:latin typeface="Arial Narrow" panose="020B0606020202030204" pitchFamily="34" charset="0"/>
                        </a:rPr>
                        <a:t>Intermountain Clinical Element Models </a:t>
                      </a:r>
                    </a:p>
                  </a:txBody>
                  <a:tcPr/>
                </a:tc>
                <a:tc>
                  <a:txBody>
                    <a:bodyPr/>
                    <a:lstStyle/>
                    <a:p>
                      <a:r>
                        <a:rPr lang="en-US" sz="1200" dirty="0">
                          <a:latin typeface="Arial Narrow" panose="020B0606020202030204" pitchFamily="34" charset="0"/>
                        </a:rPr>
                        <a:t>ISO</a:t>
                      </a:r>
                    </a:p>
                  </a:txBody>
                  <a:tcPr/>
                </a:tc>
                <a:tc>
                  <a:txBody>
                    <a:bodyPr/>
                    <a:lstStyle/>
                    <a:p>
                      <a:pPr algn="l"/>
                      <a:r>
                        <a:rPr lang="en-US" sz="1200" dirty="0">
                          <a:latin typeface="Arial Narrow" panose="020B0606020202030204" pitchFamily="34" charset="0"/>
                        </a:rPr>
                        <a:t>International Standards Organization</a:t>
                      </a:r>
                    </a:p>
                  </a:txBody>
                  <a:tcPr/>
                </a:tc>
                <a:extLst>
                  <a:ext uri="{0D108BD9-81ED-4DB2-BD59-A6C34878D82A}">
                    <a16:rowId xmlns:a16="http://schemas.microsoft.com/office/drawing/2014/main" xmlns="" val="3576223464"/>
                  </a:ext>
                </a:extLst>
              </a:tr>
              <a:tr h="279400">
                <a:tc>
                  <a:txBody>
                    <a:bodyPr/>
                    <a:lstStyle/>
                    <a:p>
                      <a:r>
                        <a:rPr lang="en-US" sz="1200" dirty="0">
                          <a:latin typeface="Arial Narrow" panose="020B0606020202030204" pitchFamily="34" charset="0"/>
                        </a:rPr>
                        <a:t>CIMI</a:t>
                      </a:r>
                    </a:p>
                  </a:txBody>
                  <a:tcPr/>
                </a:tc>
                <a:tc>
                  <a:txBody>
                    <a:bodyPr/>
                    <a:lstStyle/>
                    <a:p>
                      <a:pPr algn="l"/>
                      <a:r>
                        <a:rPr lang="en-US" sz="1200" dirty="0">
                          <a:latin typeface="Arial Narrow" panose="020B0606020202030204" pitchFamily="34" charset="0"/>
                        </a:rPr>
                        <a:t>HL7 Clinical Information Model Initiative</a:t>
                      </a:r>
                    </a:p>
                  </a:txBody>
                  <a:tcPr/>
                </a:tc>
                <a:tc>
                  <a:txBody>
                    <a:bodyPr/>
                    <a:lstStyle/>
                    <a:p>
                      <a:r>
                        <a:rPr lang="en-US" sz="1200" dirty="0">
                          <a:latin typeface="Arial Narrow" panose="020B0606020202030204" pitchFamily="34" charset="0"/>
                        </a:rPr>
                        <a:t>JIF</a:t>
                      </a:r>
                    </a:p>
                  </a:txBody>
                  <a:tcPr/>
                </a:tc>
                <a:tc>
                  <a:txBody>
                    <a:bodyPr/>
                    <a:lstStyle/>
                    <a:p>
                      <a:pPr algn="l"/>
                      <a:r>
                        <a:rPr lang="en-US" sz="1200" dirty="0">
                          <a:latin typeface="Arial Narrow" panose="020B0606020202030204" pitchFamily="34" charset="0"/>
                        </a:rPr>
                        <a:t>VA/DOD Joint Incentive Fund</a:t>
                      </a:r>
                    </a:p>
                  </a:txBody>
                  <a:tcPr/>
                </a:tc>
                <a:extLst>
                  <a:ext uri="{0D108BD9-81ED-4DB2-BD59-A6C34878D82A}">
                    <a16:rowId xmlns:a16="http://schemas.microsoft.com/office/drawing/2014/main" xmlns="" val="622984688"/>
                  </a:ext>
                </a:extLst>
              </a:tr>
              <a:tr h="279400">
                <a:tc>
                  <a:txBody>
                    <a:bodyPr/>
                    <a:lstStyle/>
                    <a:p>
                      <a:r>
                        <a:rPr lang="en-US" sz="1200" dirty="0">
                          <a:latin typeface="Arial Narrow" panose="020B0606020202030204" pitchFamily="34" charset="0"/>
                        </a:rPr>
                        <a:t>CLIM</a:t>
                      </a:r>
                    </a:p>
                  </a:txBody>
                  <a:tcPr/>
                </a:tc>
                <a:tc>
                  <a:txBody>
                    <a:bodyPr/>
                    <a:lstStyle/>
                    <a:p>
                      <a:pPr algn="l"/>
                      <a:r>
                        <a:rPr lang="en-US" sz="1200" dirty="0">
                          <a:latin typeface="Arial Narrow" panose="020B0606020202030204" pitchFamily="34" charset="0"/>
                        </a:rPr>
                        <a:t>HL7 Common (Clinical) Logical Information Model</a:t>
                      </a:r>
                    </a:p>
                  </a:txBody>
                  <a:tcPr/>
                </a:tc>
                <a:tc>
                  <a:txBody>
                    <a:bodyPr/>
                    <a:lstStyle/>
                    <a:p>
                      <a:r>
                        <a:rPr lang="en-US" sz="1200" dirty="0">
                          <a:latin typeface="Arial Narrow" panose="020B0606020202030204" pitchFamily="34" charset="0"/>
                        </a:rPr>
                        <a:t>KNART</a:t>
                      </a:r>
                    </a:p>
                  </a:txBody>
                  <a:tcPr/>
                </a:tc>
                <a:tc>
                  <a:txBody>
                    <a:bodyPr/>
                    <a:lstStyle/>
                    <a:p>
                      <a:pPr algn="l"/>
                      <a:r>
                        <a:rPr lang="en-US" sz="1200" dirty="0">
                          <a:latin typeface="Arial Narrow" panose="020B0606020202030204" pitchFamily="34" charset="0"/>
                        </a:rPr>
                        <a:t>CDS Knowledge Artifact</a:t>
                      </a:r>
                    </a:p>
                  </a:txBody>
                  <a:tcPr/>
                </a:tc>
                <a:extLst>
                  <a:ext uri="{0D108BD9-81ED-4DB2-BD59-A6C34878D82A}">
                    <a16:rowId xmlns:a16="http://schemas.microsoft.com/office/drawing/2014/main" xmlns="" val="788987900"/>
                  </a:ext>
                </a:extLst>
              </a:tr>
              <a:tr h="279400">
                <a:tc>
                  <a:txBody>
                    <a:bodyPr/>
                    <a:lstStyle/>
                    <a:p>
                      <a:r>
                        <a:rPr lang="en-US" sz="1200" dirty="0">
                          <a:latin typeface="Arial Narrow" panose="020B0606020202030204" pitchFamily="34" charset="0"/>
                        </a:rPr>
                        <a:t>CQI</a:t>
                      </a:r>
                    </a:p>
                  </a:txBody>
                  <a:tcPr/>
                </a:tc>
                <a:tc>
                  <a:txBody>
                    <a:bodyPr/>
                    <a:lstStyle/>
                    <a:p>
                      <a:pPr algn="l"/>
                      <a:r>
                        <a:rPr lang="en-US" sz="1200" dirty="0">
                          <a:latin typeface="Arial Narrow" panose="020B0606020202030204" pitchFamily="34" charset="0"/>
                        </a:rPr>
                        <a:t>HL7 Clinical Quality Information</a:t>
                      </a:r>
                    </a:p>
                  </a:txBody>
                  <a:tcPr/>
                </a:tc>
                <a:tc>
                  <a:txBody>
                    <a:bodyPr/>
                    <a:lstStyle/>
                    <a:p>
                      <a:r>
                        <a:rPr lang="en-US" sz="1200" dirty="0">
                          <a:latin typeface="Arial Narrow" panose="020B0606020202030204" pitchFamily="34" charset="0"/>
                        </a:rPr>
                        <a:t>LOINC</a:t>
                      </a:r>
                    </a:p>
                  </a:txBody>
                  <a:tcPr/>
                </a:tc>
                <a:tc>
                  <a:txBody>
                    <a:bodyPr/>
                    <a:lstStyle/>
                    <a:p>
                      <a:pPr algn="l"/>
                      <a:r>
                        <a:rPr lang="en-US" sz="1200" dirty="0">
                          <a:latin typeface="Arial Narrow" panose="020B0606020202030204" pitchFamily="34" charset="0"/>
                        </a:rPr>
                        <a:t>Logical Observation Identifiers Names and Codes</a:t>
                      </a:r>
                    </a:p>
                  </a:txBody>
                  <a:tcPr/>
                </a:tc>
                <a:extLst>
                  <a:ext uri="{0D108BD9-81ED-4DB2-BD59-A6C34878D82A}">
                    <a16:rowId xmlns:a16="http://schemas.microsoft.com/office/drawing/2014/main" xmlns="" val="1577992413"/>
                  </a:ext>
                </a:extLst>
              </a:tr>
              <a:tr h="279400">
                <a:tc>
                  <a:txBody>
                    <a:bodyPr/>
                    <a:lstStyle/>
                    <a:p>
                      <a:r>
                        <a:rPr lang="en-US" sz="1200" dirty="0">
                          <a:latin typeface="Arial Narrow" panose="020B0606020202030204" pitchFamily="34" charset="0"/>
                        </a:rPr>
                        <a:t>CQF</a:t>
                      </a:r>
                    </a:p>
                  </a:txBody>
                  <a:tcPr/>
                </a:tc>
                <a:tc>
                  <a:txBody>
                    <a:bodyPr/>
                    <a:lstStyle/>
                    <a:p>
                      <a:pPr algn="l"/>
                      <a:r>
                        <a:rPr lang="en-US" sz="1200" dirty="0">
                          <a:latin typeface="Arial Narrow" panose="020B0606020202030204" pitchFamily="34" charset="0"/>
                        </a:rPr>
                        <a:t>HL7 Clinical Quality Framework</a:t>
                      </a:r>
                    </a:p>
                  </a:txBody>
                  <a:tcPr/>
                </a:tc>
                <a:tc>
                  <a:txBody>
                    <a:bodyPr/>
                    <a:lstStyle/>
                    <a:p>
                      <a:r>
                        <a:rPr lang="en-US" sz="1200" dirty="0">
                          <a:latin typeface="Arial Narrow" panose="020B0606020202030204" pitchFamily="34" charset="0"/>
                        </a:rPr>
                        <a:t>MDHT</a:t>
                      </a:r>
                    </a:p>
                  </a:txBody>
                  <a:tcPr/>
                </a:tc>
                <a:tc>
                  <a:txBody>
                    <a:bodyPr/>
                    <a:lstStyle/>
                    <a:p>
                      <a:pPr algn="l"/>
                      <a:r>
                        <a:rPr lang="en-US" sz="1200" dirty="0">
                          <a:latin typeface="Arial Narrow" panose="020B0606020202030204" pitchFamily="34" charset="0"/>
                        </a:rPr>
                        <a:t>Model Driven Health Tools</a:t>
                      </a:r>
                    </a:p>
                  </a:txBody>
                  <a:tcPr/>
                </a:tc>
                <a:extLst>
                  <a:ext uri="{0D108BD9-81ED-4DB2-BD59-A6C34878D82A}">
                    <a16:rowId xmlns:a16="http://schemas.microsoft.com/office/drawing/2014/main" xmlns="" val="3322318284"/>
                  </a:ext>
                </a:extLst>
              </a:tr>
              <a:tr h="279400">
                <a:tc>
                  <a:txBody>
                    <a:bodyPr/>
                    <a:lstStyle/>
                    <a:p>
                      <a:r>
                        <a:rPr lang="en-US" sz="1200" dirty="0">
                          <a:latin typeface="Arial Narrow" panose="020B0606020202030204" pitchFamily="34" charset="0"/>
                        </a:rPr>
                        <a:t>DAF</a:t>
                      </a:r>
                    </a:p>
                  </a:txBody>
                  <a:tcPr/>
                </a:tc>
                <a:tc>
                  <a:txBody>
                    <a:bodyPr/>
                    <a:lstStyle/>
                    <a:p>
                      <a:pPr algn="l"/>
                      <a:r>
                        <a:rPr lang="en-US" sz="1200" dirty="0">
                          <a:latin typeface="Arial Narrow" panose="020B0606020202030204" pitchFamily="34" charset="0"/>
                        </a:rPr>
                        <a:t>ONC Data Access Framework </a:t>
                      </a:r>
                    </a:p>
                  </a:txBody>
                  <a:tcPr/>
                </a:tc>
                <a:tc>
                  <a:txBody>
                    <a:bodyPr/>
                    <a:lstStyle/>
                    <a:p>
                      <a:r>
                        <a:rPr lang="en-US" sz="1200" dirty="0">
                          <a:latin typeface="Arial Narrow" panose="020B0606020202030204" pitchFamily="34" charset="0"/>
                        </a:rPr>
                        <a:t>MDMI</a:t>
                      </a:r>
                    </a:p>
                  </a:txBody>
                  <a:tcPr/>
                </a:tc>
                <a:tc>
                  <a:txBody>
                    <a:bodyPr/>
                    <a:lstStyle/>
                    <a:p>
                      <a:pPr algn="l"/>
                      <a:r>
                        <a:rPr lang="en-US" sz="1200" dirty="0">
                          <a:latin typeface="Arial Narrow" panose="020B0606020202030204" pitchFamily="34" charset="0"/>
                        </a:rPr>
                        <a:t>Model Driven Message Interoperability</a:t>
                      </a:r>
                    </a:p>
                  </a:txBody>
                  <a:tcPr/>
                </a:tc>
                <a:extLst>
                  <a:ext uri="{0D108BD9-81ED-4DB2-BD59-A6C34878D82A}">
                    <a16:rowId xmlns:a16="http://schemas.microsoft.com/office/drawing/2014/main" xmlns="" val="1790853879"/>
                  </a:ext>
                </a:extLst>
              </a:tr>
              <a:tr h="279400">
                <a:tc>
                  <a:txBody>
                    <a:bodyPr/>
                    <a:lstStyle/>
                    <a:p>
                      <a:r>
                        <a:rPr lang="en-US" sz="1200" dirty="0">
                          <a:latin typeface="Arial Narrow" panose="020B0606020202030204" pitchFamily="34" charset="0"/>
                        </a:rPr>
                        <a:t>DCM</a:t>
                      </a:r>
                    </a:p>
                  </a:txBody>
                  <a:tcPr/>
                </a:tc>
                <a:tc>
                  <a:txBody>
                    <a:bodyPr/>
                    <a:lstStyle/>
                    <a:p>
                      <a:pPr algn="l"/>
                      <a:r>
                        <a:rPr lang="en-US" sz="1200" dirty="0">
                          <a:latin typeface="Arial Narrow" panose="020B0606020202030204" pitchFamily="34" charset="0"/>
                        </a:rPr>
                        <a:t>Detailed Clinical Model</a:t>
                      </a:r>
                    </a:p>
                  </a:txBody>
                  <a:tcPr/>
                </a:tc>
                <a:tc>
                  <a:txBody>
                    <a:bodyPr/>
                    <a:lstStyle/>
                    <a:p>
                      <a:r>
                        <a:rPr lang="en-US" sz="1200" dirty="0">
                          <a:latin typeface="Arial Narrow" panose="020B0606020202030204" pitchFamily="34" charset="0"/>
                        </a:rPr>
                        <a:t>ONC/OST</a:t>
                      </a:r>
                    </a:p>
                  </a:txBody>
                  <a:tcPr/>
                </a:tc>
                <a:tc>
                  <a:txBody>
                    <a:bodyPr/>
                    <a:lstStyle/>
                    <a:p>
                      <a:pPr algn="l"/>
                      <a:r>
                        <a:rPr lang="en-US" sz="1200" dirty="0">
                          <a:latin typeface="Arial Narrow" panose="020B0606020202030204" pitchFamily="34" charset="0"/>
                        </a:rPr>
                        <a:t>US Office of the Natl. Coordinator / Office of Science and Tech.</a:t>
                      </a:r>
                    </a:p>
                  </a:txBody>
                  <a:tcPr/>
                </a:tc>
                <a:extLst>
                  <a:ext uri="{0D108BD9-81ED-4DB2-BD59-A6C34878D82A}">
                    <a16:rowId xmlns:a16="http://schemas.microsoft.com/office/drawing/2014/main" xmlns="" val="142690194"/>
                  </a:ext>
                </a:extLst>
              </a:tr>
              <a:tr h="279400">
                <a:tc>
                  <a:txBody>
                    <a:bodyPr/>
                    <a:lstStyle/>
                    <a:p>
                      <a:r>
                        <a:rPr lang="en-US" sz="1200" dirty="0" err="1">
                          <a:latin typeface="Arial Narrow" panose="020B0606020202030204" pitchFamily="34" charset="0"/>
                        </a:rPr>
                        <a:t>eCQM</a:t>
                      </a:r>
                      <a:endParaRPr lang="en-US" sz="1200" dirty="0">
                        <a:latin typeface="Arial Narrow" panose="020B0606020202030204" pitchFamily="34" charset="0"/>
                      </a:endParaRPr>
                    </a:p>
                  </a:txBody>
                  <a:tcPr/>
                </a:tc>
                <a:tc>
                  <a:txBody>
                    <a:bodyPr/>
                    <a:lstStyle/>
                    <a:p>
                      <a:pPr marL="0" marR="0" indent="0" algn="l" defTabSz="584200" eaLnBrk="1" fontAlgn="auto" latinLnBrk="0" hangingPunct="1">
                        <a:lnSpc>
                          <a:spcPct val="100000"/>
                        </a:lnSpc>
                        <a:spcBef>
                          <a:spcPts val="0"/>
                        </a:spcBef>
                        <a:spcAft>
                          <a:spcPts val="0"/>
                        </a:spcAft>
                        <a:buClrTx/>
                        <a:buSzTx/>
                        <a:buFontTx/>
                        <a:buNone/>
                        <a:tabLst/>
                        <a:defRPr/>
                      </a:pPr>
                      <a:r>
                        <a:rPr lang="en-US" sz="1200" dirty="0">
                          <a:latin typeface="Arial Narrow" panose="020B0606020202030204" pitchFamily="34" charset="0"/>
                        </a:rPr>
                        <a:t>CQI Electronic Clinical Quality Measure</a:t>
                      </a:r>
                    </a:p>
                  </a:txBody>
                  <a:tcPr/>
                </a:tc>
                <a:tc>
                  <a:txBody>
                    <a:bodyPr/>
                    <a:lstStyle/>
                    <a:p>
                      <a:r>
                        <a:rPr lang="en-US" sz="1200" dirty="0">
                          <a:latin typeface="Arial Narrow" panose="020B0606020202030204" pitchFamily="34" charset="0"/>
                        </a:rPr>
                        <a:t>PMP</a:t>
                      </a:r>
                    </a:p>
                  </a:txBody>
                  <a:tcPr/>
                </a:tc>
                <a:tc>
                  <a:txBody>
                    <a:bodyPr/>
                    <a:lstStyle/>
                    <a:p>
                      <a:pPr algn="l"/>
                      <a:r>
                        <a:rPr lang="en-US" sz="1200" dirty="0">
                          <a:latin typeface="Arial Narrow" panose="020B0606020202030204" pitchFamily="34" charset="0"/>
                        </a:rPr>
                        <a:t>Program Management Plan</a:t>
                      </a:r>
                    </a:p>
                  </a:txBody>
                  <a:tcPr/>
                </a:tc>
                <a:extLst>
                  <a:ext uri="{0D108BD9-81ED-4DB2-BD59-A6C34878D82A}">
                    <a16:rowId xmlns:a16="http://schemas.microsoft.com/office/drawing/2014/main" xmlns="" val="742339402"/>
                  </a:ext>
                </a:extLst>
              </a:tr>
              <a:tr h="279400">
                <a:tc>
                  <a:txBody>
                    <a:bodyPr/>
                    <a:lstStyle/>
                    <a:p>
                      <a:r>
                        <a:rPr lang="en-US" sz="1200" dirty="0">
                          <a:latin typeface="Arial Narrow" panose="020B0606020202030204" pitchFamily="34" charset="0"/>
                        </a:rPr>
                        <a:t>STU</a:t>
                      </a:r>
                    </a:p>
                  </a:txBody>
                  <a:tcPr/>
                </a:tc>
                <a:tc>
                  <a:txBody>
                    <a:bodyPr/>
                    <a:lstStyle/>
                    <a:p>
                      <a:pPr algn="l"/>
                      <a:r>
                        <a:rPr lang="en-US" sz="1200" baseline="0" dirty="0">
                          <a:latin typeface="Arial Narrow" panose="020B0606020202030204" pitchFamily="34" charset="0"/>
                        </a:rPr>
                        <a:t>HL7 Standard for Trial Use</a:t>
                      </a:r>
                      <a:endParaRPr lang="en-US" sz="1200" dirty="0">
                        <a:latin typeface="Arial Narrow" panose="020B0606020202030204" pitchFamily="34" charset="0"/>
                      </a:endParaRPr>
                    </a:p>
                  </a:txBody>
                  <a:tcPr/>
                </a:tc>
                <a:tc>
                  <a:txBody>
                    <a:bodyPr/>
                    <a:lstStyle/>
                    <a:p>
                      <a:r>
                        <a:rPr lang="en-US" sz="1200" dirty="0">
                          <a:latin typeface="Arial Narrow" panose="020B0606020202030204" pitchFamily="34" charset="0"/>
                        </a:rPr>
                        <a:t>PSS</a:t>
                      </a:r>
                    </a:p>
                  </a:txBody>
                  <a:tcPr/>
                </a:tc>
                <a:tc>
                  <a:txBody>
                    <a:bodyPr/>
                    <a:lstStyle/>
                    <a:p>
                      <a:pPr algn="l"/>
                      <a:r>
                        <a:rPr lang="en-US" sz="1200" dirty="0">
                          <a:latin typeface="Arial Narrow" panose="020B0606020202030204" pitchFamily="34" charset="0"/>
                        </a:rPr>
                        <a:t>Project Scope Statement</a:t>
                      </a:r>
                    </a:p>
                  </a:txBody>
                  <a:tcPr/>
                </a:tc>
                <a:extLst>
                  <a:ext uri="{0D108BD9-81ED-4DB2-BD59-A6C34878D82A}">
                    <a16:rowId xmlns:a16="http://schemas.microsoft.com/office/drawing/2014/main" xmlns="" val="2866955858"/>
                  </a:ext>
                </a:extLst>
              </a:tr>
              <a:tr h="279400">
                <a:tc>
                  <a:txBody>
                    <a:bodyPr/>
                    <a:lstStyle/>
                    <a:p>
                      <a:r>
                        <a:rPr lang="en-US" sz="1200" dirty="0">
                          <a:latin typeface="Arial Narrow" panose="020B0606020202030204" pitchFamily="34" charset="0"/>
                        </a:rPr>
                        <a:t>EDW</a:t>
                      </a:r>
                    </a:p>
                  </a:txBody>
                  <a:tcPr/>
                </a:tc>
                <a:tc>
                  <a:txBody>
                    <a:bodyPr/>
                    <a:lstStyle/>
                    <a:p>
                      <a:pPr algn="l"/>
                      <a:r>
                        <a:rPr lang="en-US" sz="1200" dirty="0">
                          <a:latin typeface="Arial Narrow" panose="020B0606020202030204" pitchFamily="34" charset="0"/>
                        </a:rPr>
                        <a:t>Electronic Data Warehouse</a:t>
                      </a:r>
                    </a:p>
                  </a:txBody>
                  <a:tcPr/>
                </a:tc>
                <a:tc>
                  <a:txBody>
                    <a:bodyPr/>
                    <a:lstStyle/>
                    <a:p>
                      <a:r>
                        <a:rPr lang="en-US" sz="1200" dirty="0">
                          <a:latin typeface="Arial Narrow" panose="020B0606020202030204" pitchFamily="34" charset="0"/>
                        </a:rPr>
                        <a:t>QUICK</a:t>
                      </a:r>
                    </a:p>
                  </a:txBody>
                  <a:tcPr/>
                </a:tc>
                <a:tc>
                  <a:txBody>
                    <a:bodyPr/>
                    <a:lstStyle/>
                    <a:p>
                      <a:pPr marL="0" marR="0" indent="0" algn="l" defTabSz="584200" eaLnBrk="1" fontAlgn="auto" latinLnBrk="0" hangingPunct="1">
                        <a:lnSpc>
                          <a:spcPct val="100000"/>
                        </a:lnSpc>
                        <a:spcBef>
                          <a:spcPts val="0"/>
                        </a:spcBef>
                        <a:spcAft>
                          <a:spcPts val="0"/>
                        </a:spcAft>
                        <a:buClrTx/>
                        <a:buSzTx/>
                        <a:buFontTx/>
                        <a:buNone/>
                        <a:tabLst/>
                        <a:defRPr/>
                      </a:pPr>
                      <a:r>
                        <a:rPr lang="en-US" sz="1200" dirty="0">
                          <a:latin typeface="Arial Narrow" panose="020B0606020202030204" pitchFamily="34" charset="0"/>
                        </a:rPr>
                        <a:t>CQI Quality Information and Clinical Knowledge logical model. </a:t>
                      </a:r>
                    </a:p>
                  </a:txBody>
                  <a:tcPr/>
                </a:tc>
                <a:extLst>
                  <a:ext uri="{0D108BD9-81ED-4DB2-BD59-A6C34878D82A}">
                    <a16:rowId xmlns:a16="http://schemas.microsoft.com/office/drawing/2014/main" xmlns="" val="217908136"/>
                  </a:ext>
                </a:extLst>
              </a:tr>
              <a:tr h="279400">
                <a:tc>
                  <a:txBody>
                    <a:bodyPr/>
                    <a:lstStyle/>
                    <a:p>
                      <a:r>
                        <a:rPr lang="en-US" sz="1200" dirty="0">
                          <a:latin typeface="Arial Narrow" panose="020B0606020202030204" pitchFamily="34" charset="0"/>
                        </a:rPr>
                        <a:t>FDA</a:t>
                      </a:r>
                    </a:p>
                  </a:txBody>
                  <a:tcPr/>
                </a:tc>
                <a:tc>
                  <a:txBody>
                    <a:bodyPr/>
                    <a:lstStyle/>
                    <a:p>
                      <a:pPr algn="l"/>
                      <a:r>
                        <a:rPr lang="en-US" sz="1200" dirty="0">
                          <a:latin typeface="Arial Narrow" panose="020B0606020202030204" pitchFamily="34" charset="0"/>
                        </a:rPr>
                        <a:t>US</a:t>
                      </a:r>
                      <a:r>
                        <a:rPr lang="en-US" sz="1200" baseline="0" dirty="0">
                          <a:latin typeface="Arial Narrow" panose="020B0606020202030204" pitchFamily="34" charset="0"/>
                        </a:rPr>
                        <a:t> Federal Drug Agency</a:t>
                      </a:r>
                      <a:endParaRPr lang="en-US" sz="1200" dirty="0">
                        <a:latin typeface="Arial Narrow" panose="020B0606020202030204" pitchFamily="34" charset="0"/>
                      </a:endParaRPr>
                    </a:p>
                  </a:txBody>
                  <a:tcPr/>
                </a:tc>
                <a:tc>
                  <a:txBody>
                    <a:bodyPr/>
                    <a:lstStyle/>
                    <a:p>
                      <a:r>
                        <a:rPr lang="en-US" sz="1200" dirty="0">
                          <a:latin typeface="Arial Narrow" panose="020B0606020202030204" pitchFamily="34" charset="0"/>
                        </a:rPr>
                        <a:t>RXNORM</a:t>
                      </a:r>
                    </a:p>
                  </a:txBody>
                  <a:tcPr/>
                </a:tc>
                <a:tc>
                  <a:txBody>
                    <a:bodyPr/>
                    <a:lstStyle/>
                    <a:p>
                      <a:pPr algn="l"/>
                      <a:r>
                        <a:rPr lang="en-US" sz="1200" dirty="0">
                          <a:latin typeface="Arial Narrow" panose="020B0606020202030204" pitchFamily="34" charset="0"/>
                        </a:rPr>
                        <a:t>US National Library of Medicine naming system for drugs </a:t>
                      </a:r>
                    </a:p>
                  </a:txBody>
                  <a:tcPr/>
                </a:tc>
                <a:extLst>
                  <a:ext uri="{0D108BD9-81ED-4DB2-BD59-A6C34878D82A}">
                    <a16:rowId xmlns:a16="http://schemas.microsoft.com/office/drawing/2014/main" xmlns="" val="2275343753"/>
                  </a:ext>
                </a:extLst>
              </a:tr>
              <a:tr h="279400">
                <a:tc>
                  <a:txBody>
                    <a:bodyPr/>
                    <a:lstStyle/>
                    <a:p>
                      <a:r>
                        <a:rPr lang="en-US" sz="1200" dirty="0">
                          <a:latin typeface="Arial Narrow" panose="020B0606020202030204" pitchFamily="34" charset="0"/>
                        </a:rPr>
                        <a:t>FHA</a:t>
                      </a:r>
                    </a:p>
                  </a:txBody>
                  <a:tcPr/>
                </a:tc>
                <a:tc>
                  <a:txBody>
                    <a:bodyPr/>
                    <a:lstStyle/>
                    <a:p>
                      <a:pPr algn="l"/>
                      <a:r>
                        <a:rPr lang="en-US" sz="1200" dirty="0">
                          <a:latin typeface="Arial Narrow" panose="020B0606020202030204" pitchFamily="34" charset="0"/>
                        </a:rPr>
                        <a:t>US Federal Health Architecture</a:t>
                      </a:r>
                    </a:p>
                  </a:txBody>
                  <a:tcPr/>
                </a:tc>
                <a:tc>
                  <a:txBody>
                    <a:bodyPr/>
                    <a:lstStyle/>
                    <a:p>
                      <a:r>
                        <a:rPr lang="en-US" sz="1200" dirty="0">
                          <a:latin typeface="Arial Narrow" panose="020B0606020202030204" pitchFamily="34" charset="0"/>
                        </a:rPr>
                        <a:t>SIGG</a:t>
                      </a:r>
                    </a:p>
                  </a:txBody>
                  <a:tcPr/>
                </a:tc>
                <a:tc>
                  <a:txBody>
                    <a:bodyPr/>
                    <a:lstStyle/>
                    <a:p>
                      <a:pPr algn="l"/>
                      <a:r>
                        <a:rPr lang="en-US" sz="1200" dirty="0">
                          <a:latin typeface="Arial Narrow" panose="020B0606020202030204" pitchFamily="34" charset="0"/>
                        </a:rPr>
                        <a:t>Standards Interoperability Guide Generator</a:t>
                      </a:r>
                    </a:p>
                  </a:txBody>
                  <a:tcPr/>
                </a:tc>
                <a:extLst>
                  <a:ext uri="{0D108BD9-81ED-4DB2-BD59-A6C34878D82A}">
                    <a16:rowId xmlns:a16="http://schemas.microsoft.com/office/drawing/2014/main" xmlns="" val="4290141804"/>
                  </a:ext>
                </a:extLst>
              </a:tr>
              <a:tr h="279400">
                <a:tc>
                  <a:txBody>
                    <a:bodyPr/>
                    <a:lstStyle/>
                    <a:p>
                      <a:r>
                        <a:rPr lang="en-US" sz="1200" dirty="0">
                          <a:latin typeface="Arial Narrow" panose="020B0606020202030204" pitchFamily="34" charset="0"/>
                        </a:rPr>
                        <a:t>FHIM</a:t>
                      </a:r>
                    </a:p>
                  </a:txBody>
                  <a:tcPr/>
                </a:tc>
                <a:tc>
                  <a:txBody>
                    <a:bodyPr/>
                    <a:lstStyle/>
                    <a:p>
                      <a:pPr algn="l"/>
                      <a:r>
                        <a:rPr lang="en-US" sz="1200" dirty="0">
                          <a:latin typeface="Arial Narrow" panose="020B0606020202030204" pitchFamily="34" charset="0"/>
                        </a:rPr>
                        <a:t>US</a:t>
                      </a:r>
                      <a:r>
                        <a:rPr lang="en-US" sz="1200" baseline="0" dirty="0">
                          <a:latin typeface="Arial Narrow" panose="020B0606020202030204" pitchFamily="34" charset="0"/>
                        </a:rPr>
                        <a:t> Federal Health Information Model</a:t>
                      </a:r>
                      <a:endParaRPr lang="en-US" sz="1200" dirty="0">
                        <a:latin typeface="Arial Narrow" panose="020B0606020202030204" pitchFamily="34" charset="0"/>
                      </a:endParaRPr>
                    </a:p>
                  </a:txBody>
                  <a:tcPr/>
                </a:tc>
                <a:tc>
                  <a:txBody>
                    <a:bodyPr/>
                    <a:lstStyle/>
                    <a:p>
                      <a:r>
                        <a:rPr lang="en-US" sz="1200" dirty="0">
                          <a:latin typeface="Arial Narrow" panose="020B0606020202030204" pitchFamily="34" charset="0"/>
                        </a:rPr>
                        <a:t>SOLOR</a:t>
                      </a:r>
                    </a:p>
                  </a:txBody>
                  <a:tcPr/>
                </a:tc>
                <a:tc>
                  <a:txBody>
                    <a:bodyPr/>
                    <a:lstStyle/>
                    <a:p>
                      <a:pPr algn="l"/>
                      <a:r>
                        <a:rPr lang="en-US" sz="1200" dirty="0">
                          <a:latin typeface="Arial Narrow" panose="020B0606020202030204" pitchFamily="34" charset="0"/>
                        </a:rPr>
                        <a:t>SNOMED extension for LOINC &amp; </a:t>
                      </a:r>
                      <a:r>
                        <a:rPr lang="en-US" sz="1200" dirty="0" err="1">
                          <a:latin typeface="Arial Narrow" panose="020B0606020202030204" pitchFamily="34" charset="0"/>
                        </a:rPr>
                        <a:t>RXNorm</a:t>
                      </a:r>
                      <a:endParaRPr lang="en-US" sz="1200" dirty="0">
                        <a:latin typeface="Arial Narrow" panose="020B0606020202030204" pitchFamily="34" charset="0"/>
                      </a:endParaRPr>
                    </a:p>
                  </a:txBody>
                  <a:tcPr/>
                </a:tc>
                <a:extLst>
                  <a:ext uri="{0D108BD9-81ED-4DB2-BD59-A6C34878D82A}">
                    <a16:rowId xmlns:a16="http://schemas.microsoft.com/office/drawing/2014/main" xmlns="" val="3404403023"/>
                  </a:ext>
                </a:extLst>
              </a:tr>
              <a:tr h="279400">
                <a:tc>
                  <a:txBody>
                    <a:bodyPr/>
                    <a:lstStyle/>
                    <a:p>
                      <a:r>
                        <a:rPr lang="en-US" sz="1200" dirty="0">
                          <a:latin typeface="Arial Narrow" panose="020B0606020202030204" pitchFamily="34" charset="0"/>
                        </a:rPr>
                        <a:t>FHIR</a:t>
                      </a:r>
                    </a:p>
                  </a:txBody>
                  <a:tcPr/>
                </a:tc>
                <a:tc>
                  <a:txBody>
                    <a:bodyPr/>
                    <a:lstStyle/>
                    <a:p>
                      <a:pPr algn="l"/>
                      <a:r>
                        <a:rPr lang="en-US" sz="1200" dirty="0">
                          <a:latin typeface="Arial Narrow" panose="020B0606020202030204" pitchFamily="34" charset="0"/>
                        </a:rPr>
                        <a:t>HL7 Fast Health Information Resource</a:t>
                      </a:r>
                    </a:p>
                  </a:txBody>
                  <a:tcPr/>
                </a:tc>
                <a:tc>
                  <a:txBody>
                    <a:bodyPr/>
                    <a:lstStyle/>
                    <a:p>
                      <a:r>
                        <a:rPr lang="en-US" sz="1200" dirty="0">
                          <a:latin typeface="Arial Narrow" panose="020B0606020202030204" pitchFamily="34" charset="0"/>
                        </a:rPr>
                        <a:t>TLC</a:t>
                      </a:r>
                    </a:p>
                  </a:txBody>
                  <a:tcPr/>
                </a:tc>
                <a:tc>
                  <a:txBody>
                    <a:bodyPr/>
                    <a:lstStyle/>
                    <a:p>
                      <a:pPr algn="l"/>
                      <a:r>
                        <a:rPr lang="en-US" sz="1200" dirty="0">
                          <a:latin typeface="Arial Narrow" panose="020B0606020202030204" pitchFamily="34" charset="0"/>
                        </a:rPr>
                        <a:t>ONC/OST Technical Learning Center</a:t>
                      </a:r>
                    </a:p>
                  </a:txBody>
                  <a:tcPr/>
                </a:tc>
                <a:extLst>
                  <a:ext uri="{0D108BD9-81ED-4DB2-BD59-A6C34878D82A}">
                    <a16:rowId xmlns:a16="http://schemas.microsoft.com/office/drawing/2014/main" xmlns="" val="4154395484"/>
                  </a:ext>
                </a:extLst>
              </a:tr>
              <a:tr h="279400">
                <a:tc>
                  <a:txBody>
                    <a:bodyPr/>
                    <a:lstStyle/>
                    <a:p>
                      <a:r>
                        <a:rPr lang="en-US" sz="1200" dirty="0">
                          <a:latin typeface="Arial Narrow" panose="020B0606020202030204" pitchFamily="34" charset="0"/>
                        </a:rPr>
                        <a:t>HIEA</a:t>
                      </a:r>
                    </a:p>
                  </a:txBody>
                  <a:tcPr/>
                </a:tc>
                <a:tc>
                  <a:txBody>
                    <a:bodyPr/>
                    <a:lstStyle/>
                    <a:p>
                      <a:pPr algn="l"/>
                      <a:r>
                        <a:rPr lang="en-US" sz="1200" dirty="0">
                          <a:latin typeface="Arial Narrow" panose="020B0606020202030204" pitchFamily="34" charset="0"/>
                        </a:rPr>
                        <a:t>DoD</a:t>
                      </a:r>
                      <a:r>
                        <a:rPr lang="en-US" sz="1200" baseline="0" dirty="0">
                          <a:latin typeface="Arial Narrow" panose="020B0606020202030204" pitchFamily="34" charset="0"/>
                        </a:rPr>
                        <a:t> VA IPO Health Interoperability Exchange Alliance</a:t>
                      </a:r>
                      <a:endParaRPr lang="en-US" sz="1200" dirty="0">
                        <a:latin typeface="Arial Narrow" panose="020B0606020202030204" pitchFamily="34" charset="0"/>
                      </a:endParaRPr>
                    </a:p>
                  </a:txBody>
                  <a:tcPr/>
                </a:tc>
                <a:tc>
                  <a:txBody>
                    <a:bodyPr/>
                    <a:lstStyle/>
                    <a:p>
                      <a:r>
                        <a:rPr lang="en-US" sz="1200" dirty="0">
                          <a:latin typeface="Arial Narrow" panose="020B0606020202030204" pitchFamily="34" charset="0"/>
                        </a:rPr>
                        <a:t>VA</a:t>
                      </a:r>
                    </a:p>
                  </a:txBody>
                  <a:tcPr/>
                </a:tc>
                <a:tc>
                  <a:txBody>
                    <a:bodyPr/>
                    <a:lstStyle/>
                    <a:p>
                      <a:pPr algn="l"/>
                      <a:r>
                        <a:rPr lang="en-US" sz="1200" dirty="0">
                          <a:latin typeface="Arial Narrow" panose="020B0606020202030204" pitchFamily="34" charset="0"/>
                        </a:rPr>
                        <a:t>US Veterans Administration</a:t>
                      </a:r>
                    </a:p>
                  </a:txBody>
                  <a:tcPr/>
                </a:tc>
                <a:extLst>
                  <a:ext uri="{0D108BD9-81ED-4DB2-BD59-A6C34878D82A}">
                    <a16:rowId xmlns:a16="http://schemas.microsoft.com/office/drawing/2014/main" xmlns="" val="2893069218"/>
                  </a:ext>
                </a:extLst>
              </a:tr>
              <a:tr h="279400">
                <a:tc>
                  <a:txBody>
                    <a:bodyPr/>
                    <a:lstStyle/>
                    <a:p>
                      <a:r>
                        <a:rPr lang="en-US" sz="1200" dirty="0" err="1">
                          <a:latin typeface="Arial Narrow" panose="020B0606020202030204" pitchFamily="34" charset="0"/>
                        </a:rPr>
                        <a:t>HcDir</a:t>
                      </a:r>
                      <a:endParaRPr lang="en-US" sz="1200" dirty="0">
                        <a:latin typeface="Arial Narrow" panose="020B0606020202030204" pitchFamily="34" charset="0"/>
                      </a:endParaRPr>
                    </a:p>
                  </a:txBody>
                  <a:tcPr/>
                </a:tc>
                <a:tc>
                  <a:txBody>
                    <a:bodyPr/>
                    <a:lstStyle/>
                    <a:p>
                      <a:pPr algn="l"/>
                      <a:r>
                        <a:rPr lang="en-US" sz="1200" dirty="0">
                          <a:latin typeface="Arial Narrow" panose="020B0606020202030204" pitchFamily="34" charset="0"/>
                        </a:rPr>
                        <a:t>ONC-FHA Provider Healthcare Directory. </a:t>
                      </a:r>
                    </a:p>
                  </a:txBody>
                  <a:tcPr/>
                </a:tc>
                <a:tc>
                  <a:txBody>
                    <a:bodyPr/>
                    <a:lstStyle/>
                    <a:p>
                      <a:r>
                        <a:rPr lang="en-US" sz="1200" dirty="0">
                          <a:latin typeface="Arial Narrow" panose="020B0606020202030204" pitchFamily="34" charset="0"/>
                        </a:rPr>
                        <a:t>VCS</a:t>
                      </a:r>
                    </a:p>
                  </a:txBody>
                  <a:tcPr/>
                </a:tc>
                <a:tc>
                  <a:txBody>
                    <a:bodyPr/>
                    <a:lstStyle/>
                    <a:p>
                      <a:pPr algn="l"/>
                      <a:r>
                        <a:rPr lang="en-US" sz="1200" dirty="0">
                          <a:latin typeface="Arial Narrow" panose="020B0606020202030204" pitchFamily="34" charset="0"/>
                        </a:rPr>
                        <a:t>Version Control System for collaboration</a:t>
                      </a:r>
                    </a:p>
                  </a:txBody>
                  <a:tcPr/>
                </a:tc>
                <a:extLst>
                  <a:ext uri="{0D108BD9-81ED-4DB2-BD59-A6C34878D82A}">
                    <a16:rowId xmlns:a16="http://schemas.microsoft.com/office/drawing/2014/main" xmlns="" val="2906223083"/>
                  </a:ext>
                </a:extLst>
              </a:tr>
              <a:tr h="279400">
                <a:tc>
                  <a:txBody>
                    <a:bodyPr/>
                    <a:lstStyle/>
                    <a:p>
                      <a:r>
                        <a:rPr lang="en-US" sz="1200" dirty="0">
                          <a:latin typeface="Arial Narrow" panose="020B0606020202030204" pitchFamily="34" charset="0"/>
                        </a:rPr>
                        <a:t>IPO</a:t>
                      </a:r>
                    </a:p>
                  </a:txBody>
                  <a:tcPr/>
                </a:tc>
                <a:tc>
                  <a:txBody>
                    <a:bodyPr/>
                    <a:lstStyle/>
                    <a:p>
                      <a:pPr algn="l"/>
                      <a:r>
                        <a:rPr lang="en-US" sz="1200" dirty="0">
                          <a:latin typeface="Arial Narrow" panose="020B0606020202030204" pitchFamily="34" charset="0"/>
                        </a:rPr>
                        <a:t>US DoD and VA Interagency Program Office</a:t>
                      </a:r>
                    </a:p>
                  </a:txBody>
                  <a:tcPr/>
                </a:tc>
                <a:tc>
                  <a:txBody>
                    <a:bodyPr/>
                    <a:lstStyle/>
                    <a:p>
                      <a:r>
                        <a:rPr lang="en-US" sz="1200" dirty="0">
                          <a:latin typeface="Arial Narrow" panose="020B0606020202030204" pitchFamily="34" charset="0"/>
                        </a:rPr>
                        <a:t>VSAC</a:t>
                      </a:r>
                    </a:p>
                  </a:txBody>
                  <a:tcPr/>
                </a:tc>
                <a:tc>
                  <a:txBody>
                    <a:bodyPr/>
                    <a:lstStyle/>
                    <a:p>
                      <a:pPr algn="l"/>
                      <a:r>
                        <a:rPr lang="en-US" sz="1200" dirty="0">
                          <a:latin typeface="Arial Narrow" panose="020B0606020202030204" pitchFamily="34" charset="0"/>
                        </a:rPr>
                        <a:t>NLM Value Set Authority </a:t>
                      </a:r>
                    </a:p>
                  </a:txBody>
                  <a:tcPr/>
                </a:tc>
                <a:extLst>
                  <a:ext uri="{0D108BD9-81ED-4DB2-BD59-A6C34878D82A}">
                    <a16:rowId xmlns:a16="http://schemas.microsoft.com/office/drawing/2014/main" xmlns="" val="865104069"/>
                  </a:ext>
                </a:extLst>
              </a:tr>
            </a:tbl>
          </a:graphicData>
        </a:graphic>
      </p:graphicFrame>
      <p:sp>
        <p:nvSpPr>
          <p:cNvPr id="8" name="TextBox 7"/>
          <p:cNvSpPr txBox="1"/>
          <p:nvPr/>
        </p:nvSpPr>
        <p:spPr>
          <a:xfrm>
            <a:off x="28303" y="6423969"/>
            <a:ext cx="1267097" cy="261610"/>
          </a:xfrm>
          <a:prstGeom prst="rect">
            <a:avLst/>
          </a:prstGeom>
          <a:noFill/>
        </p:spPr>
        <p:txBody>
          <a:bodyPr wrap="square" rtlCol="0">
            <a:spAutoFit/>
          </a:bodyPr>
          <a:lstStyle/>
          <a:p>
            <a:r>
              <a:rPr lang="en-US" sz="1100" dirty="0">
                <a:solidFill>
                  <a:schemeClr val="bg1"/>
                </a:solidFill>
                <a:latin typeface="Arial Narrow" panose="020B0606020202030204" pitchFamily="34" charset="0"/>
              </a:rPr>
              <a:t>See Notes Page</a:t>
            </a:r>
            <a:endParaRPr lang="en-US" altLang="en-US" sz="1100" dirty="0">
              <a:solidFill>
                <a:schemeClr val="bg1"/>
              </a:solidFill>
              <a:latin typeface="Arial Narrow" panose="020B0606020202030204" pitchFamily="34" charset="0"/>
              <a:ea typeface="MS PGothic" pitchFamily="34" charset="-128"/>
            </a:endParaRPr>
          </a:p>
        </p:txBody>
      </p:sp>
      <p:sp>
        <p:nvSpPr>
          <p:cNvPr id="6" name="Slide Number Placeholder 2"/>
          <p:cNvSpPr>
            <a:spLocks noGrp="1"/>
          </p:cNvSpPr>
          <p:nvPr>
            <p:ph type="sldNum" sz="quarter" idx="4294967295"/>
          </p:nvPr>
        </p:nvSpPr>
        <p:spPr>
          <a:xfrm>
            <a:off x="8382000" y="6553200"/>
            <a:ext cx="762000" cy="321062"/>
          </a:xfrm>
        </p:spPr>
        <p:txBody>
          <a:bodyPr/>
          <a:lstStyle/>
          <a:p>
            <a:pPr fontAlgn="base">
              <a:spcBef>
                <a:spcPct val="0"/>
              </a:spcBef>
              <a:spcAft>
                <a:spcPct val="0"/>
              </a:spcAft>
            </a:pPr>
            <a:fld id="{41031DCC-A264-46BE-A1C1-C5ACB901849B}" type="slidenum">
              <a:rPr lang="en-US" altLang="en-US" smtClean="0">
                <a:latin typeface="Arial Narrow" panose="020B0606020202030204" pitchFamily="34" charset="0"/>
                <a:ea typeface="MS PGothic" pitchFamily="34" charset="-128"/>
              </a:rPr>
              <a:pPr fontAlgn="base">
                <a:spcBef>
                  <a:spcPct val="0"/>
                </a:spcBef>
                <a:spcAft>
                  <a:spcPct val="0"/>
                </a:spcAft>
              </a:pPr>
              <a:t>29</a:t>
            </a:fld>
            <a:endParaRPr lang="en-US" altLang="en-US" dirty="0">
              <a:latin typeface="Arial Narrow" panose="020B0606020202030204" pitchFamily="34" charset="0"/>
              <a:ea typeface="MS PGothic" pitchFamily="34" charset="-128"/>
            </a:endParaRPr>
          </a:p>
        </p:txBody>
      </p:sp>
      <p:sp>
        <p:nvSpPr>
          <p:cNvPr id="10" name="Slide Number Placeholder 2"/>
          <p:cNvSpPr>
            <a:spLocks noGrp="1"/>
          </p:cNvSpPr>
          <p:nvPr>
            <p:ph type="sldNum" sz="quarter" idx="4294967295"/>
          </p:nvPr>
        </p:nvSpPr>
        <p:spPr>
          <a:xfrm>
            <a:off x="8382000" y="6553279"/>
            <a:ext cx="762000" cy="321062"/>
          </a:xfrm>
        </p:spPr>
        <p:txBody>
          <a:bodyPr/>
          <a:lstStyle/>
          <a:p>
            <a:pPr fontAlgn="base">
              <a:spcBef>
                <a:spcPct val="0"/>
              </a:spcBef>
              <a:spcAft>
                <a:spcPct val="0"/>
              </a:spcAft>
            </a:pPr>
            <a:fld id="{41031DCC-A264-46BE-A1C1-C5ACB901849B}" type="slidenum">
              <a:rPr lang="en-US" altLang="en-US" smtClean="0">
                <a:solidFill>
                  <a:schemeClr val="bg1"/>
                </a:solidFill>
                <a:latin typeface="Arial Narrow" panose="020B0606020202030204" pitchFamily="34" charset="0"/>
                <a:ea typeface="MS PGothic" pitchFamily="34" charset="-128"/>
              </a:rPr>
              <a:pPr fontAlgn="base">
                <a:spcBef>
                  <a:spcPct val="0"/>
                </a:spcBef>
                <a:spcAft>
                  <a:spcPct val="0"/>
                </a:spcAft>
              </a:pPr>
              <a:t>29</a:t>
            </a:fld>
            <a:endParaRPr lang="en-US" altLang="en-US" dirty="0">
              <a:solidFill>
                <a:schemeClr val="bg1"/>
              </a:solidFill>
              <a:latin typeface="Arial Narrow" panose="020B0606020202030204" pitchFamily="34" charset="0"/>
              <a:ea typeface="MS PGothic" pitchFamily="34" charset="-128"/>
            </a:endParaRPr>
          </a:p>
        </p:txBody>
      </p:sp>
    </p:spTree>
    <p:extLst>
      <p:ext uri="{BB962C8B-B14F-4D97-AF65-F5344CB8AC3E}">
        <p14:creationId xmlns:p14="http://schemas.microsoft.com/office/powerpoint/2010/main" val="1219881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5"/>
          <p:cNvGraphicFramePr>
            <a:graphicFrameLocks noGrp="1"/>
          </p:cNvGraphicFramePr>
          <p:nvPr>
            <p:ph idx="1"/>
            <p:extLst>
              <p:ext uri="{D42A27DB-BD31-4B8C-83A1-F6EECF244321}">
                <p14:modId xmlns:p14="http://schemas.microsoft.com/office/powerpoint/2010/main" val="3665850340"/>
              </p:ext>
            </p:extLst>
          </p:nvPr>
        </p:nvGraphicFramePr>
        <p:xfrm>
          <a:off x="457200" y="1157915"/>
          <a:ext cx="8229600" cy="4768242"/>
        </p:xfrm>
        <a:graphic>
          <a:graphicData uri="http://schemas.openxmlformats.org/drawingml/2006/table">
            <a:tbl>
              <a:tblPr firstRow="1" bandRow="1">
                <a:tableStyleId>{793D81CF-94F2-401A-BA57-92F5A7B2D0C5}</a:tableStyleId>
              </a:tblPr>
              <a:tblGrid>
                <a:gridCol w="1495887">
                  <a:extLst>
                    <a:ext uri="{9D8B030D-6E8A-4147-A177-3AD203B41FA5}">
                      <a16:colId xmlns="" xmlns:a16="http://schemas.microsoft.com/office/drawing/2014/main" val="20000"/>
                    </a:ext>
                  </a:extLst>
                </a:gridCol>
                <a:gridCol w="6733713">
                  <a:extLst>
                    <a:ext uri="{9D8B030D-6E8A-4147-A177-3AD203B41FA5}">
                      <a16:colId xmlns="" xmlns:a16="http://schemas.microsoft.com/office/drawing/2014/main" val="20001"/>
                    </a:ext>
                  </a:extLst>
                </a:gridCol>
              </a:tblGrid>
              <a:tr h="394338">
                <a:tc>
                  <a:txBody>
                    <a:bodyPr/>
                    <a:lstStyle/>
                    <a:p>
                      <a:r>
                        <a:rPr lang="en-US" sz="1400" dirty="0"/>
                        <a:t>TIME</a:t>
                      </a:r>
                    </a:p>
                  </a:txBody>
                  <a:tcPr anchor="ctr"/>
                </a:tc>
                <a:tc>
                  <a:txBody>
                    <a:bodyPr/>
                    <a:lstStyle/>
                    <a:p>
                      <a:r>
                        <a:rPr lang="en-US" sz="1400" dirty="0"/>
                        <a:t>DESCRIPTION</a:t>
                      </a:r>
                    </a:p>
                  </a:txBody>
                  <a:tcPr anchor="ctr"/>
                </a:tc>
                <a:extLst>
                  <a:ext uri="{0D108BD9-81ED-4DB2-BD59-A6C34878D82A}">
                    <a16:rowId xmlns="" xmlns:a16="http://schemas.microsoft.com/office/drawing/2014/main" val="10000"/>
                  </a:ext>
                </a:extLst>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08:30 </a:t>
                      </a:r>
                      <a:r>
                        <a:rPr lang="en-US" sz="1400" kern="1200" dirty="0">
                          <a:solidFill>
                            <a:schemeClr val="dk1"/>
                          </a:solidFill>
                          <a:effectLst/>
                          <a:latin typeface="+mn-lt"/>
                          <a:ea typeface="+mn-ea"/>
                          <a:cs typeface="+mn-cs"/>
                        </a:rPr>
                        <a:t>AM </a:t>
                      </a: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FHA FHIM Overview Discussion (see backup slides)</a:t>
                      </a:r>
                      <a:endParaRPr lang="en-US" sz="1400" kern="1200" dirty="0">
                        <a:solidFill>
                          <a:schemeClr val="dk1"/>
                        </a:solidFill>
                        <a:effectLst/>
                        <a:latin typeface="+mn-lt"/>
                        <a:ea typeface="+mn-ea"/>
                        <a:cs typeface="+mn-cs"/>
                      </a:endParaRPr>
                    </a:p>
                  </a:txBody>
                  <a:tcPr anchor="ctr"/>
                </a:tc>
                <a:extLst>
                  <a:ext uri="{0D108BD9-81ED-4DB2-BD59-A6C34878D82A}">
                    <a16:rowId xmlns="" xmlns:a16="http://schemas.microsoft.com/office/drawing/2014/main" val="10001"/>
                  </a:ext>
                </a:extLst>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09:00 </a:t>
                      </a:r>
                      <a:r>
                        <a:rPr lang="en-US" sz="1400" kern="1200" dirty="0">
                          <a:solidFill>
                            <a:schemeClr val="dk1"/>
                          </a:solidFill>
                          <a:effectLst/>
                          <a:latin typeface="+mn-lt"/>
                          <a:ea typeface="+mn-ea"/>
                          <a:cs typeface="+mn-cs"/>
                        </a:rPr>
                        <a:t>AM</a:t>
                      </a: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Galen: CIMI/FHIM Harmonization</a:t>
                      </a:r>
                      <a:endParaRPr lang="en-US" sz="1400" kern="1200" dirty="0">
                        <a:solidFill>
                          <a:schemeClr val="dk1"/>
                        </a:solidFill>
                        <a:effectLst/>
                        <a:latin typeface="+mn-lt"/>
                        <a:ea typeface="+mn-ea"/>
                        <a:cs typeface="+mn-cs"/>
                      </a:endParaRPr>
                    </a:p>
                  </a:txBody>
                  <a:tcPr anchor="ctr"/>
                </a:tc>
                <a:extLst>
                  <a:ext uri="{0D108BD9-81ED-4DB2-BD59-A6C34878D82A}">
                    <a16:rowId xmlns="" xmlns:a16="http://schemas.microsoft.com/office/drawing/2014/main" val="10002"/>
                  </a:ext>
                </a:extLst>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a:t>
                      </a:r>
                      <a:r>
                        <a:rPr lang="en-US" sz="1400" kern="1200" dirty="0" smtClean="0">
                          <a:solidFill>
                            <a:schemeClr val="dk1"/>
                          </a:solidFill>
                          <a:effectLst/>
                          <a:latin typeface="+mn-lt"/>
                          <a:ea typeface="+mn-ea"/>
                          <a:cs typeface="+mn-cs"/>
                        </a:rPr>
                        <a:t>10:45 PM</a:t>
                      </a:r>
                      <a:endParaRPr lang="en-US" sz="1400" kern="1200" dirty="0">
                        <a:solidFill>
                          <a:schemeClr val="dk1"/>
                        </a:solidFill>
                        <a:effectLst/>
                        <a:latin typeface="+mn-lt"/>
                        <a:ea typeface="+mn-ea"/>
                        <a:cs typeface="+mn-cs"/>
                      </a:endParaRP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Jay &amp; Rob: SOLOR/FHIM Harmonization</a:t>
                      </a:r>
                      <a:endParaRPr lang="en-US" sz="1400" kern="1200" dirty="0">
                        <a:solidFill>
                          <a:schemeClr val="dk1"/>
                        </a:solidFill>
                        <a:effectLst/>
                        <a:latin typeface="+mn-lt"/>
                        <a:ea typeface="+mn-ea"/>
                        <a:cs typeface="+mn-cs"/>
                      </a:endParaRPr>
                    </a:p>
                  </a:txBody>
                  <a:tcPr anchor="ctr"/>
                </a:tc>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a:t>
                      </a:r>
                      <a:r>
                        <a:rPr lang="en-US" sz="1400" kern="1200" dirty="0" smtClean="0">
                          <a:solidFill>
                            <a:schemeClr val="dk1"/>
                          </a:solidFill>
                          <a:effectLst/>
                          <a:latin typeface="+mn-lt"/>
                          <a:ea typeface="+mn-ea"/>
                          <a:cs typeface="+mn-cs"/>
                        </a:rPr>
                        <a:t>01:30 </a:t>
                      </a:r>
                      <a:r>
                        <a:rPr lang="en-US" sz="1400" kern="1200" dirty="0" smtClean="0">
                          <a:solidFill>
                            <a:schemeClr val="dk1"/>
                          </a:solidFill>
                          <a:effectLst/>
                          <a:latin typeface="+mn-lt"/>
                          <a:ea typeface="+mn-ea"/>
                          <a:cs typeface="+mn-cs"/>
                        </a:rPr>
                        <a:t>PM</a:t>
                      </a:r>
                      <a:endParaRPr lang="en-US" sz="1400" kern="1200" dirty="0">
                        <a:solidFill>
                          <a:schemeClr val="dk1"/>
                        </a:solidFill>
                        <a:effectLst/>
                        <a:latin typeface="+mn-lt"/>
                        <a:ea typeface="+mn-ea"/>
                        <a:cs typeface="+mn-cs"/>
                      </a:endParaRP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err="1" smtClean="0">
                          <a:solidFill>
                            <a:schemeClr val="dk1"/>
                          </a:solidFill>
                          <a:effectLst/>
                          <a:latin typeface="+mn-lt"/>
                          <a:ea typeface="+mn-ea"/>
                          <a:cs typeface="+mn-cs"/>
                        </a:rPr>
                        <a:t>SteveH</a:t>
                      </a:r>
                      <a:r>
                        <a:rPr lang="en-US" sz="1400" kern="1200" dirty="0" smtClean="0">
                          <a:solidFill>
                            <a:schemeClr val="dk1"/>
                          </a:solidFill>
                          <a:effectLst/>
                          <a:latin typeface="+mn-lt"/>
                          <a:ea typeface="+mn-ea"/>
                          <a:cs typeface="+mn-cs"/>
                        </a:rPr>
                        <a:t>: HL7 IIM&amp;T Initiative</a:t>
                      </a:r>
                      <a:endParaRPr lang="en-US" sz="1400" kern="1200" dirty="0">
                        <a:solidFill>
                          <a:schemeClr val="dk1"/>
                        </a:solidFill>
                        <a:effectLst/>
                        <a:latin typeface="+mn-lt"/>
                        <a:ea typeface="+mn-ea"/>
                        <a:cs typeface="+mn-cs"/>
                      </a:endParaRPr>
                    </a:p>
                  </a:txBody>
                  <a:tcPr anchor="ctr"/>
                </a:tc>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a:t>
                      </a:r>
                      <a:r>
                        <a:rPr lang="en-US" sz="1400" kern="1200" dirty="0" smtClean="0">
                          <a:solidFill>
                            <a:schemeClr val="dk1"/>
                          </a:solidFill>
                          <a:effectLst/>
                          <a:latin typeface="+mn-lt"/>
                          <a:ea typeface="+mn-ea"/>
                          <a:cs typeface="+mn-cs"/>
                        </a:rPr>
                        <a:t>03:00 </a:t>
                      </a:r>
                      <a:r>
                        <a:rPr lang="en-US" sz="1400" kern="1200" dirty="0" smtClean="0">
                          <a:solidFill>
                            <a:schemeClr val="dk1"/>
                          </a:solidFill>
                          <a:effectLst/>
                          <a:latin typeface="+mn-lt"/>
                          <a:ea typeface="+mn-ea"/>
                          <a:cs typeface="+mn-cs"/>
                        </a:rPr>
                        <a:t>PM</a:t>
                      </a:r>
                      <a:endParaRPr lang="en-US" sz="1400" kern="1200" dirty="0">
                        <a:solidFill>
                          <a:schemeClr val="dk1"/>
                        </a:solidFill>
                        <a:effectLst/>
                        <a:latin typeface="+mn-lt"/>
                        <a:ea typeface="+mn-ea"/>
                        <a:cs typeface="+mn-cs"/>
                      </a:endParaRP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Jay &amp; Rob: VSAC Repository Support for FHIM Terminology Modeling</a:t>
                      </a:r>
                      <a:endParaRPr lang="en-US" sz="1400" kern="1200" dirty="0">
                        <a:solidFill>
                          <a:schemeClr val="dk1"/>
                        </a:solidFill>
                        <a:effectLst/>
                        <a:latin typeface="+mn-lt"/>
                        <a:ea typeface="+mn-ea"/>
                        <a:cs typeface="+mn-cs"/>
                      </a:endParaRPr>
                    </a:p>
                  </a:txBody>
                  <a:tcPr anchor="ctr"/>
                </a:tc>
                <a:extLst>
                  <a:ext uri="{0D108BD9-81ED-4DB2-BD59-A6C34878D82A}">
                    <a16:rowId xmlns="" xmlns:a16="http://schemas.microsoft.com/office/drawing/2014/main" val="10005"/>
                  </a:ext>
                </a:extLst>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Tue 04:30 </a:t>
                      </a:r>
                      <a:r>
                        <a:rPr lang="en-US" sz="1400" kern="1200" dirty="0">
                          <a:solidFill>
                            <a:schemeClr val="dk1"/>
                          </a:solidFill>
                          <a:effectLst/>
                          <a:latin typeface="+mn-lt"/>
                          <a:ea typeface="+mn-ea"/>
                          <a:cs typeface="+mn-cs"/>
                        </a:rPr>
                        <a:t>AM</a:t>
                      </a: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Summary, Action Items and Update Day 2 Agenda</a:t>
                      </a:r>
                      <a:endParaRPr lang="en-US" sz="1400" kern="1200" dirty="0">
                        <a:solidFill>
                          <a:schemeClr val="dk1"/>
                        </a:solidFill>
                        <a:effectLst/>
                        <a:latin typeface="+mn-lt"/>
                        <a:ea typeface="+mn-ea"/>
                        <a:cs typeface="+mn-cs"/>
                      </a:endParaRPr>
                    </a:p>
                  </a:txBody>
                  <a:tcPr anchor="ctr"/>
                </a:tc>
                <a:extLst>
                  <a:ext uri="{0D108BD9-81ED-4DB2-BD59-A6C34878D82A}">
                    <a16:rowId xmlns="" xmlns:a16="http://schemas.microsoft.com/office/drawing/2014/main" val="10006"/>
                  </a:ext>
                </a:extLst>
              </a:tr>
              <a:tr h="25266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08:30 </a:t>
                      </a:r>
                      <a:r>
                        <a:rPr lang="en-US" sz="1400" kern="1200" dirty="0">
                          <a:solidFill>
                            <a:schemeClr val="dk1"/>
                          </a:solidFill>
                          <a:effectLst/>
                          <a:latin typeface="+mn-lt"/>
                          <a:ea typeface="+mn-ea"/>
                          <a:cs typeface="+mn-cs"/>
                        </a:rPr>
                        <a:t>AM</a:t>
                      </a: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Open Discussion</a:t>
                      </a:r>
                    </a:p>
                  </a:txBody>
                  <a:tcPr anchor="ctr"/>
                </a:tc>
                <a:extLst>
                  <a:ext uri="{0D108BD9-81ED-4DB2-BD59-A6C34878D82A}">
                    <a16:rowId xmlns="" xmlns:a16="http://schemas.microsoft.com/office/drawing/2014/main" val="10007"/>
                  </a:ext>
                </a:extLst>
              </a:tr>
              <a:tr h="25266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08:30 </a:t>
                      </a:r>
                      <a:r>
                        <a:rPr lang="en-US" sz="1400" kern="1200" dirty="0" smtClean="0">
                          <a:solidFill>
                            <a:schemeClr val="dk1"/>
                          </a:solidFill>
                          <a:effectLst/>
                          <a:latin typeface="+mn-lt"/>
                          <a:ea typeface="+mn-ea"/>
                          <a:cs typeface="+mn-cs"/>
                        </a:rPr>
                        <a:t>AM</a:t>
                      </a:r>
                      <a:endParaRPr lang="en-US" sz="1400" kern="1200" dirty="0">
                        <a:solidFill>
                          <a:schemeClr val="dk1"/>
                        </a:solidFill>
                        <a:effectLst/>
                        <a:latin typeface="+mn-lt"/>
                        <a:ea typeface="+mn-ea"/>
                        <a:cs typeface="+mn-cs"/>
                      </a:endParaRP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Sean: Support for FHIR Implementations</a:t>
                      </a:r>
                      <a:endParaRPr lang="en-US" sz="1400" kern="1200" dirty="0">
                        <a:solidFill>
                          <a:schemeClr val="dk1"/>
                        </a:solidFill>
                        <a:effectLst/>
                        <a:latin typeface="+mn-lt"/>
                        <a:ea typeface="+mn-ea"/>
                        <a:cs typeface="+mn-cs"/>
                      </a:endParaRPr>
                    </a:p>
                  </a:txBody>
                  <a:tcPr anchor="ctr"/>
                </a:tc>
              </a:tr>
              <a:tr h="25266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10:30 AM</a:t>
                      </a:r>
                      <a:endParaRPr lang="en-US" sz="1400" kern="1200" dirty="0">
                        <a:solidFill>
                          <a:schemeClr val="dk1"/>
                        </a:solidFill>
                        <a:effectLst/>
                        <a:latin typeface="+mn-lt"/>
                        <a:ea typeface="+mn-ea"/>
                        <a:cs typeface="+mn-cs"/>
                      </a:endParaRP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Sean: Tooling</a:t>
                      </a:r>
                      <a:endParaRPr lang="en-US" sz="1400" kern="1200" dirty="0">
                        <a:solidFill>
                          <a:schemeClr val="dk1"/>
                        </a:solidFill>
                        <a:effectLst/>
                        <a:latin typeface="+mn-lt"/>
                        <a:ea typeface="+mn-ea"/>
                        <a:cs typeface="+mn-cs"/>
                      </a:endParaRPr>
                    </a:p>
                  </a:txBody>
                  <a:tcPr anchor="ctr"/>
                </a:tc>
              </a:tr>
              <a:tr h="25266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01:00 PM</a:t>
                      </a:r>
                      <a:endParaRPr lang="en-US" sz="1400" kern="1200" dirty="0">
                        <a:solidFill>
                          <a:schemeClr val="dk1"/>
                        </a:solidFill>
                        <a:effectLst/>
                        <a:latin typeface="+mn-lt"/>
                        <a:ea typeface="+mn-ea"/>
                        <a:cs typeface="+mn-cs"/>
                      </a:endParaRP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err="1" smtClean="0">
                          <a:solidFill>
                            <a:schemeClr val="dk1"/>
                          </a:solidFill>
                          <a:effectLst/>
                          <a:latin typeface="+mn-lt"/>
                          <a:ea typeface="+mn-ea"/>
                          <a:cs typeface="+mn-cs"/>
                        </a:rPr>
                        <a:t>SteveW</a:t>
                      </a:r>
                      <a:r>
                        <a:rPr lang="en-US" sz="1400" kern="1200" dirty="0" smtClean="0">
                          <a:solidFill>
                            <a:schemeClr val="dk1"/>
                          </a:solidFill>
                          <a:effectLst/>
                          <a:latin typeface="+mn-lt"/>
                          <a:ea typeface="+mn-ea"/>
                          <a:cs typeface="+mn-cs"/>
                        </a:rPr>
                        <a:t> Pilot Testing</a:t>
                      </a:r>
                      <a:endParaRPr lang="en-US" sz="1400" kern="1200" dirty="0">
                        <a:solidFill>
                          <a:schemeClr val="dk1"/>
                        </a:solidFill>
                        <a:effectLst/>
                        <a:latin typeface="+mn-lt"/>
                        <a:ea typeface="+mn-ea"/>
                        <a:cs typeface="+mn-cs"/>
                      </a:endParaRPr>
                    </a:p>
                  </a:txBody>
                  <a:tcPr anchor="ctr"/>
                </a:tc>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a:t>
                      </a:r>
                      <a:r>
                        <a:rPr lang="en-US" sz="1400" kern="1200" dirty="0" smtClean="0">
                          <a:solidFill>
                            <a:schemeClr val="dk1"/>
                          </a:solidFill>
                          <a:effectLst/>
                          <a:latin typeface="+mn-lt"/>
                          <a:ea typeface="+mn-ea"/>
                          <a:cs typeface="+mn-cs"/>
                        </a:rPr>
                        <a:t>02:30 </a:t>
                      </a:r>
                      <a:r>
                        <a:rPr lang="en-US" sz="1400" kern="1200" dirty="0" smtClean="0">
                          <a:solidFill>
                            <a:schemeClr val="dk1"/>
                          </a:solidFill>
                          <a:effectLst/>
                          <a:latin typeface="+mn-lt"/>
                          <a:ea typeface="+mn-ea"/>
                          <a:cs typeface="+mn-cs"/>
                        </a:rPr>
                        <a:t>PM</a:t>
                      </a:r>
                      <a:endParaRPr lang="en-US" sz="1400" kern="1200" dirty="0">
                        <a:solidFill>
                          <a:schemeClr val="dk1"/>
                        </a:solidFill>
                        <a:effectLst/>
                        <a:latin typeface="+mn-lt"/>
                        <a:ea typeface="+mn-ea"/>
                        <a:cs typeface="+mn-cs"/>
                      </a:endParaRP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FHIM Transition Planning</a:t>
                      </a:r>
                      <a:endParaRPr lang="en-US" sz="1400" kern="1200" dirty="0">
                        <a:solidFill>
                          <a:schemeClr val="dk1"/>
                        </a:solidFill>
                        <a:effectLst/>
                        <a:latin typeface="+mn-lt"/>
                        <a:ea typeface="+mn-ea"/>
                        <a:cs typeface="+mn-cs"/>
                      </a:endParaRPr>
                    </a:p>
                  </a:txBody>
                  <a:tcPr anchor="ctr"/>
                </a:tc>
                <a:extLst>
                  <a:ext uri="{0D108BD9-81ED-4DB2-BD59-A6C34878D82A}">
                    <a16:rowId xmlns="" xmlns:a16="http://schemas.microsoft.com/office/drawing/2014/main" val="10012"/>
                  </a:ext>
                </a:extLst>
              </a:tr>
              <a:tr h="3943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Wed </a:t>
                      </a:r>
                      <a:r>
                        <a:rPr lang="en-US" sz="1400" kern="1200" dirty="0" smtClean="0">
                          <a:solidFill>
                            <a:schemeClr val="dk1"/>
                          </a:solidFill>
                          <a:effectLst/>
                          <a:latin typeface="+mn-lt"/>
                          <a:ea typeface="+mn-ea"/>
                          <a:cs typeface="+mn-cs"/>
                        </a:rPr>
                        <a:t>04:30 PM</a:t>
                      </a:r>
                      <a:endParaRPr lang="en-US" sz="1400" kern="1200" dirty="0">
                        <a:solidFill>
                          <a:schemeClr val="dk1"/>
                        </a:solidFill>
                        <a:effectLst/>
                        <a:latin typeface="+mn-lt"/>
                        <a:ea typeface="+mn-ea"/>
                        <a:cs typeface="+mn-cs"/>
                      </a:endParaRPr>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Upcoming Events, Wrap-up, Action Items</a:t>
                      </a:r>
                    </a:p>
                  </a:txBody>
                  <a:tcPr anchor="ctr"/>
                </a:tc>
              </a:tr>
            </a:tbl>
          </a:graphicData>
        </a:graphic>
      </p:graphicFrame>
      <p:sp>
        <p:nvSpPr>
          <p:cNvPr id="3" name="Slide Number Placeholder 2"/>
          <p:cNvSpPr>
            <a:spLocks noGrp="1"/>
          </p:cNvSpPr>
          <p:nvPr>
            <p:ph type="sldNum" sz="quarter" idx="12"/>
          </p:nvPr>
        </p:nvSpPr>
        <p:spPr/>
        <p:txBody>
          <a:bodyPr/>
          <a:lstStyle/>
          <a:p>
            <a:fld id="{F8059506-D6B1-B842-AAB5-13291BE98BD7}" type="slidenum">
              <a:rPr lang="en-US" smtClean="0"/>
              <a:pPr/>
              <a:t>3</a:t>
            </a:fld>
            <a:endParaRPr lang="en-US" dirty="0"/>
          </a:p>
        </p:txBody>
      </p:sp>
      <p:sp>
        <p:nvSpPr>
          <p:cNvPr id="5" name="Title 4"/>
          <p:cNvSpPr>
            <a:spLocks noGrp="1"/>
          </p:cNvSpPr>
          <p:nvPr>
            <p:ph type="title"/>
          </p:nvPr>
        </p:nvSpPr>
        <p:spPr/>
        <p:txBody>
          <a:bodyPr/>
          <a:lstStyle/>
          <a:p>
            <a:r>
              <a:rPr lang="en-US" dirty="0"/>
              <a:t>Agenda-at-a-Glance</a:t>
            </a:r>
          </a:p>
        </p:txBody>
      </p:sp>
      <p:sp>
        <p:nvSpPr>
          <p:cNvPr id="6" name="TextBox 5"/>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10497347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09" y="21154"/>
            <a:ext cx="7610623" cy="677894"/>
          </a:xfrm>
        </p:spPr>
        <p:txBody>
          <a:bodyPr/>
          <a:lstStyle/>
          <a:p>
            <a:r>
              <a:rPr lang="en-US" dirty="0"/>
              <a:t>Reference Documents</a:t>
            </a:r>
            <a:endParaRPr lang="en-US" dirty="0">
              <a:solidFill>
                <a:srgbClr val="FF0000"/>
              </a:solidFill>
            </a:endParaRPr>
          </a:p>
        </p:txBody>
      </p:sp>
      <p:sp>
        <p:nvSpPr>
          <p:cNvPr id="3" name="TextBox 2"/>
          <p:cNvSpPr txBox="1"/>
          <p:nvPr/>
        </p:nvSpPr>
        <p:spPr>
          <a:xfrm>
            <a:off x="12700" y="914400"/>
            <a:ext cx="9144000" cy="4401205"/>
          </a:xfrm>
          <a:prstGeom prst="rect">
            <a:avLst/>
          </a:prstGeom>
          <a:noFill/>
        </p:spPr>
        <p:txBody>
          <a:bodyPr wrap="square" rtlCol="0">
            <a:spAutoFit/>
          </a:bodyPr>
          <a:lstStyle/>
          <a:p>
            <a:r>
              <a:rPr lang="en-US" sz="1400" dirty="0" smtClean="0">
                <a:latin typeface="Arial Narrow" panose="020B0606020202030204" pitchFamily="34" charset="0"/>
              </a:rPr>
              <a:t>HL7 </a:t>
            </a:r>
            <a:r>
              <a:rPr lang="en-US" sz="1400" dirty="0">
                <a:latin typeface="Arial Narrow" panose="020B0606020202030204" pitchFamily="34" charset="0"/>
              </a:rPr>
              <a:t>IIM&amp;T Project Scope Statements	</a:t>
            </a:r>
            <a:r>
              <a:rPr lang="en-US" sz="1400" u="sng" dirty="0">
                <a:latin typeface="Arial Narrow" panose="020B0606020202030204" pitchFamily="34" charset="0"/>
                <a:hlinkClick r:id="rId3"/>
              </a:rPr>
              <a:t>https://1drv.ms/f/s!AlkpZJej6nh_lIQOuPJcL2rf5BVoXQ</a:t>
            </a:r>
            <a:r>
              <a:rPr lang="en-US" sz="1400" dirty="0">
                <a:latin typeface="Arial Narrow" panose="020B0606020202030204" pitchFamily="34" charset="0"/>
              </a:rPr>
              <a:t> </a:t>
            </a:r>
          </a:p>
          <a:p>
            <a:r>
              <a:rPr lang="en-US" sz="1400" dirty="0">
                <a:latin typeface="Arial Narrow" panose="020B0606020202030204" pitchFamily="34" charset="0"/>
              </a:rPr>
              <a:t>IIM&amp;T Technical Forum Summary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4"/>
              </a:rPr>
              <a:t>https</a:t>
            </a:r>
            <a:r>
              <a:rPr lang="en-US" sz="1400" u="sng" dirty="0">
                <a:latin typeface="Arial Narrow" panose="020B0606020202030204" pitchFamily="34" charset="0"/>
                <a:hlinkClick r:id="rId4"/>
              </a:rPr>
              <a:t>://1drv.ms/w/s!AlkpZJej6nh_k9gyRVADgOvM5SlJkQ</a:t>
            </a:r>
            <a:r>
              <a:rPr lang="en-US" sz="1400" dirty="0">
                <a:latin typeface="Arial Narrow" panose="020B0606020202030204" pitchFamily="34" charset="0"/>
              </a:rPr>
              <a:t> </a:t>
            </a:r>
          </a:p>
          <a:p>
            <a:r>
              <a:rPr lang="en-US" sz="1400" dirty="0">
                <a:latin typeface="Arial Narrow" panose="020B0606020202030204" pitchFamily="34" charset="0"/>
              </a:rPr>
              <a:t>IIM&amp;T Work Breakdown Structure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5"/>
              </a:rPr>
              <a:t>https</a:t>
            </a:r>
            <a:r>
              <a:rPr lang="en-US" sz="1400" u="sng" dirty="0">
                <a:latin typeface="Arial Narrow" panose="020B0606020202030204" pitchFamily="34" charset="0"/>
                <a:hlinkClick r:id="rId5"/>
              </a:rPr>
              <a:t>://1drv.ms/f/s!AlkpZJej6nh_lKc00J3Kh2BTkopPnA</a:t>
            </a:r>
            <a:r>
              <a:rPr lang="en-US" sz="1400" dirty="0">
                <a:latin typeface="Arial Narrow" panose="020B0606020202030204" pitchFamily="34" charset="0"/>
              </a:rPr>
              <a:t> </a:t>
            </a:r>
          </a:p>
          <a:p>
            <a:r>
              <a:rPr lang="en-US" sz="1400" dirty="0">
                <a:latin typeface="Arial Narrow" panose="020B0606020202030204" pitchFamily="34" charset="0"/>
              </a:rPr>
              <a:t>IIM&amp;T Briefing Slides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6"/>
              </a:rPr>
              <a:t>https</a:t>
            </a:r>
            <a:r>
              <a:rPr lang="en-US" sz="1400" u="sng" dirty="0">
                <a:latin typeface="Arial Narrow" panose="020B0606020202030204" pitchFamily="34" charset="0"/>
                <a:hlinkClick r:id="rId6"/>
              </a:rPr>
              <a:t>://1drv.ms/p/s!AlkpZJej6nh_k9dE-b_DAO8HSNNT6Q</a:t>
            </a:r>
            <a:r>
              <a:rPr lang="en-US" sz="1400" dirty="0">
                <a:latin typeface="Arial Narrow" panose="020B0606020202030204" pitchFamily="34" charset="0"/>
              </a:rPr>
              <a:t> </a:t>
            </a:r>
          </a:p>
          <a:p>
            <a:r>
              <a:rPr lang="en-US" sz="1400" dirty="0">
                <a:latin typeface="Arial Narrow" panose="020B0606020202030204" pitchFamily="34" charset="0"/>
              </a:rPr>
              <a:t>IIM&amp;T Newsletters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7"/>
              </a:rPr>
              <a:t>http</a:t>
            </a:r>
            <a:r>
              <a:rPr lang="en-US" sz="1400" u="sng" dirty="0">
                <a:latin typeface="Arial Narrow" panose="020B0606020202030204" pitchFamily="34" charset="0"/>
                <a:hlinkClick r:id="rId7"/>
              </a:rPr>
              <a:t>://wiki.hl7.org/index.php?title=CIMI_Newsletters</a:t>
            </a:r>
            <a:r>
              <a:rPr lang="en-US" sz="1400" dirty="0">
                <a:latin typeface="Arial Narrow" panose="020B0606020202030204" pitchFamily="34" charset="0"/>
              </a:rPr>
              <a:t> </a:t>
            </a:r>
          </a:p>
          <a:p>
            <a:r>
              <a:rPr lang="en-US" sz="1400" dirty="0">
                <a:latin typeface="Arial Narrow" panose="020B0606020202030204" pitchFamily="34" charset="0"/>
              </a:rPr>
              <a:t>IIM&amp;T Reports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8"/>
              </a:rPr>
              <a:t>https</a:t>
            </a:r>
            <a:r>
              <a:rPr lang="en-US" sz="1400" u="sng" dirty="0">
                <a:latin typeface="Arial Narrow" panose="020B0606020202030204" pitchFamily="34" charset="0"/>
                <a:hlinkClick r:id="rId8"/>
              </a:rPr>
              <a:t>://1drv.ms/w/s!AlkpZJej6nh_k9dQ2qQnRuQM8gbu8A</a:t>
            </a:r>
            <a:r>
              <a:rPr lang="en-US" sz="1400" dirty="0">
                <a:latin typeface="Arial Narrow" panose="020B0606020202030204" pitchFamily="34" charset="0"/>
              </a:rPr>
              <a:t> </a:t>
            </a:r>
          </a:p>
          <a:p>
            <a:r>
              <a:rPr lang="en-US" sz="1400" dirty="0">
                <a:latin typeface="Arial Narrow" panose="020B0606020202030204" pitchFamily="34" charset="0"/>
              </a:rPr>
              <a:t>CIMI web-site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9"/>
              </a:rPr>
              <a:t>https</a:t>
            </a:r>
            <a:r>
              <a:rPr lang="en-US" sz="1400" u="sng" dirty="0">
                <a:latin typeface="Arial Narrow" panose="020B0606020202030204" pitchFamily="34" charset="0"/>
                <a:hlinkClick r:id="rId9"/>
              </a:rPr>
              <a:t>://www.opencimi.org</a:t>
            </a:r>
            <a:r>
              <a:rPr lang="en-US" sz="1400" dirty="0">
                <a:latin typeface="Arial Narrow" panose="020B0606020202030204" pitchFamily="34" charset="0"/>
              </a:rPr>
              <a:t> </a:t>
            </a:r>
          </a:p>
          <a:p>
            <a:pPr marL="285750" lvl="0" indent="-285750">
              <a:buFont typeface="Arial" panose="020B0604020202020204" pitchFamily="34" charset="0"/>
              <a:buChar char="•"/>
            </a:pPr>
            <a:r>
              <a:rPr lang="en-US" sz="1400" dirty="0">
                <a:latin typeface="Arial Narrow" panose="020B0606020202030204" pitchFamily="34" charset="0"/>
              </a:rPr>
              <a:t>CIMI BMM Browser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0"/>
              </a:rPr>
              <a:t>http</a:t>
            </a:r>
            <a:r>
              <a:rPr lang="en-US" sz="1400" u="sng" dirty="0">
                <a:latin typeface="Arial Narrow" panose="020B0606020202030204" pitchFamily="34" charset="0"/>
                <a:hlinkClick r:id="rId10"/>
              </a:rPr>
              <a:t>://models.opencimi.org/cimi_doc/</a:t>
            </a:r>
            <a:endParaRPr lang="en-US" sz="1400" dirty="0">
              <a:latin typeface="Arial Narrow" panose="020B0606020202030204" pitchFamily="34" charset="0"/>
            </a:endParaRPr>
          </a:p>
          <a:p>
            <a:pPr marL="285750" lvl="0" indent="-285750">
              <a:buFont typeface="Arial" panose="020B0604020202020204" pitchFamily="34" charset="0"/>
              <a:buChar char="•"/>
            </a:pPr>
            <a:r>
              <a:rPr lang="en-US" sz="1400" dirty="0">
                <a:latin typeface="Arial Narrow" panose="020B0606020202030204" pitchFamily="34" charset="0"/>
              </a:rPr>
              <a:t>CIMI Architype-Model Browser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1"/>
              </a:rPr>
              <a:t>https</a:t>
            </a:r>
            <a:r>
              <a:rPr lang="en-US" sz="1400" u="sng" dirty="0">
                <a:latin typeface="Arial Narrow" panose="020B0606020202030204" pitchFamily="34" charset="0"/>
                <a:hlinkClick r:id="rId11"/>
              </a:rPr>
              <a:t>://www.opencimi.org/model-browser</a:t>
            </a:r>
            <a:r>
              <a:rPr lang="en-US" sz="1400" dirty="0">
                <a:latin typeface="Arial Narrow" panose="020B0606020202030204" pitchFamily="34" charset="0"/>
              </a:rPr>
              <a:t> </a:t>
            </a:r>
          </a:p>
          <a:p>
            <a:pPr marL="285750" indent="-285750">
              <a:buFont typeface="Arial" panose="020B0604020202020204" pitchFamily="34" charset="0"/>
              <a:buChar char="•"/>
            </a:pPr>
            <a:r>
              <a:rPr lang="en-US" sz="1400" dirty="0">
                <a:latin typeface="Arial Narrow" panose="020B0606020202030204" pitchFamily="34" charset="0"/>
              </a:rPr>
              <a:t>CIMI Wiki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2"/>
              </a:rPr>
              <a:t>http</a:t>
            </a:r>
            <a:r>
              <a:rPr lang="en-US" sz="1400" u="sng" dirty="0">
                <a:latin typeface="Arial Narrow" panose="020B0606020202030204" pitchFamily="34" charset="0"/>
                <a:hlinkClick r:id="rId12"/>
              </a:rPr>
              <a:t>://wiki.hl7.org/index.php?title=Clinical_Information_Modeling_Initiative_Work_Group</a:t>
            </a:r>
            <a:r>
              <a:rPr lang="en-US" sz="1400" dirty="0">
                <a:latin typeface="Arial Narrow" panose="020B0606020202030204" pitchFamily="34" charset="0"/>
              </a:rPr>
              <a:t> </a:t>
            </a:r>
          </a:p>
          <a:p>
            <a:pPr marL="285750" lvl="0" indent="-285750">
              <a:buFont typeface="Arial" panose="020B0604020202020204" pitchFamily="34" charset="0"/>
              <a:buChar char="•"/>
            </a:pPr>
            <a:r>
              <a:rPr lang="en-US" sz="1400" dirty="0">
                <a:latin typeface="Arial Narrow" panose="020B0606020202030204" pitchFamily="34" charset="0"/>
              </a:rPr>
              <a:t>CIMI Minutes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3"/>
              </a:rPr>
              <a:t>http</a:t>
            </a:r>
            <a:r>
              <a:rPr lang="en-US" sz="1400" u="sng" dirty="0">
                <a:latin typeface="Arial Narrow" panose="020B0606020202030204" pitchFamily="34" charset="0"/>
                <a:hlinkClick r:id="rId13"/>
              </a:rPr>
              <a:t>://wiki.hl7.org/index.php?title=CIMI_Minutes</a:t>
            </a:r>
            <a:r>
              <a:rPr lang="en-US" sz="1400" dirty="0">
                <a:latin typeface="Arial Narrow" panose="020B0606020202030204" pitchFamily="34" charset="0"/>
              </a:rPr>
              <a:t>  </a:t>
            </a:r>
          </a:p>
          <a:p>
            <a:pPr marL="285750" lvl="0" indent="-285750">
              <a:buFont typeface="Arial" panose="020B0604020202020204" pitchFamily="34" charset="0"/>
              <a:buChar char="•"/>
            </a:pPr>
            <a:r>
              <a:rPr lang="en-US" sz="1400" dirty="0">
                <a:latin typeface="Arial Narrow" panose="020B0606020202030204" pitchFamily="34" charset="0"/>
              </a:rPr>
              <a:t>CIMI Ballot Materials		</a:t>
            </a:r>
            <a:r>
              <a:rPr lang="en-US" sz="1400" u="sng" dirty="0">
                <a:latin typeface="Arial Narrow" panose="020B0606020202030204" pitchFamily="34" charset="0"/>
                <a:hlinkClick r:id="rId14"/>
              </a:rPr>
              <a:t>https://drive.google.com/drive/folders/0ByrVwEEPQjMyazNLMUNFZ2YtNk0</a:t>
            </a:r>
            <a:endParaRPr lang="en-US" sz="1400" dirty="0">
              <a:latin typeface="Arial Narrow" panose="020B0606020202030204" pitchFamily="34" charset="0"/>
            </a:endParaRPr>
          </a:p>
          <a:p>
            <a:pPr marL="285750" lvl="0" indent="-285750">
              <a:buFont typeface="Arial" panose="020B0604020202020204" pitchFamily="34" charset="0"/>
              <a:buChar char="•"/>
            </a:pPr>
            <a:r>
              <a:rPr lang="en-US" sz="1400" dirty="0">
                <a:latin typeface="Arial Narrow" panose="020B0606020202030204" pitchFamily="34" charset="0"/>
              </a:rPr>
              <a:t>CIMI Architecture and Style Guides   </a:t>
            </a:r>
            <a:r>
              <a:rPr lang="en-US" sz="1400" u="sng" dirty="0">
                <a:latin typeface="Arial Narrow" panose="020B0606020202030204" pitchFamily="34" charset="0"/>
                <a:hlinkClick r:id="rId15"/>
              </a:rPr>
              <a:t>http://wiki.hl7.org/index.php?title=CIMI_Modeling,_Architecture,_Methodology_and_Style_Guides</a:t>
            </a:r>
            <a:r>
              <a:rPr lang="en-US" sz="1400" dirty="0">
                <a:latin typeface="Arial Narrow" panose="020B0606020202030204" pitchFamily="34" charset="0"/>
              </a:rPr>
              <a:t> </a:t>
            </a:r>
          </a:p>
          <a:p>
            <a:pPr lvl="0"/>
            <a:r>
              <a:rPr lang="en-US" sz="1400" dirty="0">
                <a:latin typeface="Arial Narrow" panose="020B0606020202030204" pitchFamily="34" charset="0"/>
              </a:rPr>
              <a:t>CIMI Practitioners Guide  		</a:t>
            </a:r>
            <a:r>
              <a:rPr lang="en-US" sz="1400" u="sng" dirty="0">
                <a:latin typeface="Arial Narrow" panose="020B0606020202030204" pitchFamily="34" charset="0"/>
                <a:hlinkClick r:id="rId16"/>
              </a:rPr>
              <a:t>http://wiki.hl7.org/index.php?title=CIMI_Practitioners%27_Guide</a:t>
            </a:r>
            <a:r>
              <a:rPr lang="en-US" sz="1400" u="sng" dirty="0">
                <a:latin typeface="Arial Narrow" panose="020B0606020202030204" pitchFamily="34" charset="0"/>
              </a:rPr>
              <a:t> </a:t>
            </a:r>
            <a:endParaRPr lang="en-US" sz="1400" dirty="0">
              <a:latin typeface="Arial Narrow" panose="020B0606020202030204" pitchFamily="34" charset="0"/>
            </a:endParaRPr>
          </a:p>
          <a:p>
            <a:r>
              <a:rPr lang="en-US" sz="1400" dirty="0">
                <a:latin typeface="Arial Narrow" panose="020B0606020202030204" pitchFamily="34" charset="0"/>
              </a:rPr>
              <a:t>US CORE Wiki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7"/>
              </a:rPr>
              <a:t>https</a:t>
            </a:r>
            <a:r>
              <a:rPr lang="en-US" sz="1400" u="sng" dirty="0">
                <a:latin typeface="Arial Narrow" panose="020B0606020202030204" pitchFamily="34" charset="0"/>
                <a:hlinkClick r:id="rId17"/>
              </a:rPr>
              <a:t>://oncprojectracking.healthit.gov/wiki/display/TechLabSC/DAF+Home</a:t>
            </a:r>
            <a:r>
              <a:rPr lang="en-US" sz="1400" dirty="0">
                <a:latin typeface="Arial Narrow" panose="020B0606020202030204" pitchFamily="34" charset="0"/>
              </a:rPr>
              <a:t> </a:t>
            </a:r>
          </a:p>
          <a:p>
            <a:r>
              <a:rPr lang="en-US" sz="1400" dirty="0">
                <a:latin typeface="Arial Narrow" panose="020B0606020202030204" pitchFamily="34" charset="0"/>
              </a:rPr>
              <a:t>Skin and Wound Assessment Pilot Wiki	</a:t>
            </a:r>
            <a:r>
              <a:rPr lang="en-US" sz="1400" u="sng" dirty="0">
                <a:latin typeface="Arial Narrow" panose="020B0606020202030204" pitchFamily="34" charset="0"/>
                <a:hlinkClick r:id="rId18"/>
              </a:rPr>
              <a:t>http://wiki.hl7.org/index.php?title=PC_CIMI_Proof_of_Concept</a:t>
            </a:r>
            <a:r>
              <a:rPr lang="en-US" sz="1400" u="sng" dirty="0">
                <a:latin typeface="Arial Narrow" panose="020B0606020202030204" pitchFamily="34" charset="0"/>
              </a:rPr>
              <a:t> </a:t>
            </a:r>
            <a:endParaRPr lang="en-US" sz="1400" dirty="0">
              <a:latin typeface="Arial Narrow" panose="020B0606020202030204" pitchFamily="34" charset="0"/>
            </a:endParaRPr>
          </a:p>
          <a:p>
            <a:r>
              <a:rPr lang="en-US" sz="1400" dirty="0">
                <a:latin typeface="Arial Narrow" panose="020B0606020202030204" pitchFamily="34" charset="0"/>
              </a:rPr>
              <a:t>SNOMED CT:			</a:t>
            </a:r>
            <a:r>
              <a:rPr lang="en-US" sz="1400" dirty="0" smtClean="0">
                <a:latin typeface="Arial Narrow" panose="020B0606020202030204" pitchFamily="34" charset="0"/>
              </a:rPr>
              <a:t>	</a:t>
            </a:r>
            <a:r>
              <a:rPr lang="en-US" sz="1400" u="sng" dirty="0" smtClean="0">
                <a:latin typeface="Arial Narrow" panose="020B0606020202030204" pitchFamily="34" charset="0"/>
                <a:hlinkClick r:id="rId19"/>
              </a:rPr>
              <a:t>http</a:t>
            </a:r>
            <a:r>
              <a:rPr lang="en-US" sz="1400" u="sng" dirty="0">
                <a:latin typeface="Arial Narrow" panose="020B0606020202030204" pitchFamily="34" charset="0"/>
                <a:hlinkClick r:id="rId19"/>
              </a:rPr>
              <a:t>://ihtsdo.org/index.html</a:t>
            </a:r>
            <a:r>
              <a:rPr lang="en-US" sz="1400" dirty="0">
                <a:latin typeface="Arial Narrow" panose="020B0606020202030204" pitchFamily="34" charset="0"/>
              </a:rPr>
              <a:t> </a:t>
            </a:r>
          </a:p>
          <a:p>
            <a:pPr marL="285750" lvl="0" indent="-285750">
              <a:buFont typeface="Arial" panose="020B0604020202020204" pitchFamily="34" charset="0"/>
              <a:buChar char="•"/>
            </a:pPr>
            <a:r>
              <a:rPr lang="en-US" sz="1400" dirty="0">
                <a:latin typeface="Arial Narrow" panose="020B0606020202030204" pitchFamily="34" charset="0"/>
              </a:rPr>
              <a:t>Expression Constraint Guide	</a:t>
            </a:r>
            <a:r>
              <a:rPr lang="en-US" sz="1100" u="sng" dirty="0">
                <a:latin typeface="Arial Narrow" panose="020B0606020202030204" pitchFamily="34" charset="0"/>
                <a:hlinkClick r:id="rId20"/>
              </a:rPr>
              <a:t>https://confluence.ihtsdotools.org/display/DOCECL/Expression+Constraint+Language+-+Specification+and+Guide</a:t>
            </a:r>
            <a:r>
              <a:rPr lang="en-US" sz="1400" dirty="0">
                <a:latin typeface="Arial Narrow" panose="020B0606020202030204" pitchFamily="34" charset="0"/>
              </a:rPr>
              <a:t>		  Some networks block the use of clickable links; where, you must copy the link into a browser to access the content.</a:t>
            </a:r>
          </a:p>
          <a:p>
            <a:pPr algn="ctr"/>
            <a:r>
              <a:rPr lang="en-US" sz="1400" dirty="0">
                <a:latin typeface="Arial Narrow" panose="020B0606020202030204" pitchFamily="34" charset="0"/>
              </a:rPr>
              <a:t>If links don’t work on a Government Network or VPN, try accessing them directly (without VPN)</a:t>
            </a:r>
          </a:p>
        </p:txBody>
      </p:sp>
    </p:spTree>
    <p:extLst>
      <p:ext uri="{BB962C8B-B14F-4D97-AF65-F5344CB8AC3E}">
        <p14:creationId xmlns:p14="http://schemas.microsoft.com/office/powerpoint/2010/main" val="16752280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t>31</a:t>
            </a:fld>
            <a:endParaRPr lang="en-US"/>
          </a:p>
        </p:txBody>
      </p:sp>
      <p:sp>
        <p:nvSpPr>
          <p:cNvPr id="4" name="Text Placeholder 3"/>
          <p:cNvSpPr>
            <a:spLocks noGrp="1"/>
          </p:cNvSpPr>
          <p:nvPr>
            <p:ph type="body" sz="quarter" idx="13"/>
          </p:nvPr>
        </p:nvSpPr>
        <p:spPr/>
        <p:txBody>
          <a:bodyPr/>
          <a:lstStyle/>
          <a:p>
            <a:r>
              <a:rPr lang="en-US" sz="1600" dirty="0" smtClean="0"/>
              <a:t>FHA &amp; FHIM Overview</a:t>
            </a:r>
            <a:endParaRPr lang="en-US" sz="1600" dirty="0"/>
          </a:p>
        </p:txBody>
      </p:sp>
      <p:sp>
        <p:nvSpPr>
          <p:cNvPr id="5" name="Title 4"/>
          <p:cNvSpPr>
            <a:spLocks noGrp="1"/>
          </p:cNvSpPr>
          <p:nvPr>
            <p:ph type="title"/>
          </p:nvPr>
        </p:nvSpPr>
        <p:spPr/>
        <p:txBody>
          <a:bodyPr/>
          <a:lstStyle/>
          <a:p>
            <a:r>
              <a:rPr lang="en-US" dirty="0" smtClean="0"/>
              <a:t>Backup Slides</a:t>
            </a:r>
            <a:endParaRPr lang="en-US" dirty="0"/>
          </a:p>
        </p:txBody>
      </p:sp>
      <p:sp>
        <p:nvSpPr>
          <p:cNvPr id="6" name="TextBox 5"/>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37593134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32</a:t>
            </a:fld>
            <a:endParaRPr lang="en-US" dirty="0"/>
          </a:p>
        </p:txBody>
      </p:sp>
      <p:sp>
        <p:nvSpPr>
          <p:cNvPr id="4" name="Title 3"/>
          <p:cNvSpPr>
            <a:spLocks noGrp="1"/>
          </p:cNvSpPr>
          <p:nvPr>
            <p:ph type="title"/>
          </p:nvPr>
        </p:nvSpPr>
        <p:spPr/>
        <p:txBody>
          <a:bodyPr/>
          <a:lstStyle/>
          <a:p>
            <a:r>
              <a:rPr lang="en-US" dirty="0" smtClean="0"/>
              <a:t>Health IT Ecosystem</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70300"/>
            <a:ext cx="9144000" cy="47475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0" y="6374457"/>
            <a:ext cx="9144000" cy="276999"/>
          </a:xfrm>
          <a:prstGeom prst="rect">
            <a:avLst/>
          </a:prstGeom>
          <a:noFill/>
        </p:spPr>
        <p:txBody>
          <a:bodyPr wrap="square" rtlCol="0">
            <a:spAutoFit/>
          </a:bodyPr>
          <a:lstStyle/>
          <a:p>
            <a:pPr algn="ctr"/>
            <a:r>
              <a:rPr lang="en-US" sz="1200" dirty="0" smtClean="0">
                <a:solidFill>
                  <a:schemeClr val="bg1"/>
                </a:solidFill>
              </a:rPr>
              <a:t>Source: 2017 FHA Strategic Plan</a:t>
            </a:r>
            <a:endParaRPr lang="en-US" sz="1200" dirty="0">
              <a:solidFill>
                <a:schemeClr val="bg1"/>
              </a:solidFill>
            </a:endParaRPr>
          </a:p>
        </p:txBody>
      </p:sp>
    </p:spTree>
    <p:extLst>
      <p:ext uri="{BB962C8B-B14F-4D97-AF65-F5344CB8AC3E}">
        <p14:creationId xmlns:p14="http://schemas.microsoft.com/office/powerpoint/2010/main" val="5466061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152400"/>
            <a:ext cx="5564863" cy="1143000"/>
          </a:xfrm>
        </p:spPr>
        <p:txBody>
          <a:bodyPr/>
          <a:lstStyle/>
          <a:p>
            <a:r>
              <a:rPr lang="en-US" dirty="0" smtClean="0"/>
              <a:t>Initiative Relationships</a:t>
            </a:r>
            <a:endParaRPr lang="en-US" dirty="0"/>
          </a:p>
        </p:txBody>
      </p:sp>
      <p:sp>
        <p:nvSpPr>
          <p:cNvPr id="3" name="Content Placeholder 2"/>
          <p:cNvSpPr>
            <a:spLocks noGrp="1"/>
          </p:cNvSpPr>
          <p:nvPr>
            <p:ph idx="1"/>
          </p:nvPr>
        </p:nvSpPr>
        <p:spPr>
          <a:xfrm>
            <a:off x="126477" y="4663298"/>
            <a:ext cx="7438770" cy="372509"/>
          </a:xfrm>
        </p:spPr>
        <p:style>
          <a:lnRef idx="1">
            <a:schemeClr val="accent5"/>
          </a:lnRef>
          <a:fillRef idx="2">
            <a:schemeClr val="accent5"/>
          </a:fillRef>
          <a:effectRef idx="1">
            <a:schemeClr val="accent5"/>
          </a:effectRef>
          <a:fontRef idx="minor">
            <a:schemeClr val="dk1"/>
          </a:fontRef>
        </p:style>
        <p:txBody>
          <a:bodyPr/>
          <a:lstStyle/>
          <a:p>
            <a:pPr marL="0" indent="0" algn="ctr">
              <a:buNone/>
            </a:pPr>
            <a:r>
              <a:rPr lang="en-US" sz="1800" dirty="0" smtClean="0"/>
              <a:t>Infrastructure (Cloud)</a:t>
            </a:r>
            <a:endParaRPr lang="en-US" sz="1800" dirty="0"/>
          </a:p>
        </p:txBody>
      </p:sp>
      <p:sp>
        <p:nvSpPr>
          <p:cNvPr id="5" name="Content Placeholder 2"/>
          <p:cNvSpPr txBox="1">
            <a:spLocks/>
          </p:cNvSpPr>
          <p:nvPr/>
        </p:nvSpPr>
        <p:spPr bwMode="auto">
          <a:xfrm>
            <a:off x="1009199" y="2711709"/>
            <a:ext cx="6085367" cy="384616"/>
          </a:xfrm>
          <a:prstGeom prst="rect">
            <a:avLst/>
          </a:prstGeom>
          <a:extLst/>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a:solidFill>
                  <a:srgbClr val="000000"/>
                </a:solidFill>
              </a:rPr>
              <a:t>Transport [Direct/Connect/Rest(FHIR)] </a:t>
            </a:r>
          </a:p>
        </p:txBody>
      </p:sp>
      <p:sp>
        <p:nvSpPr>
          <p:cNvPr id="6" name="Content Placeholder 2"/>
          <p:cNvSpPr txBox="1">
            <a:spLocks/>
          </p:cNvSpPr>
          <p:nvPr/>
        </p:nvSpPr>
        <p:spPr bwMode="auto">
          <a:xfrm>
            <a:off x="998566" y="3503302"/>
            <a:ext cx="6096000" cy="384616"/>
          </a:xfrm>
          <a:prstGeom prst="rect">
            <a:avLst/>
          </a:prstGeom>
          <a:ex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a:solidFill>
                  <a:srgbClr val="000000"/>
                </a:solidFill>
              </a:rPr>
              <a:t>Patient ID / Matching</a:t>
            </a:r>
          </a:p>
        </p:txBody>
      </p:sp>
      <p:sp>
        <p:nvSpPr>
          <p:cNvPr id="7" name="Content Placeholder 2"/>
          <p:cNvSpPr txBox="1">
            <a:spLocks/>
          </p:cNvSpPr>
          <p:nvPr/>
        </p:nvSpPr>
        <p:spPr bwMode="auto">
          <a:xfrm>
            <a:off x="1009199" y="3096325"/>
            <a:ext cx="6085367" cy="406977"/>
          </a:xfrm>
          <a:prstGeom prst="rect">
            <a:avLst/>
          </a:prstGeom>
          <a:ex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a:solidFill>
                  <a:srgbClr val="000000"/>
                </a:solidFill>
              </a:rPr>
              <a:t>Patient Consent </a:t>
            </a:r>
          </a:p>
        </p:txBody>
      </p:sp>
      <p:sp>
        <p:nvSpPr>
          <p:cNvPr id="8" name="Content Placeholder 2"/>
          <p:cNvSpPr txBox="1">
            <a:spLocks/>
          </p:cNvSpPr>
          <p:nvPr/>
        </p:nvSpPr>
        <p:spPr bwMode="auto">
          <a:xfrm>
            <a:off x="998566" y="2294298"/>
            <a:ext cx="6096000" cy="417411"/>
          </a:xfrm>
          <a:prstGeom prst="rect">
            <a:avLst/>
          </a:prstGeom>
          <a:extLst/>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a:solidFill>
                  <a:srgbClr val="000000"/>
                </a:solidFill>
              </a:rPr>
              <a:t>Data Format (C-CDA, FHIR) </a:t>
            </a:r>
          </a:p>
        </p:txBody>
      </p:sp>
      <p:sp>
        <p:nvSpPr>
          <p:cNvPr id="9" name="Content Placeholder 2"/>
          <p:cNvSpPr txBox="1">
            <a:spLocks/>
          </p:cNvSpPr>
          <p:nvPr/>
        </p:nvSpPr>
        <p:spPr bwMode="auto">
          <a:xfrm>
            <a:off x="115346" y="3896142"/>
            <a:ext cx="6979220" cy="384616"/>
          </a:xfrm>
          <a:prstGeom prst="rect">
            <a:avLst/>
          </a:prstGeom>
          <a:ex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dirty="0">
                <a:solidFill>
                  <a:srgbClr val="000000"/>
                </a:solidFill>
              </a:rPr>
              <a:t>Trust (</a:t>
            </a:r>
            <a:r>
              <a:rPr sz="1800" kern="0" dirty="0" err="1">
                <a:solidFill>
                  <a:srgbClr val="000000"/>
                </a:solidFill>
              </a:rPr>
              <a:t>HcDir</a:t>
            </a:r>
            <a:r>
              <a:rPr sz="1800" kern="0" dirty="0">
                <a:solidFill>
                  <a:srgbClr val="000000"/>
                </a:solidFill>
              </a:rPr>
              <a:t>, Trust Framework)</a:t>
            </a:r>
          </a:p>
        </p:txBody>
      </p:sp>
      <p:sp>
        <p:nvSpPr>
          <p:cNvPr id="10" name="Content Placeholder 2"/>
          <p:cNvSpPr txBox="1">
            <a:spLocks/>
          </p:cNvSpPr>
          <p:nvPr/>
        </p:nvSpPr>
        <p:spPr bwMode="auto">
          <a:xfrm rot="5400000">
            <a:off x="6230786" y="3244146"/>
            <a:ext cx="3126122" cy="457200"/>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lang="en-US" sz="1800" kern="0" dirty="0" smtClean="0">
                <a:solidFill>
                  <a:srgbClr val="000000"/>
                </a:solidFill>
              </a:rPr>
              <a:t>SOLOR </a:t>
            </a:r>
            <a:endParaRPr sz="1800" kern="0" dirty="0">
              <a:solidFill>
                <a:srgbClr val="000000"/>
              </a:solidFill>
            </a:endParaRPr>
          </a:p>
        </p:txBody>
      </p:sp>
      <p:sp>
        <p:nvSpPr>
          <p:cNvPr id="11" name="Content Placeholder 2"/>
          <p:cNvSpPr txBox="1">
            <a:spLocks/>
          </p:cNvSpPr>
          <p:nvPr/>
        </p:nvSpPr>
        <p:spPr bwMode="auto">
          <a:xfrm rot="5400000">
            <a:off x="-20323" y="2866622"/>
            <a:ext cx="1601843" cy="457200"/>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defPPr>
              <a:defRPr lang="en-US"/>
            </a:defPPr>
            <a:lvl1pPr marL="0" indent="0" algn="ctr">
              <a:spcBef>
                <a:spcPct val="20000"/>
              </a:spcBef>
              <a:buClr>
                <a:srgbClr val="C10A25"/>
              </a:buClr>
              <a:buFontTx/>
              <a:buNone/>
              <a:defRPr sz="2800" kern="0">
                <a:latin typeface="Calibri" panose="020F0502020204030204" pitchFamily="34" charset="0"/>
              </a:defRPr>
            </a:lvl1pPr>
            <a:lvl2pPr marL="742950" indent="-285750">
              <a:spcBef>
                <a:spcPct val="20000"/>
              </a:spcBef>
              <a:buClr>
                <a:schemeClr val="accent1"/>
              </a:buClr>
              <a:buChar char="–"/>
              <a:defRPr sz="2800">
                <a:latin typeface="Calibri" panose="020F0502020204030204" pitchFamily="34" charset="0"/>
              </a:defRPr>
            </a:lvl2pPr>
            <a:lvl3pPr marL="1143000" indent="-228600">
              <a:spcBef>
                <a:spcPct val="20000"/>
              </a:spcBef>
              <a:buClr>
                <a:schemeClr val="bg2"/>
              </a:buClr>
              <a:buChar char="•"/>
              <a:defRPr>
                <a:latin typeface="Calibri" panose="020F0502020204030204" pitchFamily="34" charset="0"/>
              </a:defRPr>
            </a:lvl3pPr>
            <a:lvl4pPr marL="1600200" indent="-228600">
              <a:spcBef>
                <a:spcPct val="20000"/>
              </a:spcBef>
              <a:buClr>
                <a:schemeClr val="bg2"/>
              </a:buClr>
              <a:buChar char="–"/>
              <a:defRPr sz="2000">
                <a:latin typeface="Calibri" panose="020F0502020204030204" pitchFamily="34" charset="0"/>
              </a:defRPr>
            </a:lvl4pPr>
            <a:lvl5pPr marL="2057400" indent="-228600">
              <a:spcBef>
                <a:spcPct val="20000"/>
              </a:spcBef>
              <a:buClr>
                <a:schemeClr val="bg2"/>
              </a:buClr>
              <a:buChar char="»"/>
              <a:defRPr sz="2000">
                <a:latin typeface="Calibri" panose="020F0502020204030204" pitchFamily="34" charset="0"/>
              </a:defRPr>
            </a:lvl5pPr>
            <a:lvl6pPr marL="2514600" indent="-228600" fontAlgn="base">
              <a:spcBef>
                <a:spcPct val="20000"/>
              </a:spcBef>
              <a:spcAft>
                <a:spcPct val="0"/>
              </a:spcAft>
              <a:buChar char="»"/>
              <a:defRPr sz="2000"/>
            </a:lvl6pPr>
            <a:lvl7pPr marL="2971800" indent="-228600" fontAlgn="base">
              <a:spcBef>
                <a:spcPct val="20000"/>
              </a:spcBef>
              <a:spcAft>
                <a:spcPct val="0"/>
              </a:spcAft>
              <a:buChar char="»"/>
              <a:defRPr sz="2000"/>
            </a:lvl7pPr>
            <a:lvl8pPr marL="3429000" indent="-228600" fontAlgn="base">
              <a:spcBef>
                <a:spcPct val="20000"/>
              </a:spcBef>
              <a:spcAft>
                <a:spcPct val="0"/>
              </a:spcAft>
              <a:buChar char="»"/>
              <a:defRPr sz="2000"/>
            </a:lvl8pPr>
            <a:lvl9pPr marL="3886200" indent="-228600" fontAlgn="base">
              <a:spcBef>
                <a:spcPct val="20000"/>
              </a:spcBef>
              <a:spcAft>
                <a:spcPct val="0"/>
              </a:spcAft>
              <a:buChar char="»"/>
              <a:defRPr sz="2000"/>
            </a:lvl9pPr>
          </a:lstStyle>
          <a:p>
            <a:pPr eaLnBrk="0" fontAlgn="base" hangingPunct="0">
              <a:spcAft>
                <a:spcPct val="0"/>
              </a:spcAft>
            </a:pPr>
            <a:r>
              <a:rPr lang="en-US" sz="1600" dirty="0">
                <a:solidFill>
                  <a:srgbClr val="000000"/>
                </a:solidFill>
              </a:rPr>
              <a:t>Mobile Health</a:t>
            </a:r>
          </a:p>
        </p:txBody>
      </p:sp>
      <p:sp>
        <p:nvSpPr>
          <p:cNvPr id="12" name="Content Placeholder 2"/>
          <p:cNvSpPr txBox="1">
            <a:spLocks/>
          </p:cNvSpPr>
          <p:nvPr/>
        </p:nvSpPr>
        <p:spPr bwMode="auto">
          <a:xfrm rot="5400000">
            <a:off x="-461688" y="2882461"/>
            <a:ext cx="1601847" cy="425521"/>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600" kern="0">
                <a:solidFill>
                  <a:srgbClr val="000000"/>
                </a:solidFill>
              </a:rPr>
              <a:t>Telemedicine</a:t>
            </a:r>
          </a:p>
        </p:txBody>
      </p:sp>
      <p:sp>
        <p:nvSpPr>
          <p:cNvPr id="18" name="Content Placeholder 2"/>
          <p:cNvSpPr txBox="1">
            <a:spLocks/>
          </p:cNvSpPr>
          <p:nvPr/>
        </p:nvSpPr>
        <p:spPr bwMode="auto">
          <a:xfrm>
            <a:off x="115345" y="1909685"/>
            <a:ext cx="6979221" cy="384616"/>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dirty="0" smtClean="0">
                <a:solidFill>
                  <a:srgbClr val="000000"/>
                </a:solidFill>
              </a:rPr>
              <a:t>Big Data</a:t>
            </a:r>
            <a:endParaRPr sz="1800" kern="0" dirty="0">
              <a:solidFill>
                <a:srgbClr val="000000"/>
              </a:solidFill>
            </a:endParaRPr>
          </a:p>
        </p:txBody>
      </p:sp>
      <p:sp>
        <p:nvSpPr>
          <p:cNvPr id="20" name="Content Placeholder 2"/>
          <p:cNvSpPr txBox="1">
            <a:spLocks/>
          </p:cNvSpPr>
          <p:nvPr/>
        </p:nvSpPr>
        <p:spPr bwMode="auto">
          <a:xfrm>
            <a:off x="126477" y="4280758"/>
            <a:ext cx="6968089" cy="384616"/>
          </a:xfrm>
          <a:prstGeom prst="rect">
            <a:avLst/>
          </a:prstGeom>
          <a:extLst/>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t" anchorCtr="0" compatLnSpc="1">
            <a:prstTxWarp prst="textNoShape">
              <a:avLst/>
            </a:prstTxWarp>
          </a:bodyPr>
          <a:lstStyle>
            <a:defPPr>
              <a:defRPr lang="en-US"/>
            </a:defPPr>
            <a:lvl1pPr marL="0" indent="0">
              <a:spcBef>
                <a:spcPct val="20000"/>
              </a:spcBef>
              <a:buClr>
                <a:srgbClr val="C10A25"/>
              </a:buClr>
              <a:buFontTx/>
              <a:buNone/>
              <a:defRPr sz="2000" kern="0">
                <a:latin typeface="Calibri" panose="020F0502020204030204" pitchFamily="34" charset="0"/>
              </a:defRPr>
            </a:lvl1pPr>
            <a:lvl2pPr marL="742950" indent="-285750">
              <a:spcBef>
                <a:spcPct val="20000"/>
              </a:spcBef>
              <a:buClr>
                <a:schemeClr val="accent1"/>
              </a:buClr>
              <a:buChar char="–"/>
              <a:defRPr sz="2800">
                <a:latin typeface="Calibri" panose="020F0502020204030204" pitchFamily="34" charset="0"/>
              </a:defRPr>
            </a:lvl2pPr>
            <a:lvl3pPr marL="1143000" indent="-228600">
              <a:spcBef>
                <a:spcPct val="20000"/>
              </a:spcBef>
              <a:buClr>
                <a:schemeClr val="bg2"/>
              </a:buClr>
              <a:buChar char="•"/>
              <a:defRPr>
                <a:latin typeface="Calibri" panose="020F0502020204030204" pitchFamily="34" charset="0"/>
              </a:defRPr>
            </a:lvl3pPr>
            <a:lvl4pPr marL="1600200" indent="-228600">
              <a:spcBef>
                <a:spcPct val="20000"/>
              </a:spcBef>
              <a:buClr>
                <a:schemeClr val="bg2"/>
              </a:buClr>
              <a:buChar char="–"/>
              <a:defRPr sz="2000">
                <a:latin typeface="Calibri" panose="020F0502020204030204" pitchFamily="34" charset="0"/>
              </a:defRPr>
            </a:lvl4pPr>
            <a:lvl5pPr marL="2057400" indent="-228600">
              <a:spcBef>
                <a:spcPct val="20000"/>
              </a:spcBef>
              <a:buClr>
                <a:schemeClr val="bg2"/>
              </a:buClr>
              <a:buChar char="»"/>
              <a:defRPr sz="2000">
                <a:latin typeface="Calibri" panose="020F0502020204030204" pitchFamily="34" charset="0"/>
              </a:defRPr>
            </a:lvl5pPr>
            <a:lvl6pPr marL="2514600" indent="-228600" fontAlgn="base">
              <a:spcBef>
                <a:spcPct val="20000"/>
              </a:spcBef>
              <a:spcAft>
                <a:spcPct val="0"/>
              </a:spcAft>
              <a:buChar char="»"/>
              <a:defRPr sz="2000"/>
            </a:lvl6pPr>
            <a:lvl7pPr marL="2971800" indent="-228600" fontAlgn="base">
              <a:spcBef>
                <a:spcPct val="20000"/>
              </a:spcBef>
              <a:spcAft>
                <a:spcPct val="0"/>
              </a:spcAft>
              <a:buChar char="»"/>
              <a:defRPr sz="2000"/>
            </a:lvl7pPr>
            <a:lvl8pPr marL="3429000" indent="-228600" fontAlgn="base">
              <a:spcBef>
                <a:spcPct val="20000"/>
              </a:spcBef>
              <a:spcAft>
                <a:spcPct val="0"/>
              </a:spcAft>
              <a:buChar char="»"/>
              <a:defRPr sz="2000"/>
            </a:lvl8pPr>
            <a:lvl9pPr marL="3886200" indent="-228600" fontAlgn="base">
              <a:spcBef>
                <a:spcPct val="20000"/>
              </a:spcBef>
              <a:spcAft>
                <a:spcPct val="0"/>
              </a:spcAft>
              <a:buChar char="»"/>
              <a:defRPr sz="2000"/>
            </a:lvl9pPr>
          </a:lstStyle>
          <a:p>
            <a:pPr algn="ctr" eaLnBrk="0" fontAlgn="base" hangingPunct="0">
              <a:spcAft>
                <a:spcPct val="0"/>
              </a:spcAft>
            </a:pPr>
            <a:r>
              <a:rPr lang="en-US" sz="1800" dirty="0" smtClean="0">
                <a:solidFill>
                  <a:srgbClr val="000000"/>
                </a:solidFill>
              </a:rPr>
              <a:t>Security</a:t>
            </a:r>
            <a:endParaRPr lang="en-US" sz="1800" dirty="0">
              <a:solidFill>
                <a:srgbClr val="000000"/>
              </a:solidFill>
            </a:endParaRPr>
          </a:p>
        </p:txBody>
      </p:sp>
      <p:sp>
        <p:nvSpPr>
          <p:cNvPr id="22" name="Content Placeholder 2"/>
          <p:cNvSpPr txBox="1">
            <a:spLocks/>
          </p:cNvSpPr>
          <p:nvPr/>
        </p:nvSpPr>
        <p:spPr bwMode="auto">
          <a:xfrm rot="5400000">
            <a:off x="5952061" y="3052189"/>
            <a:ext cx="2755689" cy="470682"/>
          </a:xfrm>
          <a:prstGeom prst="rect">
            <a:avLst/>
          </a:prstGeom>
          <a:gradFill flip="none" rotWithShape="1">
            <a:gsLst>
              <a:gs pos="0">
                <a:srgbClr val="CCFFCC">
                  <a:shade val="30000"/>
                  <a:satMod val="115000"/>
                </a:srgbClr>
              </a:gs>
              <a:gs pos="50000">
                <a:srgbClr val="CCFFCC">
                  <a:shade val="67500"/>
                  <a:satMod val="115000"/>
                </a:srgbClr>
              </a:gs>
              <a:gs pos="100000">
                <a:srgbClr val="CCFFCC">
                  <a:shade val="100000"/>
                  <a:satMod val="115000"/>
                </a:srgbClr>
              </a:gs>
            </a:gsLst>
            <a:lin ang="16200000" scaled="1"/>
            <a:tileRect/>
          </a:gradFill>
          <a:ex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sz="1800" kern="0">
                <a:solidFill>
                  <a:srgbClr val="000000"/>
                </a:solidFill>
              </a:rPr>
              <a:t>Metrics</a:t>
            </a:r>
          </a:p>
        </p:txBody>
      </p:sp>
      <p:sp>
        <p:nvSpPr>
          <p:cNvPr id="23" name="Content Placeholder 2"/>
          <p:cNvSpPr txBox="1">
            <a:spLocks/>
          </p:cNvSpPr>
          <p:nvPr/>
        </p:nvSpPr>
        <p:spPr bwMode="auto">
          <a:xfrm rot="5400000">
            <a:off x="6704722" y="3255874"/>
            <a:ext cx="3126122" cy="457200"/>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lang="en-US" sz="1800" kern="0" dirty="0" smtClean="0">
                <a:solidFill>
                  <a:srgbClr val="000000"/>
                </a:solidFill>
              </a:rPr>
              <a:t>Common Data Elements</a:t>
            </a:r>
            <a:endParaRPr sz="1800" kern="0" dirty="0">
              <a:solidFill>
                <a:srgbClr val="000000"/>
              </a:solidFill>
            </a:endParaRPr>
          </a:p>
        </p:txBody>
      </p:sp>
      <p:sp>
        <p:nvSpPr>
          <p:cNvPr id="24" name="Content Placeholder 2"/>
          <p:cNvSpPr txBox="1">
            <a:spLocks/>
          </p:cNvSpPr>
          <p:nvPr/>
        </p:nvSpPr>
        <p:spPr bwMode="auto">
          <a:xfrm rot="5400000">
            <a:off x="7178658" y="3267602"/>
            <a:ext cx="3126122" cy="457200"/>
          </a:xfrm>
          <a:prstGeom prst="rect">
            <a:avLst/>
          </a:prstGeom>
          <a:ex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C10A25"/>
              </a:buClr>
              <a:buChar char="•"/>
              <a:defRPr lang="en-US" sz="2800" dirty="0" smtClean="0">
                <a:solidFill>
                  <a:schemeClr val="dk1"/>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Clr>
                <a:schemeClr val="accent1"/>
              </a:buClr>
              <a:buChar char="–"/>
              <a:defRPr lang="en-US" sz="2800" dirty="0" smtClean="0">
                <a:solidFill>
                  <a:schemeClr val="dk1"/>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Clr>
                <a:schemeClr val="bg2"/>
              </a:buClr>
              <a:buChar char="•"/>
              <a:defRPr lang="en-US" sz="2400" dirty="0" smtClean="0">
                <a:solidFill>
                  <a:schemeClr val="dk1"/>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Clr>
                <a:schemeClr val="bg2"/>
              </a:buClr>
              <a:buChar char="–"/>
              <a:defRPr lang="en-US" sz="2000" dirty="0" smtClean="0">
                <a:solidFill>
                  <a:schemeClr val="dk1"/>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Clr>
                <a:schemeClr val="bg2"/>
              </a:buClr>
              <a:buChar char="»"/>
              <a:defRPr lang="en-US" sz="2000" dirty="0">
                <a:solidFill>
                  <a:schemeClr val="dk1"/>
                </a:solidFill>
                <a:latin typeface="Calibri" panose="020F0502020204030204" pitchFamily="34" charset="0"/>
                <a:ea typeface="+mn-ea"/>
                <a:cs typeface="+mn-cs"/>
              </a:defRPr>
            </a:lvl5pPr>
            <a:lvl6pPr marL="2514600" indent="-228600" algn="l" rtl="0" fontAlgn="base">
              <a:spcBef>
                <a:spcPct val="20000"/>
              </a:spcBef>
              <a:spcAft>
                <a:spcPct val="0"/>
              </a:spcAft>
              <a:buChar char="»"/>
              <a:defRPr sz="2000">
                <a:solidFill>
                  <a:schemeClr val="dk1"/>
                </a:solidFill>
                <a:latin typeface="+mn-lt"/>
                <a:ea typeface="+mn-ea"/>
                <a:cs typeface="+mn-cs"/>
              </a:defRPr>
            </a:lvl6pPr>
            <a:lvl7pPr marL="2971800" indent="-228600" algn="l" rtl="0" fontAlgn="base">
              <a:spcBef>
                <a:spcPct val="20000"/>
              </a:spcBef>
              <a:spcAft>
                <a:spcPct val="0"/>
              </a:spcAft>
              <a:buChar char="»"/>
              <a:defRPr sz="2000">
                <a:solidFill>
                  <a:schemeClr val="dk1"/>
                </a:solidFill>
                <a:latin typeface="+mn-lt"/>
                <a:ea typeface="+mn-ea"/>
                <a:cs typeface="+mn-cs"/>
              </a:defRPr>
            </a:lvl7pPr>
            <a:lvl8pPr marL="3429000" indent="-228600" algn="l" rtl="0" fontAlgn="base">
              <a:spcBef>
                <a:spcPct val="20000"/>
              </a:spcBef>
              <a:spcAft>
                <a:spcPct val="0"/>
              </a:spcAft>
              <a:buChar char="»"/>
              <a:defRPr sz="2000">
                <a:solidFill>
                  <a:schemeClr val="dk1"/>
                </a:solidFill>
                <a:latin typeface="+mn-lt"/>
                <a:ea typeface="+mn-ea"/>
                <a:cs typeface="+mn-cs"/>
              </a:defRPr>
            </a:lvl8pPr>
            <a:lvl9pPr marL="3886200" indent="-228600" algn="l" rtl="0" fontAlgn="base">
              <a:spcBef>
                <a:spcPct val="20000"/>
              </a:spcBef>
              <a:spcAft>
                <a:spcPct val="0"/>
              </a:spcAft>
              <a:buChar char="»"/>
              <a:defRPr sz="2000">
                <a:solidFill>
                  <a:schemeClr val="dk1"/>
                </a:solidFill>
                <a:latin typeface="+mn-lt"/>
                <a:ea typeface="+mn-ea"/>
                <a:cs typeface="+mn-cs"/>
              </a:defRPr>
            </a:lvl9pPr>
          </a:lstStyle>
          <a:p>
            <a:pPr marL="0" indent="0" algn="ctr">
              <a:buFontTx/>
              <a:buNone/>
            </a:pPr>
            <a:r>
              <a:rPr lang="en-US" sz="1800" kern="0" dirty="0" smtClean="0">
                <a:solidFill>
                  <a:srgbClr val="000000"/>
                </a:solidFill>
              </a:rPr>
              <a:t>FHIM / CIMI</a:t>
            </a:r>
            <a:endParaRPr sz="1800" kern="0" dirty="0">
              <a:solidFill>
                <a:srgbClr val="000000"/>
              </a:solidFill>
            </a:endParaRPr>
          </a:p>
        </p:txBody>
      </p:sp>
      <p:sp>
        <p:nvSpPr>
          <p:cNvPr id="19" name="TextBox 18"/>
          <p:cNvSpPr txBox="1"/>
          <p:nvPr/>
        </p:nvSpPr>
        <p:spPr>
          <a:xfrm>
            <a:off x="0" y="6374457"/>
            <a:ext cx="9144000" cy="276999"/>
          </a:xfrm>
          <a:prstGeom prst="rect">
            <a:avLst/>
          </a:prstGeom>
          <a:noFill/>
        </p:spPr>
        <p:txBody>
          <a:bodyPr wrap="square" rtlCol="0">
            <a:spAutoFit/>
          </a:bodyPr>
          <a:lstStyle/>
          <a:p>
            <a:pPr algn="ctr"/>
            <a:r>
              <a:rPr lang="en-US" sz="1200" dirty="0" smtClean="0">
                <a:solidFill>
                  <a:schemeClr val="bg1"/>
                </a:solidFill>
              </a:rPr>
              <a:t>Source: 2016-01-06 FHA Managing Board Brief</a:t>
            </a:r>
            <a:endParaRPr lang="en-US" sz="1200" dirty="0">
              <a:solidFill>
                <a:schemeClr val="bg1"/>
              </a:solidFill>
            </a:endParaRPr>
          </a:p>
        </p:txBody>
      </p:sp>
      <p:sp>
        <p:nvSpPr>
          <p:cNvPr id="21" name="Slide Number Placeholder 2"/>
          <p:cNvSpPr>
            <a:spLocks noGrp="1"/>
          </p:cNvSpPr>
          <p:nvPr>
            <p:ph type="sldNum" sz="quarter" idx="12"/>
          </p:nvPr>
        </p:nvSpPr>
        <p:spPr>
          <a:xfrm>
            <a:off x="8386116" y="18678"/>
            <a:ext cx="360266" cy="365125"/>
          </a:xfrm>
        </p:spPr>
        <p:txBody>
          <a:bodyPr/>
          <a:lstStyle/>
          <a:p>
            <a:fld id="{F8059506-D6B1-B842-AAB5-13291BE98BD7}" type="slidenum">
              <a:rPr lang="en-US" smtClean="0"/>
              <a:pPr/>
              <a:t>33</a:t>
            </a:fld>
            <a:endParaRPr lang="en-US" dirty="0"/>
          </a:p>
        </p:txBody>
      </p:sp>
    </p:spTree>
    <p:extLst>
      <p:ext uri="{BB962C8B-B14F-4D97-AF65-F5344CB8AC3E}">
        <p14:creationId xmlns:p14="http://schemas.microsoft.com/office/powerpoint/2010/main" val="8098808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506" name="Table 14505"/>
          <p:cNvGraphicFramePr>
            <a:graphicFrameLocks noGrp="1"/>
          </p:cNvGraphicFramePr>
          <p:nvPr>
            <p:extLst>
              <p:ext uri="{D42A27DB-BD31-4B8C-83A1-F6EECF244321}">
                <p14:modId xmlns:p14="http://schemas.microsoft.com/office/powerpoint/2010/main" val="3795701221"/>
              </p:ext>
            </p:extLst>
          </p:nvPr>
        </p:nvGraphicFramePr>
        <p:xfrm>
          <a:off x="0" y="1550901"/>
          <a:ext cx="9144000" cy="3672840"/>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370840">
                <a:tc>
                  <a:txBody>
                    <a:bodyPr/>
                    <a:lstStyle/>
                    <a:p>
                      <a:pPr algn="ctr"/>
                      <a:r>
                        <a:rPr lang="en-US" dirty="0" smtClean="0">
                          <a:latin typeface="Arial Narrow" panose="020B0606020202030204" pitchFamily="34" charset="0"/>
                        </a:rPr>
                        <a:t>HHS OCIO</a:t>
                      </a:r>
                      <a:endParaRPr lang="en-US" dirty="0">
                        <a:latin typeface="Arial Narrow" panose="020B0606020202030204" pitchFamily="34" charset="0"/>
                      </a:endParaRPr>
                    </a:p>
                  </a:txBody>
                  <a:tcPr/>
                </a:tc>
                <a:tc>
                  <a:txBody>
                    <a:bodyPr/>
                    <a:lstStyle/>
                    <a:p>
                      <a:pPr algn="ctr"/>
                      <a:r>
                        <a:rPr lang="en-US" dirty="0" smtClean="0">
                          <a:latin typeface="Arial Narrow" panose="020B0606020202030204" pitchFamily="34" charset="0"/>
                        </a:rPr>
                        <a:t>SSA</a:t>
                      </a:r>
                      <a:endParaRPr lang="en-US" dirty="0">
                        <a:latin typeface="Arial Narrow" panose="020B0606020202030204" pitchFamily="34" charset="0"/>
                      </a:endParaRPr>
                    </a:p>
                  </a:txBody>
                  <a:tcPr/>
                </a:tc>
                <a:tc>
                  <a:txBody>
                    <a:bodyPr/>
                    <a:lstStyle/>
                    <a:p>
                      <a:pPr algn="ctr"/>
                      <a:r>
                        <a:rPr lang="en-US" dirty="0" smtClean="0">
                          <a:latin typeface="Arial Narrow" panose="020B0606020202030204" pitchFamily="34" charset="0"/>
                        </a:rPr>
                        <a:t>CMS</a:t>
                      </a:r>
                      <a:endParaRPr lang="en-US" dirty="0">
                        <a:latin typeface="Arial Narrow" panose="020B0606020202030204" pitchFamily="34" charset="0"/>
                      </a:endParaRPr>
                    </a:p>
                  </a:txBody>
                  <a:tcPr/>
                </a:tc>
                <a:tc>
                  <a:txBody>
                    <a:bodyPr/>
                    <a:lstStyle/>
                    <a:p>
                      <a:pPr algn="ctr"/>
                      <a:r>
                        <a:rPr lang="en-US" dirty="0" smtClean="0">
                          <a:latin typeface="Arial Narrow" panose="020B0606020202030204" pitchFamily="34" charset="0"/>
                        </a:rPr>
                        <a:t>DoD</a:t>
                      </a:r>
                      <a:endParaRPr lang="en-US" dirty="0">
                        <a:latin typeface="Arial Narrow" panose="020B0606020202030204" pitchFamily="34" charset="0"/>
                      </a:endParaRPr>
                    </a:p>
                  </a:txBody>
                  <a:tcPr/>
                </a:tc>
                <a:tc>
                  <a:txBody>
                    <a:bodyPr/>
                    <a:lstStyle/>
                    <a:p>
                      <a:pPr algn="ctr"/>
                      <a:r>
                        <a:rPr lang="en-US" dirty="0" smtClean="0">
                          <a:latin typeface="Arial Narrow" panose="020B0606020202030204" pitchFamily="34" charset="0"/>
                        </a:rPr>
                        <a:t>VA</a:t>
                      </a:r>
                      <a:endParaRPr lang="en-US" dirty="0">
                        <a:latin typeface="Arial Narrow" panose="020B0606020202030204" pitchFamily="34" charset="0"/>
                      </a:endParaRPr>
                    </a:p>
                  </a:txBody>
                  <a:tcPr/>
                </a:tc>
              </a:tr>
              <a:tr h="370840">
                <a:tc>
                  <a:txBody>
                    <a:bodyPr/>
                    <a:lstStyle/>
                    <a:p>
                      <a:pPr algn="ctr"/>
                      <a:r>
                        <a:rPr lang="en-US" dirty="0" smtClean="0">
                          <a:latin typeface="Arial Narrow" panose="020B0606020202030204" pitchFamily="34" charset="0"/>
                        </a:rPr>
                        <a:t>Cloud Computing</a:t>
                      </a:r>
                      <a:endParaRPr lang="en-US" dirty="0">
                        <a:latin typeface="Arial Narrow" panose="020B0606020202030204" pitchFamily="34" charset="0"/>
                      </a:endParaRPr>
                    </a:p>
                  </a:txBody>
                  <a:tcPr/>
                </a:tc>
                <a:tc>
                  <a:txBody>
                    <a:bodyPr/>
                    <a:lstStyle/>
                    <a:p>
                      <a:pPr algn="ctr"/>
                      <a:r>
                        <a:rPr lang="en-US" dirty="0" smtClean="0">
                          <a:solidFill>
                            <a:schemeClr val="bg1"/>
                          </a:solidFill>
                          <a:latin typeface="Arial Narrow" panose="020B0606020202030204" pitchFamily="34" charset="0"/>
                        </a:rPr>
                        <a:t>Patient Consent / Authorization</a:t>
                      </a:r>
                      <a:endParaRPr lang="en-US" dirty="0">
                        <a:solidFill>
                          <a:schemeClr val="bg1"/>
                        </a:solidFill>
                        <a:latin typeface="Arial Narrow" panose="020B0606020202030204" pitchFamily="34" charset="0"/>
                      </a:endParaRPr>
                    </a:p>
                  </a:txBody>
                  <a:tcPr>
                    <a:solidFill>
                      <a:schemeClr val="accent5">
                        <a:lumMod val="75000"/>
                      </a:schemeClr>
                    </a:solidFill>
                  </a:tcPr>
                </a:tc>
                <a:tc>
                  <a:txBody>
                    <a:bodyPr/>
                    <a:lstStyle/>
                    <a:p>
                      <a:pPr algn="ctr"/>
                      <a:r>
                        <a:rPr lang="en-US" dirty="0" smtClean="0">
                          <a:latin typeface="Arial Narrow" panose="020B0606020202030204" pitchFamily="34" charset="0"/>
                        </a:rPr>
                        <a:t>Link Payment with Service</a:t>
                      </a:r>
                      <a:endParaRPr lang="en-US" dirty="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Patient Identification</a:t>
                      </a:r>
                    </a:p>
                  </a:txBody>
                  <a:tcPr>
                    <a:solidFill>
                      <a:schemeClr val="accent5">
                        <a:lumMod val="20000"/>
                        <a:lumOff val="80000"/>
                      </a:schemeClr>
                    </a:solidFill>
                  </a:tcPr>
                </a:tc>
                <a:tc>
                  <a:txBody>
                    <a:bodyPr/>
                    <a:lstStyle/>
                    <a:p>
                      <a:pPr algn="ctr"/>
                      <a:r>
                        <a:rPr lang="en-US" dirty="0" smtClean="0">
                          <a:solidFill>
                            <a:schemeClr val="bg1"/>
                          </a:solidFill>
                          <a:latin typeface="Arial Narrow" panose="020B0606020202030204" pitchFamily="34" charset="0"/>
                        </a:rPr>
                        <a:t>Common Trust Framework</a:t>
                      </a:r>
                      <a:endParaRPr lang="en-US" dirty="0">
                        <a:solidFill>
                          <a:schemeClr val="bg1"/>
                        </a:solidFill>
                        <a:latin typeface="Arial Narrow" panose="020B0606020202030204" pitchFamily="34" charset="0"/>
                      </a:endParaRPr>
                    </a:p>
                  </a:txBody>
                  <a:tcPr>
                    <a:solidFill>
                      <a:schemeClr val="accent5"/>
                    </a:solidFill>
                  </a:tcPr>
                </a:tc>
              </a:tr>
              <a:tr h="370840">
                <a:tc>
                  <a:txBody>
                    <a:bodyPr/>
                    <a:lstStyle/>
                    <a:p>
                      <a:pPr algn="ctr"/>
                      <a:r>
                        <a:rPr lang="en-US" dirty="0" smtClean="0">
                          <a:solidFill>
                            <a:schemeClr val="bg1"/>
                          </a:solidFill>
                          <a:latin typeface="Arial Narrow" panose="020B0606020202030204" pitchFamily="34" charset="0"/>
                        </a:rPr>
                        <a:t>Security</a:t>
                      </a:r>
                      <a:endParaRPr lang="en-US" dirty="0">
                        <a:solidFill>
                          <a:schemeClr val="bg1"/>
                        </a:solidFill>
                        <a:latin typeface="Arial Narrow" panose="020B0606020202030204" pitchFamily="34" charset="0"/>
                      </a:endParaRPr>
                    </a:p>
                  </a:txBody>
                  <a:tcPr>
                    <a:solidFill>
                      <a:schemeClr val="accent2"/>
                    </a:solidFill>
                  </a:tcPr>
                </a:tc>
                <a:tc>
                  <a:txBody>
                    <a:bodyPr/>
                    <a:lstStyle/>
                    <a:p>
                      <a:pPr algn="ctr"/>
                      <a:r>
                        <a:rPr lang="en-US" dirty="0" smtClean="0">
                          <a:latin typeface="Arial Narrow" panose="020B0606020202030204" pitchFamily="34" charset="0"/>
                        </a:rPr>
                        <a:t>Provider Directory</a:t>
                      </a:r>
                      <a:endParaRPr lang="en-US" dirty="0">
                        <a:latin typeface="Arial Narrow" panose="020B0606020202030204" pitchFamily="34" charset="0"/>
                      </a:endParaRPr>
                    </a:p>
                  </a:txBody>
                  <a:tcPr>
                    <a:noFill/>
                  </a:tcPr>
                </a:tc>
                <a:tc>
                  <a:txBody>
                    <a:bodyPr/>
                    <a:lstStyle/>
                    <a:p>
                      <a:pPr algn="ctr"/>
                      <a:r>
                        <a:rPr lang="en-US" dirty="0" smtClean="0">
                          <a:latin typeface="Arial Narrow" panose="020B0606020202030204" pitchFamily="34" charset="0"/>
                        </a:rPr>
                        <a:t>Consolidated CDA</a:t>
                      </a:r>
                      <a:endParaRPr lang="en-US" dirty="0">
                        <a:latin typeface="Arial Narrow" panose="020B0606020202030204" pitchFamily="34" charset="0"/>
                      </a:endParaRPr>
                    </a:p>
                  </a:txBody>
                  <a:tcPr>
                    <a:solidFill>
                      <a:schemeClr val="accent4">
                        <a:lumMod val="60000"/>
                        <a:lumOff val="40000"/>
                      </a:schemeClr>
                    </a:solidFill>
                  </a:tcPr>
                </a:tc>
                <a:tc>
                  <a:txBody>
                    <a:bodyPr/>
                    <a:lstStyle/>
                    <a:p>
                      <a:pPr algn="ctr"/>
                      <a:r>
                        <a:rPr lang="en-US" dirty="0" smtClean="0">
                          <a:latin typeface="Arial Narrow" panose="020B0606020202030204" pitchFamily="34" charset="0"/>
                        </a:rPr>
                        <a:t>Patient Matching</a:t>
                      </a:r>
                      <a:endParaRPr lang="en-US" dirty="0">
                        <a:latin typeface="Arial Narrow" panose="020B0606020202030204" pitchFamily="34" charset="0"/>
                      </a:endParaRPr>
                    </a:p>
                  </a:txBody>
                  <a:tcPr>
                    <a:solidFill>
                      <a:schemeClr val="accent5">
                        <a:lumMod val="40000"/>
                        <a:lumOff val="60000"/>
                      </a:schemeClr>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Patient Identification</a:t>
                      </a:r>
                    </a:p>
                  </a:txBody>
                  <a:tcPr>
                    <a:solidFill>
                      <a:schemeClr val="accent5">
                        <a:lumMod val="20000"/>
                        <a:lumOff val="80000"/>
                      </a:schemeClr>
                    </a:solidFill>
                  </a:tcPr>
                </a:tc>
              </a:tr>
              <a:tr h="370840">
                <a:tc>
                  <a:txBody>
                    <a:bodyPr/>
                    <a:lstStyle/>
                    <a:p>
                      <a:pPr algn="ctr"/>
                      <a:r>
                        <a:rPr lang="en-US" dirty="0" smtClean="0">
                          <a:latin typeface="Arial Narrow" panose="020B0606020202030204" pitchFamily="34" charset="0"/>
                        </a:rPr>
                        <a:t>Dig Data</a:t>
                      </a:r>
                      <a:endParaRPr lang="en-US" dirty="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Patient Matching</a:t>
                      </a:r>
                    </a:p>
                  </a:txBody>
                  <a:tcPr>
                    <a:solidFill>
                      <a:schemeClr val="accent5">
                        <a:lumMod val="40000"/>
                        <a:lumOff val="60000"/>
                      </a:schemeClr>
                    </a:solidFill>
                  </a:tcPr>
                </a:tc>
                <a:tc>
                  <a:txBody>
                    <a:bodyPr/>
                    <a:lstStyle/>
                    <a:p>
                      <a:pPr algn="ctr"/>
                      <a:r>
                        <a:rPr lang="en-US" dirty="0" smtClean="0">
                          <a:latin typeface="Arial Narrow" panose="020B0606020202030204" pitchFamily="34" charset="0"/>
                        </a:rPr>
                        <a:t>Direct as-a Service</a:t>
                      </a:r>
                      <a:endParaRPr lang="en-US" dirty="0">
                        <a:latin typeface="Arial Narrow" panose="020B0606020202030204" pitchFamily="34" charset="0"/>
                      </a:endParaRPr>
                    </a:p>
                  </a:txBody>
                  <a:tcPr/>
                </a:tc>
                <a:tc>
                  <a:txBody>
                    <a:bodyPr/>
                    <a:lstStyle/>
                    <a:p>
                      <a:pPr algn="ctr"/>
                      <a:r>
                        <a:rPr lang="en-US" dirty="0" smtClean="0">
                          <a:solidFill>
                            <a:schemeClr val="bg1"/>
                          </a:solidFill>
                          <a:latin typeface="Arial Narrow" panose="020B0606020202030204" pitchFamily="34" charset="0"/>
                        </a:rPr>
                        <a:t>Security</a:t>
                      </a:r>
                      <a:endParaRPr lang="en-US" dirty="0">
                        <a:solidFill>
                          <a:schemeClr val="bg1"/>
                        </a:solidFill>
                        <a:latin typeface="Arial Narrow" panose="020B0606020202030204" pitchFamily="34" charset="0"/>
                      </a:endParaRPr>
                    </a:p>
                  </a:txBody>
                  <a:tcPr>
                    <a:solidFill>
                      <a:schemeClr val="accent2"/>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Patient Matching</a:t>
                      </a:r>
                    </a:p>
                  </a:txBody>
                  <a:tcPr>
                    <a:solidFill>
                      <a:schemeClr val="accent5">
                        <a:lumMod val="40000"/>
                        <a:lumOff val="60000"/>
                      </a:schemeClr>
                    </a:solidFill>
                  </a:tcPr>
                </a:tc>
              </a:tr>
              <a:tr h="370840">
                <a:tc>
                  <a:txBody>
                    <a:bodyPr/>
                    <a:lstStyle/>
                    <a:p>
                      <a:pPr algn="ctr"/>
                      <a:r>
                        <a:rPr lang="en-US" dirty="0" smtClean="0">
                          <a:latin typeface="Arial Narrow" panose="020B0606020202030204" pitchFamily="34" charset="0"/>
                        </a:rPr>
                        <a:t>Telemedicine</a:t>
                      </a:r>
                      <a:endParaRPr lang="en-US" dirty="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Patient Identification</a:t>
                      </a:r>
                    </a:p>
                  </a:txBody>
                  <a:tcPr>
                    <a:solidFill>
                      <a:schemeClr val="accent5">
                        <a:lumMod val="20000"/>
                        <a:lumOff val="80000"/>
                      </a:schemeClr>
                    </a:solidFill>
                  </a:tcPr>
                </a:tc>
                <a:tc>
                  <a:txBody>
                    <a:bodyPr/>
                    <a:lstStyle/>
                    <a:p>
                      <a:pPr algn="ctr"/>
                      <a:r>
                        <a:rPr lang="en-US" dirty="0" smtClean="0">
                          <a:latin typeface="Arial Narrow" panose="020B0606020202030204" pitchFamily="34" charset="0"/>
                        </a:rPr>
                        <a:t>Data Format</a:t>
                      </a:r>
                      <a:endParaRPr lang="en-US" dirty="0">
                        <a:latin typeface="Arial Narrow" panose="020B0606020202030204" pitchFamily="34" charset="0"/>
                      </a:endParaRPr>
                    </a:p>
                  </a:txBody>
                  <a:tcPr>
                    <a:solidFill>
                      <a:schemeClr val="accent4">
                        <a:lumMod val="20000"/>
                        <a:lumOff val="80000"/>
                      </a:schemeClr>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Consolidated CDA</a:t>
                      </a:r>
                    </a:p>
                  </a:txBody>
                  <a:tcPr>
                    <a:solidFill>
                      <a:schemeClr val="accent4">
                        <a:lumMod val="60000"/>
                        <a:lumOff val="40000"/>
                      </a:schemeClr>
                    </a:solidFill>
                  </a:tcPr>
                </a:tc>
                <a:tc>
                  <a:txBody>
                    <a:bodyPr/>
                    <a:lstStyle/>
                    <a:p>
                      <a:pPr algn="ctr"/>
                      <a:r>
                        <a:rPr lang="en-US" dirty="0" smtClean="0">
                          <a:latin typeface="Arial Narrow" panose="020B0606020202030204" pitchFamily="34" charset="0"/>
                        </a:rPr>
                        <a:t>Provider Directory</a:t>
                      </a:r>
                      <a:endParaRPr lang="en-US" dirty="0">
                        <a:latin typeface="Arial Narrow" panose="020B0606020202030204" pitchFamily="34" charset="0"/>
                      </a:endParaRPr>
                    </a:p>
                  </a:txBody>
                  <a:tcPr>
                    <a:solidFill>
                      <a:schemeClr val="bg1"/>
                    </a:solidFill>
                  </a:tcPr>
                </a:tc>
              </a:tr>
              <a:tr h="370840">
                <a:tc>
                  <a:txBody>
                    <a:bodyPr/>
                    <a:lstStyle/>
                    <a:p>
                      <a:pPr algn="ctr"/>
                      <a:r>
                        <a:rPr lang="en-US" dirty="0" smtClean="0">
                          <a:latin typeface="Arial Narrow" panose="020B0606020202030204" pitchFamily="34" charset="0"/>
                        </a:rPr>
                        <a:t>Mobile Health</a:t>
                      </a:r>
                      <a:endParaRPr lang="en-US" dirty="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latin typeface="Arial Narrow" panose="020B0606020202030204" pitchFamily="34" charset="0"/>
                        </a:rPr>
                        <a:t>Common Trust Framework</a:t>
                      </a:r>
                    </a:p>
                  </a:txBody>
                  <a:tcPr>
                    <a:solidFill>
                      <a:srgbClr val="00A14B"/>
                    </a:solidFill>
                  </a:tcPr>
                </a:tc>
                <a:tc>
                  <a:txBody>
                    <a:bodyPr/>
                    <a:lstStyle/>
                    <a:p>
                      <a:pPr algn="ctr"/>
                      <a:r>
                        <a:rPr lang="en-US" dirty="0" smtClean="0">
                          <a:latin typeface="Arial Narrow" panose="020B0606020202030204" pitchFamily="34" charset="0"/>
                        </a:rPr>
                        <a:t>FHIR</a:t>
                      </a:r>
                      <a:endParaRPr lang="en-US" dirty="0">
                        <a:latin typeface="Arial Narrow" panose="020B0606020202030204" pitchFamily="34" charset="0"/>
                      </a:endParaRPr>
                    </a:p>
                  </a:txBody>
                  <a:tcPr>
                    <a:solidFill>
                      <a:schemeClr val="accent4">
                        <a:lumMod val="60000"/>
                        <a:lumOff val="40000"/>
                      </a:schemeClr>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Arial Narrow" panose="020B0606020202030204" pitchFamily="34" charset="0"/>
                        </a:rPr>
                        <a:t>Data Format</a:t>
                      </a:r>
                    </a:p>
                  </a:txBody>
                  <a:tcPr>
                    <a:solidFill>
                      <a:schemeClr val="accent4">
                        <a:lumMod val="20000"/>
                        <a:lumOff val="80000"/>
                      </a:schemeClr>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latin typeface="Arial Narrow" panose="020B0606020202030204" pitchFamily="34" charset="0"/>
                        </a:rPr>
                        <a:t>Patient Consent / Authorization</a:t>
                      </a:r>
                    </a:p>
                  </a:txBody>
                  <a:tcPr>
                    <a:solidFill>
                      <a:schemeClr val="accent5">
                        <a:lumMod val="75000"/>
                      </a:schemeClr>
                    </a:solidFill>
                  </a:tcPr>
                </a:tc>
              </a:tr>
              <a:tr h="370840">
                <a:tc>
                  <a:txBody>
                    <a:bodyPr/>
                    <a:lstStyle/>
                    <a:p>
                      <a:pPr algn="ctr"/>
                      <a:endParaRPr lang="en-US">
                        <a:latin typeface="Arial Narrow" panose="020B0606020202030204" pitchFamily="34" charset="0"/>
                      </a:endParaRPr>
                    </a:p>
                  </a:txBody>
                  <a:tcPr/>
                </a:tc>
                <a:tc>
                  <a:txBody>
                    <a:bodyPr/>
                    <a:lstStyle/>
                    <a:p>
                      <a:pPr algn="ctr"/>
                      <a:endParaRPr lang="en-US" dirty="0">
                        <a:latin typeface="Arial Narrow" panose="020B0606020202030204" pitchFamily="34" charset="0"/>
                      </a:endParaRPr>
                    </a:p>
                  </a:txBody>
                  <a:tcPr/>
                </a:tc>
                <a:tc>
                  <a:txBody>
                    <a:bodyPr/>
                    <a:lstStyle/>
                    <a:p>
                      <a:pPr algn="ctr"/>
                      <a:endParaRPr lang="en-US" dirty="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dirty="0" smtClean="0">
                        <a:latin typeface="Arial Narrow" panose="020B0606020202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dirty="0" smtClean="0">
                        <a:latin typeface="Arial Narrow" panose="020B0606020202030204" pitchFamily="34" charset="0"/>
                      </a:endParaRPr>
                    </a:p>
                  </a:txBody>
                  <a:tcPr/>
                </a:tc>
              </a:tr>
            </a:tbl>
          </a:graphicData>
        </a:graphic>
      </p:graphicFrame>
      <p:sp>
        <p:nvSpPr>
          <p:cNvPr id="14507" name="Title 14506"/>
          <p:cNvSpPr>
            <a:spLocks noGrp="1"/>
          </p:cNvSpPr>
          <p:nvPr>
            <p:ph type="title"/>
          </p:nvPr>
        </p:nvSpPr>
        <p:spPr/>
        <p:txBody>
          <a:bodyPr/>
          <a:lstStyle/>
          <a:p>
            <a:r>
              <a:rPr lang="en-US" dirty="0" smtClean="0"/>
              <a:t>Agency Priorities</a:t>
            </a:r>
            <a:endParaRPr lang="en-US" dirty="0"/>
          </a:p>
        </p:txBody>
      </p:sp>
      <p:sp>
        <p:nvSpPr>
          <p:cNvPr id="2" name="TextBox 1"/>
          <p:cNvSpPr txBox="1"/>
          <p:nvPr/>
        </p:nvSpPr>
        <p:spPr>
          <a:xfrm>
            <a:off x="0" y="6374457"/>
            <a:ext cx="9144000" cy="276999"/>
          </a:xfrm>
          <a:prstGeom prst="rect">
            <a:avLst/>
          </a:prstGeom>
          <a:noFill/>
        </p:spPr>
        <p:txBody>
          <a:bodyPr wrap="square" rtlCol="0">
            <a:spAutoFit/>
          </a:bodyPr>
          <a:lstStyle/>
          <a:p>
            <a:pPr algn="ctr"/>
            <a:r>
              <a:rPr lang="en-US" sz="1200" dirty="0" smtClean="0">
                <a:solidFill>
                  <a:schemeClr val="bg1"/>
                </a:solidFill>
              </a:rPr>
              <a:t>Source: 2016-01-06 FHA Managing Board Brief</a:t>
            </a:r>
            <a:endParaRPr lang="en-US" sz="1200" dirty="0">
              <a:solidFill>
                <a:schemeClr val="bg1"/>
              </a:solidFill>
            </a:endParaRPr>
          </a:p>
        </p:txBody>
      </p:sp>
      <p:sp>
        <p:nvSpPr>
          <p:cNvPr id="6" name="Slide Number Placeholder 2"/>
          <p:cNvSpPr>
            <a:spLocks noGrp="1"/>
          </p:cNvSpPr>
          <p:nvPr>
            <p:ph type="sldNum" sz="quarter" idx="12"/>
          </p:nvPr>
        </p:nvSpPr>
        <p:spPr>
          <a:xfrm>
            <a:off x="8386116" y="18678"/>
            <a:ext cx="360266" cy="365125"/>
          </a:xfrm>
        </p:spPr>
        <p:txBody>
          <a:bodyPr/>
          <a:lstStyle/>
          <a:p>
            <a:fld id="{F8059506-D6B1-B842-AAB5-13291BE98BD7}" type="slidenum">
              <a:rPr lang="en-US" smtClean="0"/>
              <a:pPr/>
              <a:t>34</a:t>
            </a:fld>
            <a:endParaRPr lang="en-US" dirty="0"/>
          </a:p>
        </p:txBody>
      </p:sp>
    </p:spTree>
    <p:extLst>
      <p:ext uri="{BB962C8B-B14F-4D97-AF65-F5344CB8AC3E}">
        <p14:creationId xmlns:p14="http://schemas.microsoft.com/office/powerpoint/2010/main" val="389331797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35</a:t>
            </a:fld>
            <a:endParaRPr lang="en-US" dirty="0"/>
          </a:p>
        </p:txBody>
      </p:sp>
      <p:sp>
        <p:nvSpPr>
          <p:cNvPr id="4" name="Title 3"/>
          <p:cNvSpPr>
            <a:spLocks noGrp="1"/>
          </p:cNvSpPr>
          <p:nvPr>
            <p:ph type="title"/>
          </p:nvPr>
        </p:nvSpPr>
        <p:spPr/>
        <p:txBody>
          <a:bodyPr/>
          <a:lstStyle/>
          <a:p>
            <a:r>
              <a:rPr lang="en-US" dirty="0" smtClean="0"/>
              <a:t>ONC: Principles of Interoperability</a:t>
            </a:r>
            <a:endParaRPr lang="en-US"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2" y="1131686"/>
            <a:ext cx="7227396" cy="50282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0" y="6374457"/>
            <a:ext cx="9144000" cy="276999"/>
          </a:xfrm>
          <a:prstGeom prst="rect">
            <a:avLst/>
          </a:prstGeom>
          <a:noFill/>
        </p:spPr>
        <p:txBody>
          <a:bodyPr wrap="square" rtlCol="0">
            <a:spAutoFit/>
          </a:bodyPr>
          <a:lstStyle/>
          <a:p>
            <a:pPr algn="ctr"/>
            <a:r>
              <a:rPr lang="en-US" sz="1200" dirty="0" smtClean="0">
                <a:solidFill>
                  <a:schemeClr val="bg1"/>
                </a:solidFill>
              </a:rPr>
              <a:t>Source: 2017 FHA Strategic Plan</a:t>
            </a:r>
            <a:endParaRPr lang="en-US" sz="1200" dirty="0">
              <a:solidFill>
                <a:schemeClr val="bg1"/>
              </a:solidFill>
            </a:endParaRPr>
          </a:p>
        </p:txBody>
      </p:sp>
    </p:spTree>
    <p:extLst>
      <p:ext uri="{BB962C8B-B14F-4D97-AF65-F5344CB8AC3E}">
        <p14:creationId xmlns:p14="http://schemas.microsoft.com/office/powerpoint/2010/main" val="360474653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1600" dirty="0">
                <a:latin typeface="Arial Narrow" panose="020B0606020202030204" pitchFamily="34" charset="0"/>
              </a:rPr>
              <a:t>Develop information and implementation models to fully support health computable semantic-interoperability and improve the quality of the information by harmonizing the information from the individual federal partners and standards organizations into a healthcare common logical information model.  FHIM supports model driven development (MDD) tools and methodologies to generate clear, complete, correct, concise, consistent and fully-traceable computable semantically-interoperability specifications thereby reducing the cost of producing information exchange standards, artefacts and implementations</a:t>
            </a:r>
            <a:r>
              <a:rPr lang="en-US" sz="1600" dirty="0" smtClean="0">
                <a:latin typeface="Arial Narrow" panose="020B0606020202030204" pitchFamily="34" charset="0"/>
              </a:rPr>
              <a:t>.</a:t>
            </a:r>
          </a:p>
          <a:p>
            <a:endParaRPr lang="en-US" sz="1600" dirty="0">
              <a:latin typeface="Arial Narrow" panose="020B0606020202030204" pitchFamily="34" charset="0"/>
            </a:endParaRPr>
          </a:p>
          <a:p>
            <a:r>
              <a:rPr lang="en-US" sz="1600" b="1" dirty="0" smtClean="0">
                <a:latin typeface="Arial Narrow" panose="020B0606020202030204" pitchFamily="34" charset="0"/>
              </a:rPr>
              <a:t>Deliverable</a:t>
            </a:r>
            <a:r>
              <a:rPr lang="en-US" sz="1600" dirty="0" smtClean="0">
                <a:latin typeface="Arial Narrow" panose="020B0606020202030204" pitchFamily="34" charset="0"/>
              </a:rPr>
              <a:t>: </a:t>
            </a:r>
            <a:r>
              <a:rPr lang="en-US" sz="1600" dirty="0"/>
              <a:t>HL7/ISO Common Logical Information Model (CLIM) standard, which can reduce the costly mapping sustainment costs across Federal and partner systems.</a:t>
            </a:r>
            <a:endParaRPr lang="en-US" sz="16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36</a:t>
            </a:fld>
            <a:endParaRPr lang="en-US" dirty="0"/>
          </a:p>
        </p:txBody>
      </p:sp>
      <p:sp>
        <p:nvSpPr>
          <p:cNvPr id="4" name="Title 3"/>
          <p:cNvSpPr>
            <a:spLocks noGrp="1"/>
          </p:cNvSpPr>
          <p:nvPr>
            <p:ph type="title"/>
          </p:nvPr>
        </p:nvSpPr>
        <p:spPr/>
        <p:txBody>
          <a:bodyPr/>
          <a:lstStyle/>
          <a:p>
            <a:r>
              <a:rPr lang="en-US" dirty="0" smtClean="0"/>
              <a:t>FHIM Purpose</a:t>
            </a:r>
            <a:endParaRPr lang="en-US" dirty="0"/>
          </a:p>
        </p:txBody>
      </p:sp>
    </p:spTree>
    <p:extLst>
      <p:ext uri="{BB962C8B-B14F-4D97-AF65-F5344CB8AC3E}">
        <p14:creationId xmlns:p14="http://schemas.microsoft.com/office/powerpoint/2010/main" val="100443389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 y="1430448"/>
            <a:ext cx="8474045" cy="4789282"/>
          </a:xfrm>
          <a:solidFill>
            <a:schemeClr val="bg1"/>
          </a:solidFill>
        </p:spPr>
        <p:txBody>
          <a:bodyPr/>
          <a:lstStyle/>
          <a:p>
            <a:pPr marL="342900" lvl="0" indent="-342900" fontAlgn="base">
              <a:lnSpc>
                <a:spcPct val="114000"/>
              </a:lnSpc>
              <a:buFont typeface="Arial" panose="020B0604020202020204" pitchFamily="34" charset="0"/>
              <a:buChar char="•"/>
            </a:pPr>
            <a:r>
              <a:rPr lang="en-US" sz="1600" dirty="0">
                <a:latin typeface="Arial Narrow" panose="020B0606020202030204" pitchFamily="34" charset="0"/>
              </a:rPr>
              <a:t>The FHIM team has completed modeling 22 of 35 information domains, including the domains that support 80-85% of the health information currently being exchanged</a:t>
            </a:r>
          </a:p>
          <a:p>
            <a:pPr marL="342900" lvl="0" indent="-342900" fontAlgn="base">
              <a:lnSpc>
                <a:spcPct val="114000"/>
              </a:lnSpc>
              <a:buFont typeface="Arial" panose="020B0604020202020204" pitchFamily="34" charset="0"/>
              <a:buChar char="•"/>
            </a:pPr>
            <a:r>
              <a:rPr lang="en-US" sz="1600" dirty="0">
                <a:latin typeface="Arial Narrow" panose="020B0606020202030204" pitchFamily="34" charset="0"/>
              </a:rPr>
              <a:t>The FHIM team has integrated the FHIM with tools (MDHT and MDMI) that can automate most of the processes for producing draft health information exchange standards and that can support and improve the efficiency with which federal partners develop information exchange implementations.  Additionally detailed analyst artifacts are produced.</a:t>
            </a:r>
          </a:p>
          <a:p>
            <a:pPr marL="342900" lvl="0" indent="-342900" fontAlgn="base">
              <a:lnSpc>
                <a:spcPct val="114000"/>
              </a:lnSpc>
              <a:buFont typeface="Arial" panose="020B0604020202020204" pitchFamily="34" charset="0"/>
              <a:buChar char="•"/>
            </a:pPr>
            <a:r>
              <a:rPr lang="en-US" sz="1600" dirty="0">
                <a:latin typeface="Arial Narrow" panose="020B0606020202030204" pitchFamily="34" charset="0"/>
              </a:rPr>
              <a:t>All of this work is ready to be fully tested to verify the data quality and cost reductions that can be achieved</a:t>
            </a:r>
          </a:p>
          <a:p>
            <a:pPr marL="342900" indent="-342900">
              <a:lnSpc>
                <a:spcPct val="114000"/>
              </a:lnSpc>
              <a:buFont typeface="Arial" panose="020B0604020202020204" pitchFamily="34" charset="0"/>
              <a:buChar char="•"/>
            </a:pPr>
            <a:r>
              <a:rPr lang="en-US" sz="1600" dirty="0">
                <a:latin typeface="Arial Narrow" panose="020B0606020202030204" pitchFamily="34" charset="0"/>
              </a:rPr>
              <a:t>Shared clinical-information requires computable semantic-interoperability for clinical decision support and population-based reasoning. FHIM is part of the collaborative IIM&amp;T model-driven-development tool-enforced methodology to construct consistent, traceable and re-usable HL7 FHIR, CDA, V2 and V3 messages plus JSON APIs, NIEM etc. specifications, implementation guides, implementation-artifacts and component-based architectural building-blocks, such as HSPC SMART. The evolving IIM&amp;T methodologies-and-technologies are the key-facets to efficient-and-effective shared-data and plug-and-play Healthcare Information Technology (HIT) interoperability. The FHIM Logical Information Model (LIM) within the CIMI Architectural Framework (aka Reference Architecture) creating Detailed Clinical Models (DCMs) to improve HIT Platform-Specific Model (PSMs) implementation-interoperability. </a:t>
            </a:r>
            <a:endParaRPr lang="en-US" sz="1600" dirty="0" smtClean="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37</a:t>
            </a:fld>
            <a:endParaRPr lang="en-US" dirty="0"/>
          </a:p>
        </p:txBody>
      </p:sp>
      <p:sp>
        <p:nvSpPr>
          <p:cNvPr id="4" name="Title 3"/>
          <p:cNvSpPr>
            <a:spLocks noGrp="1"/>
          </p:cNvSpPr>
          <p:nvPr>
            <p:ph type="title"/>
          </p:nvPr>
        </p:nvSpPr>
        <p:spPr/>
        <p:txBody>
          <a:bodyPr/>
          <a:lstStyle/>
          <a:p>
            <a:r>
              <a:rPr lang="en-US" dirty="0" smtClean="0"/>
              <a:t>FHIM Background</a:t>
            </a:r>
            <a:endParaRPr lang="en-US" dirty="0"/>
          </a:p>
        </p:txBody>
      </p:sp>
    </p:spTree>
    <p:extLst>
      <p:ext uri="{BB962C8B-B14F-4D97-AF65-F5344CB8AC3E}">
        <p14:creationId xmlns:p14="http://schemas.microsoft.com/office/powerpoint/2010/main" val="18510245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 y="1430448"/>
            <a:ext cx="9144001" cy="4789282"/>
          </a:xfrm>
          <a:solidFill>
            <a:schemeClr val="bg1"/>
          </a:solidFill>
        </p:spPr>
        <p:txBody>
          <a:bodyPr/>
          <a:lstStyle/>
          <a:p>
            <a:pPr>
              <a:lnSpc>
                <a:spcPct val="114000"/>
              </a:lnSpc>
              <a:spcBef>
                <a:spcPts val="0"/>
              </a:spcBef>
            </a:pPr>
            <a:r>
              <a:rPr lang="en-US" sz="1600" b="1" dirty="0">
                <a:latin typeface="Arial Narrow" panose="020B0606020202030204" pitchFamily="34" charset="0"/>
              </a:rPr>
              <a:t>Improved Federal Agencies, vendors, partners  and contractor HIT development efficiency-and-effectiveness: </a:t>
            </a:r>
            <a:endParaRPr lang="en-US" sz="1600" dirty="0">
              <a:latin typeface="Arial Narrow" panose="020B0606020202030204" pitchFamily="34" charset="0"/>
            </a:endParaRP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As much as a 50% reduction in time it takes to develop, ballot and generate an approved HIE standard</a:t>
            </a: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More than a 50% reduction in the time it takes to develop HIE implementations</a:t>
            </a: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Supports the generation of large numbers of CIMI DCM’s - reduction of more than 50%</a:t>
            </a: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Supports consistency and traceability from mission needs (requirements) to implementation (e.g., HL7 V3 CDA, FHIR, JSON APIs, NIEM, etc.)</a:t>
            </a: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The three improvements above are achieved by:</a:t>
            </a:r>
          </a:p>
          <a:p>
            <a:pPr marL="742950" lvl="1"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Reducing time and risk associated with harmonizing information models across federal partners (e.g., align federal partner medication information based on FDA requirements)</a:t>
            </a:r>
          </a:p>
          <a:p>
            <a:pPr marL="742950" lvl="1"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Reducing time needed to harmonize information across multiple projects within a single federal partner</a:t>
            </a:r>
          </a:p>
          <a:p>
            <a:pPr marL="742950" lvl="1"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Reducing the need to do mappings on patient-level information and automating the mapping process, including the ability to independently test the mappings</a:t>
            </a:r>
          </a:p>
          <a:p>
            <a:pPr marL="742950" lvl="1"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Reducing time needed to coordinate with other federal partners on ballots</a:t>
            </a:r>
          </a:p>
          <a:p>
            <a:pPr marL="285750" lvl="0" indent="-285750" fontAlgn="base">
              <a:lnSpc>
                <a:spcPct val="114000"/>
              </a:lnSpc>
              <a:spcBef>
                <a:spcPts val="0"/>
              </a:spcBef>
              <a:buFont typeface="Arial" panose="020B0604020202020204" pitchFamily="34" charset="0"/>
              <a:buChar char="•"/>
            </a:pPr>
            <a:r>
              <a:rPr lang="en-US" sz="1600" dirty="0">
                <a:latin typeface="Arial Narrow" panose="020B0606020202030204" pitchFamily="34" charset="0"/>
              </a:rPr>
              <a:t>Provides the single forum for federal partners to meet and discuss healthcare information modeling and the terminology needed to support it</a:t>
            </a:r>
          </a:p>
        </p:txBody>
      </p:sp>
      <p:sp>
        <p:nvSpPr>
          <p:cNvPr id="3" name="Slide Number Placeholder 2"/>
          <p:cNvSpPr>
            <a:spLocks noGrp="1"/>
          </p:cNvSpPr>
          <p:nvPr>
            <p:ph type="sldNum" sz="quarter" idx="12"/>
          </p:nvPr>
        </p:nvSpPr>
        <p:spPr/>
        <p:txBody>
          <a:bodyPr/>
          <a:lstStyle/>
          <a:p>
            <a:fld id="{F8059506-D6B1-B842-AAB5-13291BE98BD7}" type="slidenum">
              <a:rPr lang="en-US" smtClean="0"/>
              <a:pPr/>
              <a:t>38</a:t>
            </a:fld>
            <a:endParaRPr lang="en-US" dirty="0"/>
          </a:p>
        </p:txBody>
      </p:sp>
      <p:sp>
        <p:nvSpPr>
          <p:cNvPr id="4" name="Title 3"/>
          <p:cNvSpPr>
            <a:spLocks noGrp="1"/>
          </p:cNvSpPr>
          <p:nvPr>
            <p:ph type="title"/>
          </p:nvPr>
        </p:nvSpPr>
        <p:spPr/>
        <p:txBody>
          <a:bodyPr/>
          <a:lstStyle/>
          <a:p>
            <a:r>
              <a:rPr lang="en-US" dirty="0" smtClean="0"/>
              <a:t>FHIM ROI</a:t>
            </a:r>
            <a:endParaRPr lang="en-US" dirty="0"/>
          </a:p>
        </p:txBody>
      </p:sp>
    </p:spTree>
    <p:extLst>
      <p:ext uri="{BB962C8B-B14F-4D97-AF65-F5344CB8AC3E}">
        <p14:creationId xmlns:p14="http://schemas.microsoft.com/office/powerpoint/2010/main" val="258559720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a:xfrm flipH="1">
            <a:off x="933254" y="5956240"/>
            <a:ext cx="2752627" cy="0"/>
          </a:xfrm>
          <a:prstGeom prst="line">
            <a:avLst/>
          </a:prstGeom>
          <a:ln>
            <a:solidFill>
              <a:schemeClr val="accent1">
                <a:lumMod val="60000"/>
                <a:lumOff val="40000"/>
              </a:schemeClr>
            </a:solidFill>
          </a:ln>
          <a:effectLst/>
        </p:spPr>
        <p:style>
          <a:lnRef idx="2">
            <a:schemeClr val="dk1"/>
          </a:lnRef>
          <a:fillRef idx="0">
            <a:schemeClr val="dk1"/>
          </a:fillRef>
          <a:effectRef idx="1">
            <a:schemeClr val="dk1"/>
          </a:effectRef>
          <a:fontRef idx="minor">
            <a:schemeClr val="tx1"/>
          </a:fontRef>
        </p:style>
      </p:cxnSp>
      <p:sp>
        <p:nvSpPr>
          <p:cNvPr id="16" name="TextBox 15"/>
          <p:cNvSpPr txBox="1"/>
          <p:nvPr/>
        </p:nvSpPr>
        <p:spPr>
          <a:xfrm>
            <a:off x="933254" y="5608259"/>
            <a:ext cx="1601721" cy="307777"/>
          </a:xfrm>
          <a:prstGeom prst="rect">
            <a:avLst/>
          </a:prstGeom>
          <a:noFill/>
        </p:spPr>
        <p:txBody>
          <a:bodyPr wrap="none" rtlCol="0">
            <a:spAutoFit/>
          </a:bodyPr>
          <a:lstStyle/>
          <a:p>
            <a:r>
              <a:rPr lang="en-US" sz="1400" b="1" dirty="0"/>
              <a:t>ARCHITECTURE</a:t>
            </a:r>
          </a:p>
        </p:txBody>
      </p:sp>
      <p:cxnSp>
        <p:nvCxnSpPr>
          <p:cNvPr id="11" name="Straight Connector 10"/>
          <p:cNvCxnSpPr/>
          <p:nvPr/>
        </p:nvCxnSpPr>
        <p:spPr>
          <a:xfrm flipH="1">
            <a:off x="933254" y="4114146"/>
            <a:ext cx="2752627" cy="0"/>
          </a:xfrm>
          <a:prstGeom prst="line">
            <a:avLst/>
          </a:prstGeom>
          <a:ln>
            <a:solidFill>
              <a:schemeClr val="accent1">
                <a:lumMod val="60000"/>
                <a:lumOff val="40000"/>
              </a:schemeClr>
            </a:solidFill>
          </a:ln>
          <a:effectLst/>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933254" y="3547487"/>
            <a:ext cx="1638590" cy="523220"/>
          </a:xfrm>
          <a:prstGeom prst="rect">
            <a:avLst/>
          </a:prstGeom>
          <a:noFill/>
        </p:spPr>
        <p:txBody>
          <a:bodyPr wrap="none" rtlCol="0">
            <a:spAutoFit/>
          </a:bodyPr>
          <a:lstStyle/>
          <a:p>
            <a:r>
              <a:rPr lang="en-US" sz="1400" b="1" dirty="0"/>
              <a:t>UNIFIED</a:t>
            </a:r>
            <a:br>
              <a:rPr lang="en-US" sz="1400" b="1" dirty="0"/>
            </a:br>
            <a:r>
              <a:rPr lang="en-US" sz="1400" b="1" dirty="0"/>
              <a:t>FEDERAL VOICE</a:t>
            </a:r>
          </a:p>
        </p:txBody>
      </p:sp>
      <p:cxnSp>
        <p:nvCxnSpPr>
          <p:cNvPr id="9" name="Straight Connector 8"/>
          <p:cNvCxnSpPr/>
          <p:nvPr/>
        </p:nvCxnSpPr>
        <p:spPr>
          <a:xfrm flipH="1">
            <a:off x="933254" y="3143470"/>
            <a:ext cx="2752627" cy="0"/>
          </a:xfrm>
          <a:prstGeom prst="line">
            <a:avLst/>
          </a:prstGeom>
          <a:ln>
            <a:solidFill>
              <a:schemeClr val="accent1">
                <a:lumMod val="60000"/>
                <a:lumOff val="40000"/>
              </a:schemeClr>
            </a:solidFill>
          </a:ln>
          <a:effectLst/>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933254" y="2794247"/>
            <a:ext cx="793807" cy="307777"/>
          </a:xfrm>
          <a:prstGeom prst="rect">
            <a:avLst/>
          </a:prstGeom>
          <a:noFill/>
        </p:spPr>
        <p:txBody>
          <a:bodyPr wrap="none" rtlCol="0">
            <a:spAutoFit/>
          </a:bodyPr>
          <a:lstStyle/>
          <a:p>
            <a:r>
              <a:rPr lang="en-US" sz="1400" b="1" dirty="0"/>
              <a:t>VISION</a:t>
            </a:r>
          </a:p>
        </p:txBody>
      </p:sp>
      <p:pic>
        <p:nvPicPr>
          <p:cNvPr id="17" name="Picture 16"/>
          <p:cNvPicPr>
            <a:picLocks noChangeAspect="1"/>
          </p:cNvPicPr>
          <p:nvPr/>
        </p:nvPicPr>
        <p:blipFill rotWithShape="1">
          <a:blip r:embed="rId3">
            <a:extLst>
              <a:ext uri="{28A0092B-C50C-407E-A947-70E740481C1C}">
                <a14:useLocalDpi xmlns:a14="http://schemas.microsoft.com/office/drawing/2010/main" val="0"/>
              </a:ext>
            </a:extLst>
          </a:blip>
          <a:srcRect l="17320" t="9758" r="17113" b="10378"/>
          <a:stretch/>
        </p:blipFill>
        <p:spPr>
          <a:xfrm>
            <a:off x="2767571" y="971589"/>
            <a:ext cx="5559905" cy="5079100"/>
          </a:xfrm>
          <a:prstGeom prst="rect">
            <a:avLst/>
          </a:prstGeom>
        </p:spPr>
      </p:pic>
      <p:sp>
        <p:nvSpPr>
          <p:cNvPr id="3" name="Slide Number Placeholder 2"/>
          <p:cNvSpPr>
            <a:spLocks noGrp="1"/>
          </p:cNvSpPr>
          <p:nvPr>
            <p:ph type="sldNum" sz="quarter" idx="12"/>
          </p:nvPr>
        </p:nvSpPr>
        <p:spPr/>
        <p:txBody>
          <a:bodyPr/>
          <a:lstStyle/>
          <a:p>
            <a:fld id="{F8059506-D6B1-B842-AAB5-13291BE98BD7}" type="slidenum">
              <a:rPr lang="en-US" smtClean="0"/>
              <a:pPr/>
              <a:t>39</a:t>
            </a:fld>
            <a:endParaRPr lang="en-US" dirty="0"/>
          </a:p>
        </p:txBody>
      </p:sp>
      <p:sp>
        <p:nvSpPr>
          <p:cNvPr id="4" name="Title 3"/>
          <p:cNvSpPr>
            <a:spLocks noGrp="1"/>
          </p:cNvSpPr>
          <p:nvPr>
            <p:ph type="title"/>
          </p:nvPr>
        </p:nvSpPr>
        <p:spPr/>
        <p:txBody>
          <a:bodyPr/>
          <a:lstStyle/>
          <a:p>
            <a:r>
              <a:rPr lang="en-US" dirty="0" smtClean="0"/>
              <a:t>FHIM </a:t>
            </a:r>
            <a:r>
              <a:rPr lang="en-US" dirty="0"/>
              <a:t>Overview</a:t>
            </a:r>
          </a:p>
        </p:txBody>
      </p:sp>
      <p:sp>
        <p:nvSpPr>
          <p:cNvPr id="6" name="Rectangle 5"/>
          <p:cNvSpPr/>
          <p:nvPr/>
        </p:nvSpPr>
        <p:spPr>
          <a:xfrm>
            <a:off x="4219356" y="1904721"/>
            <a:ext cx="2684913" cy="754053"/>
          </a:xfrm>
          <a:prstGeom prst="rect">
            <a:avLst/>
          </a:prstGeom>
        </p:spPr>
        <p:txBody>
          <a:bodyPr wrap="square">
            <a:spAutoFit/>
          </a:bodyPr>
          <a:lstStyle/>
          <a:p>
            <a:pPr algn="ctr" defTabSz="488938">
              <a:spcBef>
                <a:spcPct val="0"/>
              </a:spcBef>
              <a:defRPr/>
            </a:pPr>
            <a:r>
              <a:rPr lang="en-US" sz="1100" b="1" kern="0" dirty="0">
                <a:solidFill>
                  <a:srgbClr val="1D427C"/>
                </a:solidFill>
              </a:rPr>
              <a:t>Common Vision</a:t>
            </a:r>
            <a:br>
              <a:rPr lang="en-US" sz="1100" b="1" kern="0" dirty="0">
                <a:solidFill>
                  <a:srgbClr val="1D427C"/>
                </a:solidFill>
              </a:rPr>
            </a:br>
            <a:r>
              <a:rPr lang="en-US" sz="1100" b="1" kern="0" dirty="0">
                <a:solidFill>
                  <a:srgbClr val="1D427C"/>
                </a:solidFill>
              </a:rPr>
              <a:t>and Strategy </a:t>
            </a:r>
          </a:p>
          <a:p>
            <a:pPr algn="ctr" defTabSz="488938">
              <a:spcBef>
                <a:spcPct val="0"/>
              </a:spcBef>
              <a:spcAft>
                <a:spcPct val="35000"/>
              </a:spcAft>
              <a:defRPr/>
            </a:pPr>
            <a:r>
              <a:rPr lang="en-US" sz="1050" kern="0" dirty="0">
                <a:solidFill>
                  <a:srgbClr val="1D427C"/>
                </a:solidFill>
              </a:rPr>
              <a:t>Clarify the common vision and strategy</a:t>
            </a:r>
            <a:br>
              <a:rPr lang="en-US" sz="1050" kern="0" dirty="0">
                <a:solidFill>
                  <a:srgbClr val="1D427C"/>
                </a:solidFill>
              </a:rPr>
            </a:br>
            <a:r>
              <a:rPr lang="en-US" sz="1050" kern="0" dirty="0">
                <a:solidFill>
                  <a:srgbClr val="1D427C"/>
                </a:solidFill>
              </a:rPr>
              <a:t>for the future state of federal health IT</a:t>
            </a:r>
          </a:p>
        </p:txBody>
      </p:sp>
      <p:sp>
        <p:nvSpPr>
          <p:cNvPr id="7" name="Rectangle 6"/>
          <p:cNvSpPr/>
          <p:nvPr/>
        </p:nvSpPr>
        <p:spPr>
          <a:xfrm>
            <a:off x="3266385" y="2673742"/>
            <a:ext cx="4572000" cy="341632"/>
          </a:xfrm>
          <a:prstGeom prst="rect">
            <a:avLst/>
          </a:prstGeom>
        </p:spPr>
        <p:txBody>
          <a:bodyPr>
            <a:spAutoFit/>
          </a:bodyPr>
          <a:lstStyle/>
          <a:p>
            <a:pPr algn="ctr" defTabSz="488938">
              <a:lnSpc>
                <a:spcPct val="90000"/>
              </a:lnSpc>
              <a:spcBef>
                <a:spcPct val="0"/>
              </a:spcBef>
              <a:spcAft>
                <a:spcPct val="35000"/>
              </a:spcAft>
              <a:defRPr/>
            </a:pPr>
            <a:r>
              <a:rPr lang="en-US" sz="900" i="1" kern="0" dirty="0">
                <a:solidFill>
                  <a:srgbClr val="1D427C"/>
                </a:solidFill>
              </a:rPr>
              <a:t>(Patient Centered; Learning Health Systems;</a:t>
            </a:r>
            <a:br>
              <a:rPr lang="en-US" sz="900" i="1" kern="0" dirty="0">
                <a:solidFill>
                  <a:srgbClr val="1D427C"/>
                </a:solidFill>
              </a:rPr>
            </a:br>
            <a:r>
              <a:rPr lang="en-US" sz="900" i="1" kern="0" dirty="0">
                <a:solidFill>
                  <a:srgbClr val="1D427C"/>
                </a:solidFill>
              </a:rPr>
              <a:t>Precision Medicine Initiative)</a:t>
            </a:r>
            <a:endParaRPr lang="en-US" sz="900" kern="0" dirty="0">
              <a:solidFill>
                <a:sysClr val="windowText" lastClr="000000"/>
              </a:solidFill>
            </a:endParaRPr>
          </a:p>
        </p:txBody>
      </p:sp>
      <p:sp>
        <p:nvSpPr>
          <p:cNvPr id="19" name="Rectangle 18"/>
          <p:cNvSpPr/>
          <p:nvPr/>
        </p:nvSpPr>
        <p:spPr>
          <a:xfrm>
            <a:off x="3487917" y="3233521"/>
            <a:ext cx="4110085" cy="783933"/>
          </a:xfrm>
          <a:prstGeom prst="rect">
            <a:avLst/>
          </a:prstGeom>
        </p:spPr>
        <p:txBody>
          <a:bodyPr wrap="square">
            <a:spAutoFit/>
          </a:bodyPr>
          <a:lstStyle/>
          <a:p>
            <a:pPr algn="ctr" defTabSz="488938">
              <a:spcBef>
                <a:spcPct val="0"/>
              </a:spcBef>
              <a:spcAft>
                <a:spcPts val="200"/>
              </a:spcAft>
              <a:defRPr/>
            </a:pPr>
            <a:r>
              <a:rPr lang="en-US" sz="1050" b="1" kern="0" dirty="0">
                <a:solidFill>
                  <a:schemeClr val="accent1"/>
                </a:solidFill>
              </a:rPr>
              <a:t>Forum to Address Federal Health Challenges  </a:t>
            </a:r>
          </a:p>
          <a:p>
            <a:pPr algn="ctr" defTabSz="488938">
              <a:spcBef>
                <a:spcPct val="0"/>
              </a:spcBef>
              <a:spcAft>
                <a:spcPct val="35000"/>
              </a:spcAft>
              <a:defRPr/>
            </a:pPr>
            <a:r>
              <a:rPr lang="en-US" sz="1050" kern="0" dirty="0">
                <a:solidFill>
                  <a:schemeClr val="accent1"/>
                </a:solidFill>
              </a:rPr>
              <a:t>Provide a forum for federal health IT stakeholders to collaborate and coordinate on current and future health IT challenges</a:t>
            </a:r>
          </a:p>
          <a:p>
            <a:pPr algn="ctr" defTabSz="488938">
              <a:lnSpc>
                <a:spcPct val="90000"/>
              </a:lnSpc>
              <a:spcBef>
                <a:spcPct val="0"/>
              </a:spcBef>
              <a:spcAft>
                <a:spcPct val="35000"/>
              </a:spcAft>
              <a:defRPr/>
            </a:pPr>
            <a:r>
              <a:rPr lang="en-US" sz="900" i="1" kern="0" dirty="0">
                <a:solidFill>
                  <a:srgbClr val="1D427C"/>
                </a:solidFill>
              </a:rPr>
              <a:t>(Communications, PMO, Learning Series)</a:t>
            </a:r>
            <a:endParaRPr lang="en-US" sz="900" kern="0" dirty="0">
              <a:solidFill>
                <a:sysClr val="windowText" lastClr="000000"/>
              </a:solidFill>
            </a:endParaRPr>
          </a:p>
        </p:txBody>
      </p:sp>
      <p:sp>
        <p:nvSpPr>
          <p:cNvPr id="21" name="Rectangle 20"/>
          <p:cNvSpPr/>
          <p:nvPr/>
        </p:nvSpPr>
        <p:spPr>
          <a:xfrm>
            <a:off x="3404647" y="4241618"/>
            <a:ext cx="1996909" cy="1601079"/>
          </a:xfrm>
          <a:prstGeom prst="rect">
            <a:avLst/>
          </a:prstGeom>
        </p:spPr>
        <p:txBody>
          <a:bodyPr wrap="square">
            <a:spAutoFit/>
          </a:bodyPr>
          <a:lstStyle/>
          <a:p>
            <a:pPr algn="ctr" defTabSz="488938">
              <a:spcBef>
                <a:spcPct val="0"/>
              </a:spcBef>
              <a:spcAft>
                <a:spcPts val="200"/>
              </a:spcAft>
              <a:defRPr/>
            </a:pPr>
            <a:r>
              <a:rPr lang="en-US" sz="1050" b="1" kern="0" dirty="0">
                <a:solidFill>
                  <a:schemeClr val="accent1"/>
                </a:solidFill>
              </a:rPr>
              <a:t>Federal Health IT Ecosystem</a:t>
            </a:r>
          </a:p>
          <a:p>
            <a:pPr algn="ctr" defTabSz="488938">
              <a:spcBef>
                <a:spcPct val="0"/>
              </a:spcBef>
              <a:spcAft>
                <a:spcPct val="35000"/>
              </a:spcAft>
              <a:defRPr/>
            </a:pPr>
            <a:r>
              <a:rPr lang="en-US" sz="1050" kern="0" dirty="0">
                <a:solidFill>
                  <a:schemeClr val="accent1"/>
                </a:solidFill>
              </a:rPr>
              <a:t>Provide information on the current and future landscape of federal health IT to improve decision making across the Federal Government</a:t>
            </a:r>
          </a:p>
          <a:p>
            <a:pPr algn="ctr" defTabSz="488938">
              <a:lnSpc>
                <a:spcPct val="90000"/>
              </a:lnSpc>
              <a:spcBef>
                <a:spcPct val="0"/>
              </a:spcBef>
              <a:spcAft>
                <a:spcPct val="35000"/>
              </a:spcAft>
              <a:defRPr/>
            </a:pPr>
            <a:r>
              <a:rPr lang="en-US" sz="900" i="1" kern="0" dirty="0">
                <a:solidFill>
                  <a:srgbClr val="1D427C"/>
                </a:solidFill>
              </a:rPr>
              <a:t>(Patient Matching, Decision Support Tools, others)</a:t>
            </a:r>
            <a:endParaRPr lang="en-US" sz="900" kern="0" dirty="0">
              <a:solidFill>
                <a:sysClr val="windowText" lastClr="000000"/>
              </a:solidFill>
            </a:endParaRPr>
          </a:p>
        </p:txBody>
      </p:sp>
      <p:sp>
        <p:nvSpPr>
          <p:cNvPr id="22" name="Rectangle 21"/>
          <p:cNvSpPr/>
          <p:nvPr/>
        </p:nvSpPr>
        <p:spPr>
          <a:xfrm>
            <a:off x="5714213" y="4250438"/>
            <a:ext cx="1996909" cy="1393330"/>
          </a:xfrm>
          <a:prstGeom prst="rect">
            <a:avLst/>
          </a:prstGeom>
        </p:spPr>
        <p:txBody>
          <a:bodyPr wrap="square">
            <a:spAutoFit/>
          </a:bodyPr>
          <a:lstStyle/>
          <a:p>
            <a:pPr algn="ctr" defTabSz="488938">
              <a:spcBef>
                <a:spcPct val="0"/>
              </a:spcBef>
              <a:spcAft>
                <a:spcPts val="200"/>
              </a:spcAft>
              <a:defRPr/>
            </a:pPr>
            <a:r>
              <a:rPr lang="en-US" sz="1050" b="1" kern="0" dirty="0">
                <a:solidFill>
                  <a:schemeClr val="accent1"/>
                </a:solidFill>
              </a:rPr>
              <a:t>Shared Services and Products</a:t>
            </a:r>
          </a:p>
          <a:p>
            <a:pPr algn="ctr" defTabSz="488938">
              <a:spcBef>
                <a:spcPct val="0"/>
              </a:spcBef>
              <a:spcAft>
                <a:spcPct val="35000"/>
              </a:spcAft>
              <a:defRPr/>
            </a:pPr>
            <a:r>
              <a:rPr lang="en-US" sz="1050" kern="0" dirty="0">
                <a:solidFill>
                  <a:schemeClr val="accent1"/>
                </a:solidFill>
              </a:rPr>
              <a:t>Develop and manage shared services and products to support federal health IT partners</a:t>
            </a:r>
          </a:p>
          <a:p>
            <a:pPr algn="ctr" defTabSz="488938">
              <a:lnSpc>
                <a:spcPct val="90000"/>
              </a:lnSpc>
              <a:spcBef>
                <a:spcPct val="0"/>
              </a:spcBef>
              <a:spcAft>
                <a:spcPct val="35000"/>
              </a:spcAft>
              <a:defRPr/>
            </a:pPr>
            <a:r>
              <a:rPr lang="en-US" sz="900" i="1" kern="0" dirty="0">
                <a:solidFill>
                  <a:srgbClr val="1D427C"/>
                </a:solidFill>
              </a:rPr>
              <a:t>(CONNECT, Direct Exchange, FHIM, VSAC)</a:t>
            </a:r>
            <a:endParaRPr lang="en-US" sz="900" kern="0" dirty="0">
              <a:solidFill>
                <a:sysClr val="windowText" lastClr="000000"/>
              </a:solidFill>
            </a:endParaRPr>
          </a:p>
        </p:txBody>
      </p:sp>
    </p:spTree>
    <p:extLst>
      <p:ext uri="{BB962C8B-B14F-4D97-AF65-F5344CB8AC3E}">
        <p14:creationId xmlns:p14="http://schemas.microsoft.com/office/powerpoint/2010/main" val="32276966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t>
            </a:r>
            <a:r>
              <a:rPr lang="en-US" sz="1600" b="1" dirty="0" smtClean="0">
                <a:latin typeface="Arial Narrow" panose="020B0606020202030204" pitchFamily="34" charset="0"/>
              </a:rPr>
              <a:t>and </a:t>
            </a:r>
            <a:r>
              <a:rPr lang="en-US" sz="1600" b="1" dirty="0">
                <a:latin typeface="Arial Narrow" panose="020B0606020202030204" pitchFamily="34" charset="0"/>
              </a:rPr>
              <a:t>Activities</a:t>
            </a:r>
          </a:p>
          <a:p>
            <a:pPr marL="342900" indent="-342900" fontAlgn="base">
              <a:buFont typeface="Arial" panose="020B0604020202020204" pitchFamily="34" charset="0"/>
              <a:buChar char="•"/>
            </a:pPr>
            <a:r>
              <a:rPr lang="en-US" sz="1200" dirty="0">
                <a:latin typeface="Arial Narrow" panose="020B0606020202030204" pitchFamily="34" charset="0"/>
              </a:rPr>
              <a:t> </a:t>
            </a: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200" dirty="0">
                <a:latin typeface="Arial Narrow" panose="020B0606020202030204" pitchFamily="34" charset="0"/>
              </a:rPr>
              <a:t> </a:t>
            </a: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200" dirty="0">
                <a:latin typeface="Arial Narrow" panose="020B0606020202030204" pitchFamily="34" charset="0"/>
              </a:rPr>
              <a:t> FHIM Team Participants: </a:t>
            </a:r>
          </a:p>
          <a:p>
            <a:pPr marL="342900" indent="-342900" fontAlgn="base">
              <a:buFont typeface="Arial" panose="020B0604020202020204" pitchFamily="34" charset="0"/>
              <a:buChar char="•"/>
            </a:pPr>
            <a:r>
              <a:rPr lang="en-US" sz="1200" dirty="0">
                <a:latin typeface="Arial Narrow" panose="020B0606020202030204" pitchFamily="34" charset="0"/>
              </a:rPr>
              <a:t>Non-FHIM Team Key Participants: </a:t>
            </a:r>
          </a:p>
          <a:p>
            <a:pPr lvl="0" fontAlgn="base"/>
            <a:r>
              <a:rPr lang="en-US" sz="1600" b="1" dirty="0">
                <a:latin typeface="Arial Narrow" panose="020B0606020202030204" pitchFamily="34" charset="0"/>
              </a:rPr>
              <a:t>Long-Term Goal </a:t>
            </a:r>
            <a:r>
              <a:rPr lang="en-US" sz="1600" b="1" dirty="0" smtClean="0">
                <a:latin typeface="Arial Narrow" panose="020B0606020202030204" pitchFamily="34" charset="0"/>
              </a:rPr>
              <a:t>and Strategy </a:t>
            </a:r>
            <a:r>
              <a:rPr lang="en-US" sz="1600" b="1" dirty="0">
                <a:latin typeface="Arial Narrow" panose="020B0606020202030204" pitchFamily="34" charset="0"/>
              </a:rPr>
              <a:t>for Achieving Goal</a:t>
            </a:r>
          </a:p>
          <a:p>
            <a:pPr marL="342900" indent="-342900" fontAlgn="base">
              <a:buFont typeface="Arial" panose="020B0604020202020204" pitchFamily="34" charset="0"/>
              <a:buChar char="•"/>
            </a:pPr>
            <a:r>
              <a:rPr lang="en-US" sz="1200" dirty="0">
                <a:latin typeface="Arial Narrow" panose="020B0606020202030204" pitchFamily="34" charset="0"/>
              </a:rPr>
              <a:t>Description: </a:t>
            </a:r>
          </a:p>
          <a:p>
            <a:pPr marL="342900" indent="-342900" fontAlgn="base">
              <a:buFont typeface="Arial" panose="020B0604020202020204" pitchFamily="34" charset="0"/>
              <a:buChar char="•"/>
            </a:pPr>
            <a:r>
              <a:rPr lang="en-US" sz="1200" dirty="0">
                <a:latin typeface="Arial Narrow" panose="020B0606020202030204" pitchFamily="34" charset="0"/>
              </a:rPr>
              <a:t>Estimated Timeframe: </a:t>
            </a:r>
          </a:p>
          <a:p>
            <a:pPr marL="342900" indent="-342900" fontAlgn="base">
              <a:buFont typeface="Arial" panose="020B0604020202020204" pitchFamily="34" charset="0"/>
              <a:buChar char="•"/>
            </a:pPr>
            <a:r>
              <a:rPr lang="en-US" sz="1200" dirty="0">
                <a:latin typeface="Arial Narrow" panose="020B0606020202030204" pitchFamily="34" charset="0"/>
              </a:rPr>
              <a:t>Resources Required: </a:t>
            </a:r>
          </a:p>
          <a:p>
            <a:pPr marL="342900" indent="-342900" fontAlgn="base">
              <a:buFont typeface="Arial" panose="020B0604020202020204" pitchFamily="34" charset="0"/>
              <a:buChar char="•"/>
            </a:pPr>
            <a:r>
              <a:rPr lang="en-US" sz="1200" dirty="0">
                <a:latin typeface="Arial Narrow" panose="020B0606020202030204" pitchFamily="34" charset="0"/>
              </a:rPr>
              <a:t>Other</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4</a:t>
            </a:fld>
            <a:endParaRPr lang="en-US" dirty="0"/>
          </a:p>
        </p:txBody>
      </p:sp>
      <p:sp>
        <p:nvSpPr>
          <p:cNvPr id="4" name="Title 3"/>
          <p:cNvSpPr>
            <a:spLocks noGrp="1"/>
          </p:cNvSpPr>
          <p:nvPr>
            <p:ph type="title"/>
          </p:nvPr>
        </p:nvSpPr>
        <p:spPr>
          <a:xfrm>
            <a:off x="457200" y="68727"/>
            <a:ext cx="6396715" cy="677894"/>
          </a:xfrm>
        </p:spPr>
        <p:txBody>
          <a:bodyPr/>
          <a:lstStyle/>
          <a:p>
            <a:r>
              <a:rPr lang="en-US" dirty="0">
                <a:solidFill>
                  <a:schemeClr val="dk1"/>
                </a:solidFill>
                <a:latin typeface="Arial Narrow" panose="020B0606020202030204" pitchFamily="34" charset="0"/>
              </a:rPr>
              <a:t>Galen: CIMI/FHIM Harmonization</a:t>
            </a:r>
            <a:endParaRPr lang="en-US" dirty="0"/>
          </a:p>
        </p:txBody>
      </p:sp>
      <p:sp>
        <p:nvSpPr>
          <p:cNvPr id="6" name="TextBox 5"/>
          <p:cNvSpPr txBox="1"/>
          <p:nvPr/>
        </p:nvSpPr>
        <p:spPr>
          <a:xfrm>
            <a:off x="0" y="5939065"/>
            <a:ext cx="9144000" cy="276999"/>
          </a:xfrm>
          <a:prstGeom prst="rect">
            <a:avLst/>
          </a:prstGeom>
          <a:noFill/>
        </p:spPr>
        <p:txBody>
          <a:bodyPr wrap="square" rtlCol="0">
            <a:spAutoFit/>
          </a:bodyPr>
          <a:lstStyle/>
          <a:p>
            <a:pPr algn="ctr"/>
            <a:r>
              <a:rPr lang="en-US" sz="1200" dirty="0" smtClean="0"/>
              <a:t>Add additional slides as needed</a:t>
            </a:r>
            <a:endParaRPr lang="en-US" sz="1200"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13-14 FHIM Discussion Topics</a:t>
            </a:r>
            <a:endParaRPr lang="en-US" dirty="0">
              <a:solidFill>
                <a:schemeClr val="bg1"/>
              </a:solidFill>
            </a:endParaRPr>
          </a:p>
        </p:txBody>
      </p:sp>
    </p:spTree>
    <p:extLst>
      <p:ext uri="{BB962C8B-B14F-4D97-AF65-F5344CB8AC3E}">
        <p14:creationId xmlns:p14="http://schemas.microsoft.com/office/powerpoint/2010/main" val="176207921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40</a:t>
            </a:fld>
            <a:endParaRPr lang="en-US" dirty="0"/>
          </a:p>
        </p:txBody>
      </p:sp>
      <p:sp>
        <p:nvSpPr>
          <p:cNvPr id="4" name="Title 3"/>
          <p:cNvSpPr>
            <a:spLocks noGrp="1"/>
          </p:cNvSpPr>
          <p:nvPr>
            <p:ph type="title"/>
          </p:nvPr>
        </p:nvSpPr>
        <p:spPr>
          <a:xfrm>
            <a:off x="457200" y="167958"/>
            <a:ext cx="6396715" cy="677894"/>
          </a:xfrm>
        </p:spPr>
        <p:txBody>
          <a:bodyPr>
            <a:normAutofit fontScale="90000"/>
          </a:bodyPr>
          <a:lstStyle/>
          <a:p>
            <a:r>
              <a:rPr lang="en-US" dirty="0" smtClean="0"/>
              <a:t>FHIM </a:t>
            </a:r>
            <a:r>
              <a:rPr lang="en-US" dirty="0"/>
              <a:t>Concept of Operations (CONOPS)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740" y="1021601"/>
            <a:ext cx="7256350" cy="5442263"/>
          </a:xfrm>
          <a:prstGeom prst="rect">
            <a:avLst/>
          </a:prstGeom>
        </p:spPr>
      </p:pic>
    </p:spTree>
    <p:extLst>
      <p:ext uri="{BB962C8B-B14F-4D97-AF65-F5344CB8AC3E}">
        <p14:creationId xmlns:p14="http://schemas.microsoft.com/office/powerpoint/2010/main" val="425003672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41</a:t>
            </a:fld>
            <a:endParaRPr lang="en-US" dirty="0"/>
          </a:p>
        </p:txBody>
      </p:sp>
      <p:sp>
        <p:nvSpPr>
          <p:cNvPr id="4" name="Title 3"/>
          <p:cNvSpPr>
            <a:spLocks noGrp="1"/>
          </p:cNvSpPr>
          <p:nvPr>
            <p:ph type="title"/>
          </p:nvPr>
        </p:nvSpPr>
        <p:spPr/>
        <p:txBody>
          <a:bodyPr/>
          <a:lstStyle/>
          <a:p>
            <a:r>
              <a:rPr lang="en-US" dirty="0"/>
              <a:t>Onboarding New Work</a:t>
            </a:r>
          </a:p>
        </p:txBody>
      </p:sp>
      <p:sp>
        <p:nvSpPr>
          <p:cNvPr id="12" name="Rounded Rectangle 11"/>
          <p:cNvSpPr/>
          <p:nvPr/>
        </p:nvSpPr>
        <p:spPr>
          <a:xfrm>
            <a:off x="840718"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1. FHA, MB or GB Challenge Proposal</a:t>
            </a:r>
          </a:p>
        </p:txBody>
      </p:sp>
      <p:sp>
        <p:nvSpPr>
          <p:cNvPr id="13" name="Rounded Rectangle 12"/>
          <p:cNvSpPr/>
          <p:nvPr/>
        </p:nvSpPr>
        <p:spPr>
          <a:xfrm>
            <a:off x="4023914"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3. Analyze &amp; define approach</a:t>
            </a:r>
          </a:p>
        </p:txBody>
      </p:sp>
      <p:sp>
        <p:nvSpPr>
          <p:cNvPr id="14" name="Rounded Rectangle 13"/>
          <p:cNvSpPr/>
          <p:nvPr/>
        </p:nvSpPr>
        <p:spPr>
          <a:xfrm>
            <a:off x="5615512"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4. Estimate timing &amp; resources</a:t>
            </a:r>
          </a:p>
        </p:txBody>
      </p:sp>
      <p:sp>
        <p:nvSpPr>
          <p:cNvPr id="15" name="Rounded Rectangle 14"/>
          <p:cNvSpPr/>
          <p:nvPr/>
        </p:nvSpPr>
        <p:spPr>
          <a:xfrm>
            <a:off x="7207109"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5. MB Review &amp; Approval</a:t>
            </a:r>
          </a:p>
        </p:txBody>
      </p:sp>
      <p:sp>
        <p:nvSpPr>
          <p:cNvPr id="33" name="Rounded Rectangle 32"/>
          <p:cNvSpPr/>
          <p:nvPr/>
        </p:nvSpPr>
        <p:spPr>
          <a:xfrm>
            <a:off x="2432316"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2. Onboarding</a:t>
            </a:r>
          </a:p>
          <a:p>
            <a:pPr algn="ctr"/>
            <a:r>
              <a:rPr lang="en-US" sz="1200" dirty="0">
                <a:solidFill>
                  <a:srgbClr val="000000"/>
                </a:solidFill>
              </a:rPr>
              <a:t>Process</a:t>
            </a:r>
          </a:p>
        </p:txBody>
      </p:sp>
      <p:sp>
        <p:nvSpPr>
          <p:cNvPr id="34" name="Isosceles Triangle 33"/>
          <p:cNvSpPr/>
          <p:nvPr/>
        </p:nvSpPr>
        <p:spPr>
          <a:xfrm>
            <a:off x="730190" y="2745432"/>
            <a:ext cx="5158148" cy="1003164"/>
          </a:xfrm>
          <a:prstGeom prst="triangle">
            <a:avLst/>
          </a:prstGeom>
          <a:solidFill>
            <a:schemeClr val="bg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5" name="Group 34"/>
          <p:cNvGrpSpPr/>
          <p:nvPr/>
        </p:nvGrpSpPr>
        <p:grpSpPr>
          <a:xfrm>
            <a:off x="383935" y="3698356"/>
            <a:ext cx="5857352" cy="2140299"/>
            <a:chOff x="544703" y="3193704"/>
            <a:chExt cx="5857352" cy="2140299"/>
          </a:xfrm>
          <a:effectLst/>
        </p:grpSpPr>
        <p:sp>
          <p:nvSpPr>
            <p:cNvPr id="22" name="Rounded Rectangle 21"/>
            <p:cNvSpPr/>
            <p:nvPr/>
          </p:nvSpPr>
          <p:spPr>
            <a:xfrm>
              <a:off x="544703" y="3193704"/>
              <a:ext cx="5857352" cy="2140299"/>
            </a:xfrm>
            <a:prstGeom prst="roundRect">
              <a:avLst/>
            </a:prstGeom>
            <a:solidFill>
              <a:schemeClr val="bg1"/>
            </a:solidFill>
            <a:ln>
              <a:prstDash val="lgDash"/>
            </a:ln>
          </p:spPr>
          <p:style>
            <a:lnRef idx="1">
              <a:schemeClr val="accent1"/>
            </a:lnRef>
            <a:fillRef idx="3">
              <a:schemeClr val="accent1"/>
            </a:fillRef>
            <a:effectRef idx="2">
              <a:schemeClr val="accent1"/>
            </a:effectRef>
            <a:fontRef idx="minor">
              <a:schemeClr val="lt1"/>
            </a:fontRef>
          </p:style>
          <p:txBody>
            <a:bodyPr rtlCol="0" anchor="ctr"/>
            <a:lstStyle/>
            <a:p>
              <a:endParaRPr lang="en-US" dirty="0">
                <a:solidFill>
                  <a:srgbClr val="000000"/>
                </a:solidFill>
              </a:endParaRPr>
            </a:p>
            <a:p>
              <a:r>
                <a:rPr lang="en-US" dirty="0">
                  <a:solidFill>
                    <a:srgbClr val="000000"/>
                  </a:solidFill>
                </a:rPr>
                <a:t>Onboarding</a:t>
              </a:r>
            </a:p>
            <a:p>
              <a:r>
                <a:rPr lang="en-US" dirty="0">
                  <a:solidFill>
                    <a:srgbClr val="000000"/>
                  </a:solidFill>
                </a:rPr>
                <a:t>Process</a:t>
              </a:r>
            </a:p>
          </p:txBody>
        </p:sp>
        <p:sp>
          <p:nvSpPr>
            <p:cNvPr id="8" name="Rounded Rectangle 7"/>
            <p:cNvSpPr/>
            <p:nvPr/>
          </p:nvSpPr>
          <p:spPr>
            <a:xfrm>
              <a:off x="691247" y="3285812"/>
              <a:ext cx="1184031" cy="41030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Strategic Alignment</a:t>
              </a:r>
            </a:p>
          </p:txBody>
        </p:sp>
        <p:sp>
          <p:nvSpPr>
            <p:cNvPr id="9" name="Rounded Rectangle 8"/>
            <p:cNvSpPr/>
            <p:nvPr/>
          </p:nvSpPr>
          <p:spPr>
            <a:xfrm>
              <a:off x="2139877" y="3799958"/>
              <a:ext cx="1184031" cy="40862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Identify Issues</a:t>
              </a:r>
            </a:p>
          </p:txBody>
        </p:sp>
        <p:sp>
          <p:nvSpPr>
            <p:cNvPr id="10" name="Rounded Rectangle 9"/>
            <p:cNvSpPr/>
            <p:nvPr/>
          </p:nvSpPr>
          <p:spPr>
            <a:xfrm>
              <a:off x="3588507" y="4314105"/>
              <a:ext cx="1184031" cy="386852"/>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Group Issues</a:t>
              </a:r>
            </a:p>
          </p:txBody>
        </p:sp>
        <p:sp>
          <p:nvSpPr>
            <p:cNvPr id="11" name="Rounded Rectangle 10"/>
            <p:cNvSpPr/>
            <p:nvPr/>
          </p:nvSpPr>
          <p:spPr>
            <a:xfrm>
              <a:off x="5047655" y="4828251"/>
              <a:ext cx="1184031" cy="419796"/>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Prioritize Groups</a:t>
              </a:r>
            </a:p>
          </p:txBody>
        </p:sp>
        <p:cxnSp>
          <p:nvCxnSpPr>
            <p:cNvPr id="18" name="Elbow Connector 17"/>
            <p:cNvCxnSpPr>
              <a:stCxn id="8" idx="3"/>
              <a:endCxn id="9" idx="1"/>
            </p:cNvCxnSpPr>
            <p:nvPr/>
          </p:nvCxnSpPr>
          <p:spPr>
            <a:xfrm>
              <a:off x="1875278" y="3490967"/>
              <a:ext cx="264599" cy="513306"/>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cxnSp>
          <p:nvCxnSpPr>
            <p:cNvPr id="20" name="Elbow Connector 19"/>
            <p:cNvCxnSpPr>
              <a:stCxn id="9" idx="3"/>
              <a:endCxn id="10" idx="1"/>
            </p:cNvCxnSpPr>
            <p:nvPr/>
          </p:nvCxnSpPr>
          <p:spPr>
            <a:xfrm>
              <a:off x="3323908" y="4004273"/>
              <a:ext cx="264599" cy="503258"/>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cxnSp>
          <p:nvCxnSpPr>
            <p:cNvPr id="29" name="Elbow Connector 28"/>
            <p:cNvCxnSpPr>
              <a:stCxn id="10" idx="3"/>
              <a:endCxn id="11" idx="1"/>
            </p:cNvCxnSpPr>
            <p:nvPr/>
          </p:nvCxnSpPr>
          <p:spPr>
            <a:xfrm>
              <a:off x="4772538" y="4507531"/>
              <a:ext cx="275117" cy="530618"/>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grpSp>
      <p:cxnSp>
        <p:nvCxnSpPr>
          <p:cNvPr id="37" name="Straight Arrow Connector 36"/>
          <p:cNvCxnSpPr>
            <a:stCxn id="12" idx="3"/>
            <a:endCxn id="33" idx="1"/>
          </p:cNvCxnSpPr>
          <p:nvPr/>
        </p:nvCxnSpPr>
        <p:spPr>
          <a:xfrm>
            <a:off x="2024749"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616347"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5207945"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6799543"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5" name="Elbow Connector 4"/>
          <p:cNvCxnSpPr/>
          <p:nvPr/>
        </p:nvCxnSpPr>
        <p:spPr>
          <a:xfrm rot="5400000" flipH="1" flipV="1">
            <a:off x="3820133" y="-399134"/>
            <a:ext cx="12700" cy="4774794"/>
          </a:xfrm>
          <a:prstGeom prst="bentConnector3">
            <a:avLst>
              <a:gd name="adj1" fmla="val 2661543"/>
            </a:avLst>
          </a:prstGeom>
          <a:ln>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7" name="Elbow Connector 16"/>
          <p:cNvCxnSpPr/>
          <p:nvPr/>
        </p:nvCxnSpPr>
        <p:spPr>
          <a:xfrm rot="5400000" flipH="1" flipV="1">
            <a:off x="7003328" y="1192465"/>
            <a:ext cx="12700" cy="1591597"/>
          </a:xfrm>
          <a:prstGeom prst="bentConnector3">
            <a:avLst>
              <a:gd name="adj1" fmla="val 2661535"/>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415326" y="1320092"/>
            <a:ext cx="811441" cy="307777"/>
          </a:xfrm>
          <a:prstGeom prst="rect">
            <a:avLst/>
          </a:prstGeom>
          <a:noFill/>
        </p:spPr>
        <p:txBody>
          <a:bodyPr wrap="none" rtlCol="0">
            <a:spAutoFit/>
          </a:bodyPr>
          <a:lstStyle/>
          <a:p>
            <a:r>
              <a:rPr lang="en-US" sz="1400" dirty="0"/>
              <a:t>45 days</a:t>
            </a:r>
          </a:p>
        </p:txBody>
      </p:sp>
      <p:sp>
        <p:nvSpPr>
          <p:cNvPr id="31" name="TextBox 30"/>
          <p:cNvSpPr txBox="1"/>
          <p:nvPr/>
        </p:nvSpPr>
        <p:spPr>
          <a:xfrm>
            <a:off x="6597605" y="1320092"/>
            <a:ext cx="811441" cy="307777"/>
          </a:xfrm>
          <a:prstGeom prst="rect">
            <a:avLst/>
          </a:prstGeom>
          <a:noFill/>
        </p:spPr>
        <p:txBody>
          <a:bodyPr wrap="none" rtlCol="0">
            <a:spAutoFit/>
          </a:bodyPr>
          <a:lstStyle/>
          <a:p>
            <a:r>
              <a:rPr lang="en-US" sz="1400" dirty="0"/>
              <a:t>15 days</a:t>
            </a:r>
          </a:p>
        </p:txBody>
      </p:sp>
    </p:spTree>
    <p:extLst>
      <p:ext uri="{BB962C8B-B14F-4D97-AF65-F5344CB8AC3E}">
        <p14:creationId xmlns:p14="http://schemas.microsoft.com/office/powerpoint/2010/main" val="146767676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42</a:t>
            </a:fld>
            <a:endParaRPr lang="en-US" dirty="0"/>
          </a:p>
        </p:txBody>
      </p:sp>
      <p:sp>
        <p:nvSpPr>
          <p:cNvPr id="4" name="Title 3"/>
          <p:cNvSpPr>
            <a:spLocks noGrp="1"/>
          </p:cNvSpPr>
          <p:nvPr>
            <p:ph type="title"/>
          </p:nvPr>
        </p:nvSpPr>
        <p:spPr/>
        <p:txBody>
          <a:bodyPr/>
          <a:lstStyle/>
          <a:p>
            <a:r>
              <a:rPr lang="en-US" dirty="0" smtClean="0"/>
              <a:t>FHIM Lifecycle</a:t>
            </a:r>
            <a:endParaRPr lang="en-US" dirty="0"/>
          </a:p>
        </p:txBody>
      </p:sp>
      <p:sp>
        <p:nvSpPr>
          <p:cNvPr id="2" name="TextBox 1"/>
          <p:cNvSpPr txBox="1"/>
          <p:nvPr/>
        </p:nvSpPr>
        <p:spPr>
          <a:xfrm>
            <a:off x="0" y="1276539"/>
            <a:ext cx="9144000" cy="1477328"/>
          </a:xfrm>
          <a:prstGeom prst="rect">
            <a:avLst/>
          </a:prstGeom>
          <a:noFill/>
        </p:spPr>
        <p:txBody>
          <a:bodyPr wrap="square" rtlCol="0">
            <a:spAutoFit/>
          </a:bodyPr>
          <a:lstStyle/>
          <a:p>
            <a:r>
              <a:rPr lang="en-US" dirty="0">
                <a:latin typeface="Arial Narrow" panose="020B0606020202030204" pitchFamily="34" charset="0"/>
              </a:rPr>
              <a:t>This table shows the project lifecycle steps involved in doing a typical inter-agency data-sharing project; where, notional small to large project times reflect the traditional “start from a blank sheet of paper” approach to the FHIM and SIGG( MDHT + MDMI) reusable Model Driven Architecture (MDA) approach; where the difference in efficiency and effectivity will produce a significant cost savings by using maintain the available FHIM and SIGG</a:t>
            </a:r>
            <a:r>
              <a:rPr lang="en-US" dirty="0" smtClean="0">
                <a:latin typeface="Arial Narrow" panose="020B0606020202030204" pitchFamily="34" charset="0"/>
              </a:rPr>
              <a:t>.</a:t>
            </a:r>
            <a:endParaRPr lang="en-US" dirty="0">
              <a:latin typeface="Arial Narrow" panose="020B0606020202030204"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71314951"/>
              </p:ext>
            </p:extLst>
          </p:nvPr>
        </p:nvGraphicFramePr>
        <p:xfrm>
          <a:off x="0" y="2753867"/>
          <a:ext cx="9143999" cy="3880805"/>
        </p:xfrm>
        <a:graphic>
          <a:graphicData uri="http://schemas.openxmlformats.org/drawingml/2006/table">
            <a:tbl>
              <a:tblPr firstRow="1" firstCol="1" bandRow="1">
                <a:tableStyleId>{5C22544A-7EE6-4342-B048-85BDC9FD1C3A}</a:tableStyleId>
              </a:tblPr>
              <a:tblGrid>
                <a:gridCol w="5716222"/>
                <a:gridCol w="1848359"/>
                <a:gridCol w="1579418"/>
              </a:tblGrid>
              <a:tr h="0">
                <a:tc>
                  <a:txBody>
                    <a:bodyPr/>
                    <a:lstStyle/>
                    <a:p>
                      <a:pPr marL="0" marR="0">
                        <a:lnSpc>
                          <a:spcPct val="107000"/>
                        </a:lnSpc>
                        <a:spcBef>
                          <a:spcPts val="0"/>
                        </a:spcBef>
                        <a:spcAft>
                          <a:spcPts val="0"/>
                        </a:spcAft>
                      </a:pPr>
                      <a:r>
                        <a:rPr lang="en-US" sz="1400" dirty="0">
                          <a:effectLst/>
                          <a:latin typeface="Arial Narrow" panose="020B0606020202030204" pitchFamily="34" charset="0"/>
                        </a:rPr>
                        <a:t>Step</a:t>
                      </a:r>
                      <a:endParaRPr lang="en-US" sz="1400" dirty="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Notional</a:t>
                      </a:r>
                    </a:p>
                    <a:p>
                      <a:pPr marL="0" marR="0">
                        <a:lnSpc>
                          <a:spcPct val="107000"/>
                        </a:lnSpc>
                        <a:spcBef>
                          <a:spcPts val="0"/>
                        </a:spcBef>
                        <a:spcAft>
                          <a:spcPts val="0"/>
                        </a:spcAft>
                      </a:pPr>
                      <a:r>
                        <a:rPr lang="en-US" sz="1400">
                          <a:effectLst/>
                          <a:latin typeface="Arial Narrow" panose="020B0606020202030204" pitchFamily="34" charset="0"/>
                        </a:rPr>
                        <a:t>Traditional</a:t>
                      </a:r>
                    </a:p>
                    <a:p>
                      <a:pPr marL="0" marR="0">
                        <a:lnSpc>
                          <a:spcPct val="107000"/>
                        </a:lnSpc>
                        <a:spcBef>
                          <a:spcPts val="0"/>
                        </a:spcBef>
                        <a:spcAft>
                          <a:spcPts val="0"/>
                        </a:spcAft>
                      </a:pPr>
                      <a:r>
                        <a:rPr lang="en-US" sz="1400">
                          <a:effectLst/>
                          <a:latin typeface="Arial Narrow" panose="020B0606020202030204" pitchFamily="34" charset="0"/>
                        </a:rPr>
                        <a:t>Time</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Notional</a:t>
                      </a:r>
                    </a:p>
                    <a:p>
                      <a:pPr marL="0" marR="0">
                        <a:lnSpc>
                          <a:spcPct val="107000"/>
                        </a:lnSpc>
                        <a:spcBef>
                          <a:spcPts val="0"/>
                        </a:spcBef>
                        <a:spcAft>
                          <a:spcPts val="0"/>
                        </a:spcAft>
                      </a:pPr>
                      <a:r>
                        <a:rPr lang="en-US" sz="1400">
                          <a:effectLst/>
                          <a:latin typeface="Arial Narrow" panose="020B0606020202030204" pitchFamily="34" charset="0"/>
                        </a:rPr>
                        <a:t>FHIM</a:t>
                      </a:r>
                    </a:p>
                    <a:p>
                      <a:pPr marL="0" marR="0">
                        <a:lnSpc>
                          <a:spcPct val="107000"/>
                        </a:lnSpc>
                        <a:spcBef>
                          <a:spcPts val="0"/>
                        </a:spcBef>
                        <a:spcAft>
                          <a:spcPts val="0"/>
                        </a:spcAft>
                      </a:pPr>
                      <a:r>
                        <a:rPr lang="en-US" sz="1400">
                          <a:effectLst/>
                          <a:latin typeface="Arial Narrow" panose="020B0606020202030204" pitchFamily="34" charset="0"/>
                        </a:rPr>
                        <a:t>Time</a:t>
                      </a:r>
                      <a:endParaRPr lang="en-US" sz="1400">
                        <a:effectLst/>
                        <a:latin typeface="Arial Narrow" panose="020B0606020202030204" pitchFamily="34" charset="0"/>
                        <a:ea typeface="SimSun"/>
                        <a:cs typeface="Times New Roman"/>
                      </a:endParaRPr>
                    </a:p>
                  </a:txBody>
                  <a:tcPr marL="68580" marR="68580" marT="0" marB="0"/>
                </a:tc>
              </a:tr>
              <a:tr h="0">
                <a:tc>
                  <a:txBody>
                    <a:bodyPr/>
                    <a:lstStyle/>
                    <a:p>
                      <a:pPr marL="342900" marR="0" lvl="0" indent="-342900">
                        <a:lnSpc>
                          <a:spcPct val="107000"/>
                        </a:lnSpc>
                        <a:spcBef>
                          <a:spcPts val="0"/>
                        </a:spcBef>
                        <a:spcAft>
                          <a:spcPts val="0"/>
                        </a:spcAft>
                        <a:buFont typeface="+mj-lt"/>
                        <a:buAutoNum type="arabicPeriod"/>
                      </a:pPr>
                      <a:r>
                        <a:rPr lang="en-US" sz="1400">
                          <a:effectLst/>
                          <a:latin typeface="Arial Narrow" panose="020B0606020202030204" pitchFamily="34" charset="0"/>
                        </a:rPr>
                        <a:t>information Exchange Requirements (IERs) analysis </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Identify data modules, elements, dictionary, provenance and meta-date</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Identify terminologies, value sets for coded data attributes, any additional information</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Define most appropriate terminologies and value sets for coded data attributes</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weeks by SME team</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hours by an SME</a:t>
                      </a:r>
                      <a:endParaRPr lang="en-US" sz="1400">
                        <a:effectLst/>
                        <a:latin typeface="Arial Narrow" panose="020B0606020202030204" pitchFamily="34" charset="0"/>
                        <a:ea typeface="SimSun"/>
                        <a:cs typeface="Times New Roman"/>
                      </a:endParaRPr>
                    </a:p>
                  </a:txBody>
                  <a:tcPr marL="68580" marR="68580" marT="0" marB="0"/>
                </a:tc>
              </a:tr>
              <a:tr h="0">
                <a:tc>
                  <a:txBody>
                    <a:bodyPr/>
                    <a:lstStyle/>
                    <a:p>
                      <a:pPr marL="342900" marR="0" lvl="0" indent="-342900">
                        <a:lnSpc>
                          <a:spcPct val="107000"/>
                        </a:lnSpc>
                        <a:spcBef>
                          <a:spcPts val="0"/>
                        </a:spcBef>
                        <a:spcAft>
                          <a:spcPts val="0"/>
                        </a:spcAft>
                        <a:buFont typeface="+mj-lt"/>
                        <a:buAutoNum type="arabicPeriod"/>
                      </a:pPr>
                      <a:r>
                        <a:rPr lang="en-US" sz="1400">
                          <a:effectLst/>
                          <a:latin typeface="Arial Narrow" panose="020B0606020202030204" pitchFamily="34" charset="0"/>
                        </a:rPr>
                        <a:t>Interoperability Specification (IS) production</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Identify specific use cases for information exchange implementation</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Constrain the IER data and terminology to support the use cases</a:t>
                      </a:r>
                    </a:p>
                    <a:p>
                      <a:pPr marL="742950" marR="0" lvl="1" indent="-285750">
                        <a:lnSpc>
                          <a:spcPct val="107000"/>
                        </a:lnSpc>
                        <a:spcBef>
                          <a:spcPts val="0"/>
                        </a:spcBef>
                        <a:spcAft>
                          <a:spcPts val="0"/>
                        </a:spcAft>
                        <a:buFont typeface="+mj-lt"/>
                        <a:buAutoNum type="alphaLcPeriod"/>
                      </a:pPr>
                      <a:r>
                        <a:rPr lang="en-US" sz="1400">
                          <a:effectLst/>
                          <a:latin typeface="Arial Narrow" panose="020B0606020202030204" pitchFamily="34" charset="0"/>
                        </a:rPr>
                        <a:t>Generate the implementation specific model (CDA, FHIR, etc.)</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weeks by analyst</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hours by analyst</a:t>
                      </a:r>
                      <a:endParaRPr lang="en-US" sz="1400">
                        <a:effectLst/>
                        <a:latin typeface="Arial Narrow" panose="020B0606020202030204" pitchFamily="34" charset="0"/>
                        <a:ea typeface="SimSun"/>
                        <a:cs typeface="Times New Roman"/>
                      </a:endParaRPr>
                    </a:p>
                  </a:txBody>
                  <a:tcPr marL="68580" marR="68580" marT="0" marB="0"/>
                </a:tc>
              </a:tr>
              <a:tr h="0">
                <a:tc>
                  <a:txBody>
                    <a:bodyPr/>
                    <a:lstStyle/>
                    <a:p>
                      <a:pPr marL="342900" marR="0" lvl="0" indent="-342900">
                        <a:lnSpc>
                          <a:spcPct val="107000"/>
                        </a:lnSpc>
                        <a:spcBef>
                          <a:spcPts val="0"/>
                        </a:spcBef>
                        <a:spcAft>
                          <a:spcPts val="0"/>
                        </a:spcAft>
                        <a:buFont typeface="+mj-lt"/>
                        <a:buAutoNum type="arabicPeriod"/>
                      </a:pPr>
                      <a:r>
                        <a:rPr lang="en-US" sz="1400">
                          <a:effectLst/>
                          <a:latin typeface="Arial Narrow" panose="020B0606020202030204" pitchFamily="34" charset="0"/>
                        </a:rPr>
                        <a:t>IS Implementation Guides (IGs) (e.g., CDA/FHIR profiles) production</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weeks by SME</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hours by SME</a:t>
                      </a:r>
                      <a:endParaRPr lang="en-US" sz="1400">
                        <a:effectLst/>
                        <a:latin typeface="Arial Narrow" panose="020B0606020202030204" pitchFamily="34" charset="0"/>
                        <a:ea typeface="SimSun"/>
                        <a:cs typeface="Times New Roman"/>
                      </a:endParaRPr>
                    </a:p>
                  </a:txBody>
                  <a:tcPr marL="68580" marR="68580" marT="0" marB="0"/>
                </a:tc>
              </a:tr>
              <a:tr h="0">
                <a:tc>
                  <a:txBody>
                    <a:bodyPr/>
                    <a:lstStyle/>
                    <a:p>
                      <a:pPr marL="342900" marR="0" lvl="0" indent="-342900">
                        <a:lnSpc>
                          <a:spcPct val="107000"/>
                        </a:lnSpc>
                        <a:spcBef>
                          <a:spcPts val="0"/>
                        </a:spcBef>
                        <a:spcAft>
                          <a:spcPts val="0"/>
                        </a:spcAft>
                        <a:buFont typeface="+mj-lt"/>
                        <a:buAutoNum type="arabicPeriod"/>
                      </a:pPr>
                      <a:r>
                        <a:rPr lang="en-US" sz="1400">
                          <a:effectLst/>
                          <a:latin typeface="Arial Narrow" panose="020B0606020202030204" pitchFamily="34" charset="0"/>
                        </a:rPr>
                        <a:t>IS IG profile testing </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days</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hours </a:t>
                      </a:r>
                      <a:endParaRPr lang="en-US" sz="1400">
                        <a:effectLst/>
                        <a:latin typeface="Arial Narrow" panose="020B0606020202030204" pitchFamily="34" charset="0"/>
                        <a:ea typeface="SimSun"/>
                        <a:cs typeface="Times New Roman"/>
                      </a:endParaRPr>
                    </a:p>
                  </a:txBody>
                  <a:tcPr marL="68580" marR="68580" marT="0" marB="0"/>
                </a:tc>
              </a:tr>
              <a:tr h="0">
                <a:tc>
                  <a:txBody>
                    <a:bodyPr/>
                    <a:lstStyle/>
                    <a:p>
                      <a:pPr marL="342900" marR="0" lvl="0" indent="-342900">
                        <a:lnSpc>
                          <a:spcPct val="107000"/>
                        </a:lnSpc>
                        <a:spcBef>
                          <a:spcPts val="0"/>
                        </a:spcBef>
                        <a:spcAft>
                          <a:spcPts val="0"/>
                        </a:spcAft>
                        <a:buFont typeface="+mj-lt"/>
                        <a:buAutoNum type="arabicPeriod"/>
                      </a:pPr>
                      <a:r>
                        <a:rPr lang="en-US" sz="1400">
                          <a:effectLst/>
                          <a:latin typeface="Arial Narrow" panose="020B0606020202030204" pitchFamily="34" charset="0"/>
                        </a:rPr>
                        <a:t>IS IG ballot/standardization at an SDO</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a:effectLst/>
                          <a:latin typeface="Arial Narrow" panose="020B0606020202030204" pitchFamily="34" charset="0"/>
                        </a:rPr>
                        <a:t>1-4 weeks </a:t>
                      </a:r>
                      <a:endParaRPr lang="en-US" sz="1400">
                        <a:effectLst/>
                        <a:latin typeface="Arial Narrow" panose="020B0606020202030204" pitchFamily="34" charset="0"/>
                        <a:ea typeface="SimSun"/>
                        <a:cs typeface="Times New Roman"/>
                      </a:endParaRPr>
                    </a:p>
                  </a:txBody>
                  <a:tcPr marL="68580" marR="68580" marT="0" marB="0"/>
                </a:tc>
                <a:tc>
                  <a:txBody>
                    <a:bodyPr/>
                    <a:lstStyle/>
                    <a:p>
                      <a:pPr marL="0" marR="0">
                        <a:lnSpc>
                          <a:spcPct val="107000"/>
                        </a:lnSpc>
                        <a:spcBef>
                          <a:spcPts val="0"/>
                        </a:spcBef>
                        <a:spcAft>
                          <a:spcPts val="0"/>
                        </a:spcAft>
                      </a:pPr>
                      <a:r>
                        <a:rPr lang="en-US" sz="1400" dirty="0">
                          <a:effectLst/>
                          <a:latin typeface="Arial Narrow" panose="020B0606020202030204" pitchFamily="34" charset="0"/>
                        </a:rPr>
                        <a:t>1-4 hours </a:t>
                      </a:r>
                      <a:endParaRPr lang="en-US" sz="1400" dirty="0">
                        <a:effectLst/>
                        <a:latin typeface="Arial Narrow" panose="020B0606020202030204" pitchFamily="34" charset="0"/>
                        <a:ea typeface="SimSun"/>
                        <a:cs typeface="Times New Roman"/>
                      </a:endParaRPr>
                    </a:p>
                  </a:txBody>
                  <a:tcPr marL="68580" marR="68580" marT="0" marB="0"/>
                </a:tc>
              </a:tr>
            </a:tbl>
          </a:graphicData>
        </a:graphic>
      </p:graphicFrame>
    </p:spTree>
    <p:extLst>
      <p:ext uri="{BB962C8B-B14F-4D97-AF65-F5344CB8AC3E}">
        <p14:creationId xmlns:p14="http://schemas.microsoft.com/office/powerpoint/2010/main" val="111575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43</a:t>
            </a:fld>
            <a:endParaRPr lang="en-US" dirty="0"/>
          </a:p>
        </p:txBody>
      </p:sp>
      <p:sp>
        <p:nvSpPr>
          <p:cNvPr id="4" name="Title 3"/>
          <p:cNvSpPr>
            <a:spLocks noGrp="1"/>
          </p:cNvSpPr>
          <p:nvPr>
            <p:ph type="title"/>
          </p:nvPr>
        </p:nvSpPr>
        <p:spPr/>
        <p:txBody>
          <a:bodyPr/>
          <a:lstStyle/>
          <a:p>
            <a:r>
              <a:rPr lang="en-US" dirty="0"/>
              <a:t>Onboarding New Work</a:t>
            </a:r>
          </a:p>
        </p:txBody>
      </p:sp>
      <p:sp>
        <p:nvSpPr>
          <p:cNvPr id="12" name="Rounded Rectangle 11"/>
          <p:cNvSpPr/>
          <p:nvPr/>
        </p:nvSpPr>
        <p:spPr>
          <a:xfrm>
            <a:off x="840718"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1. FHA, MB or GB Challenge Proposal</a:t>
            </a:r>
          </a:p>
        </p:txBody>
      </p:sp>
      <p:sp>
        <p:nvSpPr>
          <p:cNvPr id="13" name="Rounded Rectangle 12"/>
          <p:cNvSpPr/>
          <p:nvPr/>
        </p:nvSpPr>
        <p:spPr>
          <a:xfrm>
            <a:off x="4023914"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3. Analyze &amp; define approach</a:t>
            </a:r>
          </a:p>
        </p:txBody>
      </p:sp>
      <p:sp>
        <p:nvSpPr>
          <p:cNvPr id="14" name="Rounded Rectangle 13"/>
          <p:cNvSpPr/>
          <p:nvPr/>
        </p:nvSpPr>
        <p:spPr>
          <a:xfrm>
            <a:off x="5615512"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4. Estimate timing &amp; resources</a:t>
            </a:r>
          </a:p>
        </p:txBody>
      </p:sp>
      <p:sp>
        <p:nvSpPr>
          <p:cNvPr id="15" name="Rounded Rectangle 14"/>
          <p:cNvSpPr/>
          <p:nvPr/>
        </p:nvSpPr>
        <p:spPr>
          <a:xfrm>
            <a:off x="7207109"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5. MB Review &amp; Approval</a:t>
            </a:r>
          </a:p>
        </p:txBody>
      </p:sp>
      <p:sp>
        <p:nvSpPr>
          <p:cNvPr id="33" name="Rounded Rectangle 32"/>
          <p:cNvSpPr/>
          <p:nvPr/>
        </p:nvSpPr>
        <p:spPr>
          <a:xfrm>
            <a:off x="2432316" y="1988263"/>
            <a:ext cx="1184031" cy="75716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2. Onboarding</a:t>
            </a:r>
          </a:p>
          <a:p>
            <a:pPr algn="ctr"/>
            <a:r>
              <a:rPr lang="en-US" sz="1200" dirty="0">
                <a:solidFill>
                  <a:srgbClr val="000000"/>
                </a:solidFill>
              </a:rPr>
              <a:t>Process</a:t>
            </a:r>
          </a:p>
        </p:txBody>
      </p:sp>
      <p:sp>
        <p:nvSpPr>
          <p:cNvPr id="34" name="Isosceles Triangle 33"/>
          <p:cNvSpPr/>
          <p:nvPr/>
        </p:nvSpPr>
        <p:spPr>
          <a:xfrm>
            <a:off x="730190" y="2745432"/>
            <a:ext cx="5158148" cy="1003164"/>
          </a:xfrm>
          <a:prstGeom prst="triangle">
            <a:avLst/>
          </a:prstGeom>
          <a:solidFill>
            <a:schemeClr val="bg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5" name="Group 34"/>
          <p:cNvGrpSpPr/>
          <p:nvPr/>
        </p:nvGrpSpPr>
        <p:grpSpPr>
          <a:xfrm>
            <a:off x="383935" y="3698356"/>
            <a:ext cx="5857352" cy="2140299"/>
            <a:chOff x="544703" y="3193704"/>
            <a:chExt cx="5857352" cy="2140299"/>
          </a:xfrm>
          <a:effectLst/>
        </p:grpSpPr>
        <p:sp>
          <p:nvSpPr>
            <p:cNvPr id="22" name="Rounded Rectangle 21"/>
            <p:cNvSpPr/>
            <p:nvPr/>
          </p:nvSpPr>
          <p:spPr>
            <a:xfrm>
              <a:off x="544703" y="3193704"/>
              <a:ext cx="5857352" cy="2140299"/>
            </a:xfrm>
            <a:prstGeom prst="roundRect">
              <a:avLst/>
            </a:prstGeom>
            <a:solidFill>
              <a:schemeClr val="bg1"/>
            </a:solidFill>
            <a:ln>
              <a:prstDash val="lgDash"/>
            </a:ln>
          </p:spPr>
          <p:style>
            <a:lnRef idx="1">
              <a:schemeClr val="accent1"/>
            </a:lnRef>
            <a:fillRef idx="3">
              <a:schemeClr val="accent1"/>
            </a:fillRef>
            <a:effectRef idx="2">
              <a:schemeClr val="accent1"/>
            </a:effectRef>
            <a:fontRef idx="minor">
              <a:schemeClr val="lt1"/>
            </a:fontRef>
          </p:style>
          <p:txBody>
            <a:bodyPr rtlCol="0" anchor="ctr"/>
            <a:lstStyle/>
            <a:p>
              <a:endParaRPr lang="en-US" dirty="0">
                <a:solidFill>
                  <a:srgbClr val="000000"/>
                </a:solidFill>
              </a:endParaRPr>
            </a:p>
            <a:p>
              <a:r>
                <a:rPr lang="en-US" dirty="0">
                  <a:solidFill>
                    <a:srgbClr val="000000"/>
                  </a:solidFill>
                </a:rPr>
                <a:t>Onboarding</a:t>
              </a:r>
            </a:p>
            <a:p>
              <a:r>
                <a:rPr lang="en-US" dirty="0">
                  <a:solidFill>
                    <a:srgbClr val="000000"/>
                  </a:solidFill>
                </a:rPr>
                <a:t>Process</a:t>
              </a:r>
            </a:p>
          </p:txBody>
        </p:sp>
        <p:sp>
          <p:nvSpPr>
            <p:cNvPr id="8" name="Rounded Rectangle 7"/>
            <p:cNvSpPr/>
            <p:nvPr/>
          </p:nvSpPr>
          <p:spPr>
            <a:xfrm>
              <a:off x="691247" y="3285812"/>
              <a:ext cx="1184031" cy="41030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Strategic Alignment</a:t>
              </a:r>
            </a:p>
          </p:txBody>
        </p:sp>
        <p:sp>
          <p:nvSpPr>
            <p:cNvPr id="9" name="Rounded Rectangle 8"/>
            <p:cNvSpPr/>
            <p:nvPr/>
          </p:nvSpPr>
          <p:spPr>
            <a:xfrm>
              <a:off x="2139877" y="3799958"/>
              <a:ext cx="1184031" cy="408629"/>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Identify Issues</a:t>
              </a:r>
            </a:p>
          </p:txBody>
        </p:sp>
        <p:sp>
          <p:nvSpPr>
            <p:cNvPr id="10" name="Rounded Rectangle 9"/>
            <p:cNvSpPr/>
            <p:nvPr/>
          </p:nvSpPr>
          <p:spPr>
            <a:xfrm>
              <a:off x="3588507" y="4314105"/>
              <a:ext cx="1184031" cy="386852"/>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Group Issues</a:t>
              </a:r>
            </a:p>
          </p:txBody>
        </p:sp>
        <p:sp>
          <p:nvSpPr>
            <p:cNvPr id="11" name="Rounded Rectangle 10"/>
            <p:cNvSpPr/>
            <p:nvPr/>
          </p:nvSpPr>
          <p:spPr>
            <a:xfrm>
              <a:off x="5047655" y="4828251"/>
              <a:ext cx="1184031" cy="419796"/>
            </a:xfrm>
            <a:prstGeom prst="round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Prioritize Groups</a:t>
              </a:r>
            </a:p>
          </p:txBody>
        </p:sp>
        <p:cxnSp>
          <p:nvCxnSpPr>
            <p:cNvPr id="18" name="Elbow Connector 17"/>
            <p:cNvCxnSpPr>
              <a:stCxn id="8" idx="3"/>
              <a:endCxn id="9" idx="1"/>
            </p:cNvCxnSpPr>
            <p:nvPr/>
          </p:nvCxnSpPr>
          <p:spPr>
            <a:xfrm>
              <a:off x="1875278" y="3490967"/>
              <a:ext cx="264599" cy="513306"/>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cxnSp>
          <p:nvCxnSpPr>
            <p:cNvPr id="20" name="Elbow Connector 19"/>
            <p:cNvCxnSpPr>
              <a:stCxn id="9" idx="3"/>
              <a:endCxn id="10" idx="1"/>
            </p:cNvCxnSpPr>
            <p:nvPr/>
          </p:nvCxnSpPr>
          <p:spPr>
            <a:xfrm>
              <a:off x="3323908" y="4004273"/>
              <a:ext cx="264599" cy="503258"/>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cxnSp>
          <p:nvCxnSpPr>
            <p:cNvPr id="29" name="Elbow Connector 28"/>
            <p:cNvCxnSpPr>
              <a:stCxn id="10" idx="3"/>
              <a:endCxn id="11" idx="1"/>
            </p:cNvCxnSpPr>
            <p:nvPr/>
          </p:nvCxnSpPr>
          <p:spPr>
            <a:xfrm>
              <a:off x="4772538" y="4507531"/>
              <a:ext cx="275117" cy="530618"/>
            </a:xfrm>
            <a:prstGeom prst="bentConnector3">
              <a:avLst/>
            </a:prstGeom>
            <a:ln w="12700">
              <a:tailEnd type="triangle"/>
            </a:ln>
            <a:effectLst/>
          </p:spPr>
          <p:style>
            <a:lnRef idx="2">
              <a:schemeClr val="accent1"/>
            </a:lnRef>
            <a:fillRef idx="0">
              <a:schemeClr val="accent1"/>
            </a:fillRef>
            <a:effectRef idx="1">
              <a:schemeClr val="accent1"/>
            </a:effectRef>
            <a:fontRef idx="minor">
              <a:schemeClr val="tx1"/>
            </a:fontRef>
          </p:style>
        </p:cxnSp>
      </p:grpSp>
      <p:cxnSp>
        <p:nvCxnSpPr>
          <p:cNvPr id="37" name="Straight Arrow Connector 36"/>
          <p:cNvCxnSpPr>
            <a:stCxn id="12" idx="3"/>
            <a:endCxn id="33" idx="1"/>
          </p:cNvCxnSpPr>
          <p:nvPr/>
        </p:nvCxnSpPr>
        <p:spPr>
          <a:xfrm>
            <a:off x="2024749"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616347"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5207945"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6799543" y="2366848"/>
            <a:ext cx="407567"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5" name="Elbow Connector 4"/>
          <p:cNvCxnSpPr/>
          <p:nvPr/>
        </p:nvCxnSpPr>
        <p:spPr>
          <a:xfrm rot="5400000" flipH="1" flipV="1">
            <a:off x="3820133" y="-399134"/>
            <a:ext cx="12700" cy="4774794"/>
          </a:xfrm>
          <a:prstGeom prst="bentConnector3">
            <a:avLst>
              <a:gd name="adj1" fmla="val 2661543"/>
            </a:avLst>
          </a:prstGeom>
          <a:ln>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7" name="Elbow Connector 16"/>
          <p:cNvCxnSpPr/>
          <p:nvPr/>
        </p:nvCxnSpPr>
        <p:spPr>
          <a:xfrm rot="5400000" flipH="1" flipV="1">
            <a:off x="7003328" y="1192465"/>
            <a:ext cx="12700" cy="1591597"/>
          </a:xfrm>
          <a:prstGeom prst="bentConnector3">
            <a:avLst>
              <a:gd name="adj1" fmla="val 2661535"/>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415326" y="1320092"/>
            <a:ext cx="811441" cy="307777"/>
          </a:xfrm>
          <a:prstGeom prst="rect">
            <a:avLst/>
          </a:prstGeom>
          <a:noFill/>
        </p:spPr>
        <p:txBody>
          <a:bodyPr wrap="none" rtlCol="0">
            <a:spAutoFit/>
          </a:bodyPr>
          <a:lstStyle/>
          <a:p>
            <a:r>
              <a:rPr lang="en-US" sz="1400" dirty="0"/>
              <a:t>45 days</a:t>
            </a:r>
          </a:p>
        </p:txBody>
      </p:sp>
      <p:sp>
        <p:nvSpPr>
          <p:cNvPr id="31" name="TextBox 30"/>
          <p:cNvSpPr txBox="1"/>
          <p:nvPr/>
        </p:nvSpPr>
        <p:spPr>
          <a:xfrm>
            <a:off x="6597605" y="1320092"/>
            <a:ext cx="811441" cy="307777"/>
          </a:xfrm>
          <a:prstGeom prst="rect">
            <a:avLst/>
          </a:prstGeom>
          <a:noFill/>
        </p:spPr>
        <p:txBody>
          <a:bodyPr wrap="none" rtlCol="0">
            <a:spAutoFit/>
          </a:bodyPr>
          <a:lstStyle/>
          <a:p>
            <a:r>
              <a:rPr lang="en-US" sz="1400" dirty="0"/>
              <a:t>15 days</a:t>
            </a:r>
          </a:p>
        </p:txBody>
      </p:sp>
    </p:spTree>
    <p:extLst>
      <p:ext uri="{BB962C8B-B14F-4D97-AF65-F5344CB8AC3E}">
        <p14:creationId xmlns:p14="http://schemas.microsoft.com/office/powerpoint/2010/main" val="5306601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44</a:t>
            </a:fld>
            <a:endParaRPr lang="en-US" dirty="0"/>
          </a:p>
        </p:txBody>
      </p:sp>
      <p:sp>
        <p:nvSpPr>
          <p:cNvPr id="4" name="Title 3"/>
          <p:cNvSpPr>
            <a:spLocks noGrp="1"/>
          </p:cNvSpPr>
          <p:nvPr>
            <p:ph type="title"/>
          </p:nvPr>
        </p:nvSpPr>
        <p:spPr/>
        <p:txBody>
          <a:bodyPr/>
          <a:lstStyle/>
          <a:p>
            <a:r>
              <a:rPr lang="en-US" dirty="0" smtClean="0"/>
              <a:t>FHIM Information Domains</a:t>
            </a:r>
            <a:endParaRPr lang="en-US" dirty="0"/>
          </a:p>
        </p:txBody>
      </p:sp>
      <p:graphicFrame>
        <p:nvGraphicFramePr>
          <p:cNvPr id="30" name="Table 66"/>
          <p:cNvGraphicFramePr/>
          <p:nvPr>
            <p:extLst>
              <p:ext uri="{D42A27DB-BD31-4B8C-83A1-F6EECF244321}">
                <p14:modId xmlns:p14="http://schemas.microsoft.com/office/powerpoint/2010/main" val="1205373076"/>
              </p:ext>
            </p:extLst>
          </p:nvPr>
        </p:nvGraphicFramePr>
        <p:xfrm>
          <a:off x="118463" y="951386"/>
          <a:ext cx="4572000" cy="5151437"/>
        </p:xfrm>
        <a:graphic>
          <a:graphicData uri="http://schemas.openxmlformats.org/drawingml/2006/table">
            <a:tbl>
              <a:tblPr/>
              <a:tblGrid>
                <a:gridCol w="2209800"/>
                <a:gridCol w="1219200"/>
                <a:gridCol w="1143000"/>
              </a:tblGrid>
              <a:tr h="322262">
                <a:tc gridSpan="3">
                  <a:txBody>
                    <a:bodyPr/>
                    <a:lstStyle/>
                    <a:p>
                      <a:pPr>
                        <a:tabLst>
                          <a:tab pos="914400" algn="l"/>
                        </a:tabLst>
                        <a:defRPr sz="1800"/>
                      </a:pPr>
                      <a:r>
                        <a:rPr sz="900" b="1" dirty="0">
                          <a:solidFill>
                            <a:srgbClr val="FFFFFF"/>
                          </a:solidFill>
                          <a:sym typeface="Helvetica Neue"/>
                        </a:rPr>
                        <a:t>FHIM Information Domains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013F80"/>
                    </a:solidFill>
                  </a:tcPr>
                </a:tc>
                <a:tc hMerge="1">
                  <a:txBody>
                    <a:bodyPr/>
                    <a:lstStyle/>
                    <a:p>
                      <a:endParaRPr lang="en-US"/>
                    </a:p>
                  </a:txBody>
                  <a:tcPr/>
                </a:tc>
                <a:tc hMerge="1">
                  <a:txBody>
                    <a:bodyPr/>
                    <a:lstStyle/>
                    <a:p>
                      <a:endParaRPr lang="en-US"/>
                    </a:p>
                  </a:txBody>
                  <a:tcPr/>
                </a:tc>
              </a:tr>
              <a:tr h="403225">
                <a:tc>
                  <a:txBody>
                    <a:bodyPr/>
                    <a:lstStyle/>
                    <a:p>
                      <a:pPr indent="88900" algn="l">
                        <a:tabLst>
                          <a:tab pos="914400" algn="l"/>
                        </a:tabLst>
                        <a:defRPr sz="1800"/>
                      </a:pPr>
                      <a:r>
                        <a:rPr sz="900" b="1" dirty="0">
                          <a:sym typeface="Helvetica Neue"/>
                        </a:rPr>
                        <a:t>Information Domain</a:t>
                      </a:r>
                    </a:p>
                  </a:txBody>
                  <a:tcPr marL="12700" marR="12700" marT="12700" marB="12700" anchor="ctr" horzOverflow="overflow">
                    <a:lnL w="12700">
                      <a:solidFill>
                        <a:srgbClr val="D6D6D6"/>
                      </a:solidFill>
                    </a:lnL>
                    <a:lnR w="12700">
                      <a:solidFill>
                        <a:srgbClr val="C0C0C0"/>
                      </a:solidFill>
                    </a:lnR>
                    <a:lnT w="12700">
                      <a:solidFill>
                        <a:srgbClr val="D6D6D6"/>
                      </a:solidFill>
                    </a:lnT>
                    <a:lnB w="12700">
                      <a:solidFill>
                        <a:srgbClr val="D6D6D6"/>
                      </a:solidFill>
                    </a:lnB>
                    <a:solidFill>
                      <a:srgbClr val="EBEBEB"/>
                    </a:solidFill>
                  </a:tcPr>
                </a:tc>
                <a:tc>
                  <a:txBody>
                    <a:bodyPr/>
                    <a:lstStyle/>
                    <a:p>
                      <a:pPr indent="88900" algn="l">
                        <a:tabLst>
                          <a:tab pos="914400" algn="l"/>
                        </a:tabLst>
                        <a:defRPr sz="1800"/>
                      </a:pPr>
                      <a:r>
                        <a:rPr sz="900" b="1" dirty="0">
                          <a:sym typeface="Helvetica Neue"/>
                        </a:rPr>
                        <a:t>Information Modeling Status</a:t>
                      </a:r>
                    </a:p>
                  </a:txBody>
                  <a:tcPr marL="12700" marR="12700" marT="12700" marB="12700" anchor="ctr" horzOverflow="overflow">
                    <a:lnL w="12700">
                      <a:solidFill>
                        <a:srgbClr val="C0C0C0"/>
                      </a:solidFill>
                    </a:lnL>
                    <a:lnR w="12700">
                      <a:solidFill>
                        <a:srgbClr val="C0C0C0"/>
                      </a:solidFill>
                    </a:lnR>
                    <a:lnT w="12700">
                      <a:solidFill>
                        <a:srgbClr val="C0C0C0"/>
                      </a:solidFill>
                    </a:lnT>
                    <a:lnB w="12700">
                      <a:solidFill>
                        <a:srgbClr val="C0C0C0"/>
                      </a:solidFill>
                    </a:lnB>
                    <a:solidFill>
                      <a:srgbClr val="EBEBEB"/>
                    </a:solidFill>
                  </a:tcPr>
                </a:tc>
                <a:tc>
                  <a:txBody>
                    <a:bodyPr/>
                    <a:lstStyle/>
                    <a:p>
                      <a:pPr indent="88900" algn="l">
                        <a:tabLst>
                          <a:tab pos="914400" algn="l"/>
                        </a:tabLst>
                        <a:defRPr sz="1800"/>
                      </a:pPr>
                      <a:r>
                        <a:rPr sz="900" b="1" dirty="0">
                          <a:sym typeface="Helvetica Neue"/>
                        </a:rPr>
                        <a:t>Terminology Modeling Status</a:t>
                      </a:r>
                    </a:p>
                  </a:txBody>
                  <a:tcPr marL="12700" marR="12700" marT="12700" marB="12700" anchor="ctr" horzOverflow="overflow">
                    <a:lnL w="12700">
                      <a:solidFill>
                        <a:srgbClr val="C0C0C0"/>
                      </a:solidFill>
                    </a:lnL>
                    <a:lnR w="12700">
                      <a:solidFill>
                        <a:srgbClr val="C0C0C0"/>
                      </a:solidFill>
                    </a:lnR>
                    <a:lnT w="12700">
                      <a:solidFill>
                        <a:srgbClr val="C0C0C0"/>
                      </a:solidFill>
                    </a:lnT>
                    <a:lnB w="12700">
                      <a:solidFill>
                        <a:srgbClr val="C0C0C0"/>
                      </a:solidFill>
                    </a:lnB>
                    <a:solidFill>
                      <a:srgbClr val="EBEBEB"/>
                    </a:solidFill>
                  </a:tcPr>
                </a:tc>
              </a:tr>
              <a:tr h="209550">
                <a:tc>
                  <a:txBody>
                    <a:bodyPr/>
                    <a:lstStyle/>
                    <a:p>
                      <a:pPr indent="88900" algn="l">
                        <a:tabLst>
                          <a:tab pos="914400" algn="l"/>
                        </a:tabLst>
                        <a:defRPr sz="1800"/>
                      </a:pPr>
                      <a:r>
                        <a:rPr sz="900" dirty="0" err="1">
                          <a:solidFill>
                            <a:srgbClr val="013F80"/>
                          </a:solidFill>
                          <a:latin typeface="Arial"/>
                          <a:ea typeface="Arial"/>
                          <a:cs typeface="Arial"/>
                        </a:rPr>
                        <a:t>AdverseEventReporting</a:t>
                      </a:r>
                      <a:endParaRPr sz="900">
                        <a:solidFill>
                          <a:srgbClr val="013F80"/>
                        </a:solidFill>
                        <a:latin typeface="Arial"/>
                        <a:ea typeface="Arial"/>
                        <a:cs typeface="Arial"/>
                      </a:endParaRP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C0C0C0"/>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C0C0C0"/>
                      </a:solidFill>
                    </a:lnT>
                    <a:lnB w="12700">
                      <a:solidFill>
                        <a:srgbClr val="D6D6D6"/>
                      </a:solidFill>
                    </a:lnB>
                    <a:solidFill>
                      <a:srgbClr val="B3D8FE"/>
                    </a:solidFill>
                  </a:tcPr>
                </a:tc>
              </a:tr>
              <a:tr h="212725">
                <a:tc>
                  <a:txBody>
                    <a:bodyPr/>
                    <a:lstStyle/>
                    <a:p>
                      <a:pPr indent="88900" algn="l">
                        <a:tabLst>
                          <a:tab pos="914400" algn="l"/>
                        </a:tabLst>
                        <a:defRPr sz="1800"/>
                      </a:pPr>
                      <a:r>
                        <a:rPr sz="900">
                          <a:solidFill>
                            <a:srgbClr val="013F80"/>
                          </a:solidFill>
                          <a:latin typeface="Arial"/>
                          <a:ea typeface="Arial"/>
                          <a:cs typeface="Arial"/>
                        </a:rPr>
                        <a:t>Allergies</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09550">
                <a:tc>
                  <a:txBody>
                    <a:bodyPr/>
                    <a:lstStyle/>
                    <a:p>
                      <a:pPr indent="88900" algn="l">
                        <a:tabLst>
                          <a:tab pos="914400" algn="l"/>
                        </a:tabLst>
                        <a:defRPr sz="1800"/>
                      </a:pPr>
                      <a:r>
                        <a:rPr sz="900">
                          <a:solidFill>
                            <a:srgbClr val="013F80"/>
                          </a:solidFill>
                          <a:latin typeface="Arial"/>
                          <a:ea typeface="Arial"/>
                          <a:cs typeface="Arial"/>
                        </a:rPr>
                        <a:t>Assessment</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12725">
                <a:tc>
                  <a:txBody>
                    <a:bodyPr/>
                    <a:lstStyle/>
                    <a:p>
                      <a:pPr indent="88900" algn="l">
                        <a:tabLst>
                          <a:tab pos="914400" algn="l"/>
                        </a:tabLst>
                        <a:defRPr sz="1800"/>
                      </a:pPr>
                      <a:r>
                        <a:rPr sz="900">
                          <a:solidFill>
                            <a:srgbClr val="013F80"/>
                          </a:solidFill>
                          <a:latin typeface="Arial"/>
                          <a:ea typeface="Arial"/>
                          <a:cs typeface="Arial"/>
                        </a:rPr>
                        <a:t>Audiology And Speech Pathology</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BehavioralHealth</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Partially 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BloodBank</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12725">
                <a:tc>
                  <a:txBody>
                    <a:bodyPr/>
                    <a:lstStyle/>
                    <a:p>
                      <a:pPr indent="88900" algn="l">
                        <a:tabLst>
                          <a:tab pos="914400" algn="l"/>
                        </a:tabLst>
                        <a:defRPr sz="1800"/>
                      </a:pPr>
                      <a:r>
                        <a:rPr sz="900">
                          <a:solidFill>
                            <a:srgbClr val="013F80"/>
                          </a:solidFill>
                          <a:latin typeface="Arial"/>
                          <a:ea typeface="Arial"/>
                          <a:cs typeface="Arial"/>
                        </a:rPr>
                        <a:t>CarePlan</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09550">
                <a:tc>
                  <a:txBody>
                    <a:bodyPr/>
                    <a:lstStyle/>
                    <a:p>
                      <a:pPr indent="88900" algn="l">
                        <a:tabLst>
                          <a:tab pos="914400" algn="l"/>
                        </a:tabLst>
                        <a:defRPr sz="1800"/>
                      </a:pPr>
                      <a:r>
                        <a:rPr sz="900">
                          <a:solidFill>
                            <a:srgbClr val="013F80"/>
                          </a:solidFill>
                          <a:latin typeface="Arial"/>
                          <a:ea typeface="Arial"/>
                          <a:cs typeface="Arial"/>
                        </a:rPr>
                        <a:t>ClinicalDecisionSupport</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In Progress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0CD79"/>
                    </a:solidFill>
                  </a:tcPr>
                </a:tc>
                <a:tc>
                  <a:txBody>
                    <a:bodyPr/>
                    <a:lstStyle/>
                    <a:p>
                      <a:pPr algn="l">
                        <a:tabLst>
                          <a:tab pos="914400" algn="l"/>
                        </a:tabLst>
                        <a:defRPr sz="1800"/>
                      </a:pPr>
                      <a:r>
                        <a:rPr sz="900">
                          <a:latin typeface="Arial"/>
                          <a:ea typeface="Arial"/>
                          <a:cs typeface="Arial"/>
                        </a:rPr>
                        <a:t>In Progress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0CD79"/>
                    </a:solidFill>
                  </a:tcPr>
                </a:tc>
              </a:tr>
              <a:tr h="209550">
                <a:tc>
                  <a:txBody>
                    <a:bodyPr/>
                    <a:lstStyle/>
                    <a:p>
                      <a:pPr indent="88900" algn="l">
                        <a:tabLst>
                          <a:tab pos="914400" algn="l"/>
                        </a:tabLst>
                        <a:defRPr sz="1800"/>
                      </a:pPr>
                      <a:r>
                        <a:rPr sz="900">
                          <a:solidFill>
                            <a:srgbClr val="013F80"/>
                          </a:solidFill>
                          <a:latin typeface="Arial"/>
                          <a:ea typeface="Arial"/>
                          <a:cs typeface="Arial"/>
                        </a:rPr>
                        <a:t>ClinicalDocument</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12725">
                <a:tc>
                  <a:txBody>
                    <a:bodyPr/>
                    <a:lstStyle/>
                    <a:p>
                      <a:pPr indent="88900" algn="l">
                        <a:tabLst>
                          <a:tab pos="914400" algn="l"/>
                        </a:tabLst>
                        <a:defRPr sz="1800"/>
                      </a:pPr>
                      <a:r>
                        <a:rPr sz="900">
                          <a:solidFill>
                            <a:srgbClr val="013F80"/>
                          </a:solidFill>
                          <a:latin typeface="Arial"/>
                          <a:ea typeface="Arial"/>
                          <a:cs typeface="Arial"/>
                        </a:rPr>
                        <a:t>Consultation</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Dental</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12725">
                <a:tc>
                  <a:txBody>
                    <a:bodyPr/>
                    <a:lstStyle/>
                    <a:p>
                      <a:pPr indent="88900" algn="l">
                        <a:tabLst>
                          <a:tab pos="914400" algn="l"/>
                        </a:tabLst>
                        <a:defRPr sz="1800"/>
                      </a:pPr>
                      <a:r>
                        <a:rPr sz="900">
                          <a:solidFill>
                            <a:srgbClr val="013F80"/>
                          </a:solidFill>
                          <a:latin typeface="Arial"/>
                          <a:ea typeface="Arial"/>
                          <a:cs typeface="Arial"/>
                        </a:rPr>
                        <a:t>Dietetics</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Encounter</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09550">
                <a:tc>
                  <a:txBody>
                    <a:bodyPr/>
                    <a:lstStyle/>
                    <a:p>
                      <a:pPr indent="88900" algn="l">
                        <a:tabLst>
                          <a:tab pos="914400" algn="l"/>
                        </a:tabLst>
                        <a:defRPr sz="1800"/>
                      </a:pPr>
                      <a:r>
                        <a:rPr sz="900">
                          <a:solidFill>
                            <a:srgbClr val="013F80"/>
                          </a:solidFill>
                          <a:latin typeface="Arial"/>
                          <a:ea typeface="Arial"/>
                          <a:cs typeface="Arial"/>
                        </a:rPr>
                        <a:t>EnrollEligibilityCOB</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In Progress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0CD79"/>
                    </a:solidFill>
                  </a:tcPr>
                </a:tc>
              </a:tr>
              <a:tr h="212725">
                <a:tc>
                  <a:txBody>
                    <a:bodyPr/>
                    <a:lstStyle/>
                    <a:p>
                      <a:pPr indent="88900" algn="l">
                        <a:tabLst>
                          <a:tab pos="914400" algn="l"/>
                        </a:tabLst>
                        <a:defRPr sz="1800"/>
                      </a:pPr>
                      <a:r>
                        <a:rPr sz="900">
                          <a:solidFill>
                            <a:srgbClr val="013F80"/>
                          </a:solidFill>
                          <a:latin typeface="Arial"/>
                          <a:ea typeface="Arial"/>
                          <a:cs typeface="Arial"/>
                        </a:rPr>
                        <a:t>HealthConcern</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09550">
                <a:tc>
                  <a:txBody>
                    <a:bodyPr/>
                    <a:lstStyle/>
                    <a:p>
                      <a:pPr indent="88900" algn="l">
                        <a:tabLst>
                          <a:tab pos="914400" algn="l"/>
                        </a:tabLst>
                        <a:defRPr sz="1800"/>
                      </a:pPr>
                      <a:r>
                        <a:rPr sz="900">
                          <a:solidFill>
                            <a:srgbClr val="013F80"/>
                          </a:solidFill>
                          <a:latin typeface="Arial"/>
                          <a:ea typeface="Arial"/>
                          <a:cs typeface="Arial"/>
                        </a:rPr>
                        <a:t>HomeBasedPrimaryCare</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Imaging</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12725">
                <a:tc>
                  <a:txBody>
                    <a:bodyPr/>
                    <a:lstStyle/>
                    <a:p>
                      <a:pPr indent="88900" algn="l">
                        <a:tabLst>
                          <a:tab pos="914400" algn="l"/>
                        </a:tabLst>
                        <a:defRPr sz="1800"/>
                      </a:pPr>
                      <a:r>
                        <a:rPr sz="900">
                          <a:solidFill>
                            <a:srgbClr val="013F80"/>
                          </a:solidFill>
                          <a:latin typeface="Arial"/>
                          <a:ea typeface="Arial"/>
                          <a:cs typeface="Arial"/>
                        </a:rPr>
                        <a:t>Immunizations</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09550">
                <a:tc>
                  <a:txBody>
                    <a:bodyPr/>
                    <a:lstStyle/>
                    <a:p>
                      <a:pPr indent="88900" algn="l">
                        <a:tabLst>
                          <a:tab pos="914400" algn="l"/>
                        </a:tabLst>
                        <a:defRPr sz="1800"/>
                      </a:pPr>
                      <a:r>
                        <a:rPr sz="900">
                          <a:solidFill>
                            <a:srgbClr val="013F80"/>
                          </a:solidFill>
                          <a:latin typeface="Arial"/>
                          <a:ea typeface="Arial"/>
                          <a:cs typeface="Arial"/>
                        </a:rPr>
                        <a:t>Lab</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12725">
                <a:tc>
                  <a:txBody>
                    <a:bodyPr/>
                    <a:lstStyle/>
                    <a:p>
                      <a:pPr indent="88900" algn="l">
                        <a:tabLst>
                          <a:tab pos="914400" algn="l"/>
                        </a:tabLst>
                        <a:defRPr sz="1800"/>
                      </a:pPr>
                      <a:r>
                        <a:rPr sz="900">
                          <a:solidFill>
                            <a:srgbClr val="013F80"/>
                          </a:solidFill>
                          <a:latin typeface="Arial"/>
                          <a:ea typeface="Arial"/>
                          <a:cs typeface="Arial"/>
                        </a:rPr>
                        <a:t>OncologyRegistry</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09550">
                <a:tc>
                  <a:txBody>
                    <a:bodyPr/>
                    <a:lstStyle/>
                    <a:p>
                      <a:pPr indent="88900" algn="l">
                        <a:tabLst>
                          <a:tab pos="914400" algn="l"/>
                        </a:tabLst>
                        <a:defRPr sz="1800"/>
                      </a:pPr>
                      <a:r>
                        <a:rPr sz="900">
                          <a:solidFill>
                            <a:srgbClr val="013F80"/>
                          </a:solidFill>
                          <a:latin typeface="Arial"/>
                          <a:ea typeface="Arial"/>
                          <a:cs typeface="Arial"/>
                        </a:rPr>
                        <a:t>Orders</a:t>
                      </a:r>
                    </a:p>
                  </a:txBody>
                  <a:tcPr marL="12700" marR="12700" marT="12700" marB="12700"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dirty="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bl>
          </a:graphicData>
        </a:graphic>
      </p:graphicFrame>
      <p:graphicFrame>
        <p:nvGraphicFramePr>
          <p:cNvPr id="32" name="Table 67"/>
          <p:cNvGraphicFramePr/>
          <p:nvPr>
            <p:extLst>
              <p:ext uri="{D42A27DB-BD31-4B8C-83A1-F6EECF244321}">
                <p14:modId xmlns:p14="http://schemas.microsoft.com/office/powerpoint/2010/main" val="926090869"/>
              </p:ext>
            </p:extLst>
          </p:nvPr>
        </p:nvGraphicFramePr>
        <p:xfrm>
          <a:off x="4842863" y="1901951"/>
          <a:ext cx="3810000" cy="4213214"/>
        </p:xfrm>
        <a:graphic>
          <a:graphicData uri="http://schemas.openxmlformats.org/drawingml/2006/table">
            <a:tbl>
              <a:tblPr/>
              <a:tblGrid>
                <a:gridCol w="1524000"/>
                <a:gridCol w="1143000"/>
                <a:gridCol w="1143000"/>
              </a:tblGrid>
              <a:tr h="277812">
                <a:tc gridSpan="3">
                  <a:txBody>
                    <a:bodyPr/>
                    <a:lstStyle/>
                    <a:p>
                      <a:pPr>
                        <a:tabLst>
                          <a:tab pos="914400" algn="l"/>
                        </a:tabLst>
                        <a:defRPr sz="1800"/>
                      </a:pPr>
                      <a:r>
                        <a:rPr sz="900" b="1" dirty="0">
                          <a:solidFill>
                            <a:srgbClr val="FFFFFF"/>
                          </a:solidFill>
                          <a:sym typeface="Helvetica Neue"/>
                        </a:rPr>
                        <a:t>FHIM Information Domains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013F80"/>
                    </a:solidFill>
                  </a:tcPr>
                </a:tc>
                <a:tc hMerge="1">
                  <a:txBody>
                    <a:bodyPr/>
                    <a:lstStyle/>
                    <a:p>
                      <a:endParaRPr lang="en-US"/>
                    </a:p>
                  </a:txBody>
                  <a:tcPr/>
                </a:tc>
                <a:tc hMerge="1">
                  <a:txBody>
                    <a:bodyPr/>
                    <a:lstStyle/>
                    <a:p>
                      <a:endParaRPr lang="en-US"/>
                    </a:p>
                  </a:txBody>
                  <a:tcPr/>
                </a:tc>
              </a:tr>
              <a:tr h="346075">
                <a:tc>
                  <a:txBody>
                    <a:bodyPr/>
                    <a:lstStyle/>
                    <a:p>
                      <a:pPr indent="88900" algn="l">
                        <a:tabLst>
                          <a:tab pos="914400" algn="l"/>
                        </a:tabLst>
                        <a:defRPr sz="1800"/>
                      </a:pPr>
                      <a:r>
                        <a:rPr sz="900" b="1">
                          <a:sym typeface="Helvetica Neue"/>
                        </a:rPr>
                        <a:t>Information Domain</a:t>
                      </a:r>
                    </a:p>
                  </a:txBody>
                  <a:tcPr marL="12700" marR="12700" marT="12700" marB="12700" anchor="ctr" horzOverflow="overflow">
                    <a:lnL w="12700">
                      <a:solidFill>
                        <a:srgbClr val="D6D6D6"/>
                      </a:solidFill>
                    </a:lnL>
                    <a:lnR w="12700">
                      <a:solidFill>
                        <a:srgbClr val="C0C0C0"/>
                      </a:solidFill>
                    </a:lnR>
                    <a:lnT w="12700">
                      <a:solidFill>
                        <a:srgbClr val="D6D6D6"/>
                      </a:solidFill>
                    </a:lnT>
                    <a:lnB w="12700">
                      <a:solidFill>
                        <a:srgbClr val="D6D6D6"/>
                      </a:solidFill>
                    </a:lnB>
                    <a:solidFill>
                      <a:srgbClr val="EBEBEB"/>
                    </a:solidFill>
                  </a:tcPr>
                </a:tc>
                <a:tc>
                  <a:txBody>
                    <a:bodyPr/>
                    <a:lstStyle/>
                    <a:p>
                      <a:pPr indent="88900" algn="l">
                        <a:tabLst>
                          <a:tab pos="914400" algn="l"/>
                        </a:tabLst>
                        <a:defRPr sz="1800"/>
                      </a:pPr>
                      <a:r>
                        <a:rPr sz="900" b="1">
                          <a:sym typeface="Helvetica Neue"/>
                        </a:rPr>
                        <a:t>Information Modeling Status</a:t>
                      </a:r>
                    </a:p>
                  </a:txBody>
                  <a:tcPr marL="12700" marR="12700" marT="12700" marB="12700" anchor="ctr" horzOverflow="overflow">
                    <a:lnL w="12700">
                      <a:solidFill>
                        <a:srgbClr val="C0C0C0"/>
                      </a:solidFill>
                    </a:lnL>
                    <a:lnR w="12700">
                      <a:solidFill>
                        <a:srgbClr val="C0C0C0"/>
                      </a:solidFill>
                    </a:lnR>
                    <a:lnT w="12700">
                      <a:solidFill>
                        <a:srgbClr val="C0C0C0"/>
                      </a:solidFill>
                    </a:lnT>
                    <a:lnB w="12700">
                      <a:solidFill>
                        <a:srgbClr val="D6D6D6"/>
                      </a:solidFill>
                    </a:lnB>
                    <a:solidFill>
                      <a:srgbClr val="EBEBEB"/>
                    </a:solidFill>
                  </a:tcPr>
                </a:tc>
                <a:tc>
                  <a:txBody>
                    <a:bodyPr/>
                    <a:lstStyle/>
                    <a:p>
                      <a:pPr indent="88900" algn="l">
                        <a:tabLst>
                          <a:tab pos="914400" algn="l"/>
                        </a:tabLst>
                        <a:defRPr sz="1800"/>
                      </a:pPr>
                      <a:r>
                        <a:rPr sz="900" b="1">
                          <a:sym typeface="Helvetica Neue"/>
                        </a:rPr>
                        <a:t>Terminology Modeling Status</a:t>
                      </a:r>
                    </a:p>
                  </a:txBody>
                  <a:tcPr marL="12700" marR="12700" marT="12700" marB="12700" anchor="ctr" horzOverflow="overflow">
                    <a:lnL w="12700">
                      <a:solidFill>
                        <a:srgbClr val="C0C0C0"/>
                      </a:solidFill>
                    </a:lnL>
                    <a:lnR w="12700">
                      <a:solidFill>
                        <a:srgbClr val="C0C0C0"/>
                      </a:solidFill>
                    </a:lnR>
                    <a:lnT w="12700">
                      <a:solidFill>
                        <a:srgbClr val="C0C0C0"/>
                      </a:solidFill>
                    </a:lnT>
                    <a:lnB w="12700">
                      <a:solidFill>
                        <a:srgbClr val="D6D6D6"/>
                      </a:solidFill>
                    </a:lnB>
                    <a:solidFill>
                      <a:srgbClr val="EBEBEB"/>
                    </a:solidFill>
                  </a:tcPr>
                </a:tc>
              </a:tr>
              <a:tr h="257175">
                <a:tc>
                  <a:txBody>
                    <a:bodyPr/>
                    <a:lstStyle/>
                    <a:p>
                      <a:pPr indent="88900" algn="l">
                        <a:tabLst>
                          <a:tab pos="914400" algn="l"/>
                        </a:tabLst>
                        <a:defRPr sz="1800"/>
                      </a:pPr>
                      <a:r>
                        <a:rPr sz="900">
                          <a:solidFill>
                            <a:srgbClr val="013F80"/>
                          </a:solidFill>
                          <a:latin typeface="Arial"/>
                          <a:ea typeface="Arial"/>
                          <a:cs typeface="Arial"/>
                        </a:rPr>
                        <a:t>PatientEducation</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5586">
                <a:tc>
                  <a:txBody>
                    <a:bodyPr/>
                    <a:lstStyle/>
                    <a:p>
                      <a:pPr indent="88900" algn="l">
                        <a:tabLst>
                          <a:tab pos="914400" algn="l"/>
                        </a:tabLst>
                        <a:defRPr sz="1800"/>
                      </a:pPr>
                      <a:r>
                        <a:rPr sz="900">
                          <a:solidFill>
                            <a:srgbClr val="013F80"/>
                          </a:solidFill>
                          <a:latin typeface="Arial"/>
                          <a:ea typeface="Arial"/>
                          <a:cs typeface="Arial"/>
                        </a:rPr>
                        <a:t>Person</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5586">
                <a:tc>
                  <a:txBody>
                    <a:bodyPr/>
                    <a:lstStyle/>
                    <a:p>
                      <a:pPr indent="88900" algn="l">
                        <a:tabLst>
                          <a:tab pos="914400" algn="l"/>
                        </a:tabLst>
                        <a:defRPr sz="1800"/>
                      </a:pPr>
                      <a:r>
                        <a:rPr sz="900">
                          <a:solidFill>
                            <a:srgbClr val="013F80"/>
                          </a:solidFill>
                          <a:latin typeface="Arial"/>
                          <a:ea typeface="Arial"/>
                          <a:cs typeface="Arial"/>
                        </a:rPr>
                        <a:t>Medications/Pharmacy</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7175">
                <a:tc>
                  <a:txBody>
                    <a:bodyPr/>
                    <a:lstStyle/>
                    <a:p>
                      <a:pPr indent="88900" algn="l">
                        <a:tabLst>
                          <a:tab pos="914400" algn="l"/>
                        </a:tabLst>
                        <a:defRPr sz="1800"/>
                      </a:pPr>
                      <a:r>
                        <a:rPr sz="900">
                          <a:solidFill>
                            <a:srgbClr val="013F80"/>
                          </a:solidFill>
                          <a:latin typeface="Arial"/>
                          <a:ea typeface="Arial"/>
                          <a:cs typeface="Arial"/>
                        </a:rPr>
                        <a:t>Prosthetics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5586">
                <a:tc>
                  <a:txBody>
                    <a:bodyPr/>
                    <a:lstStyle/>
                    <a:p>
                      <a:pPr indent="88900" algn="l">
                        <a:tabLst>
                          <a:tab pos="914400" algn="l"/>
                        </a:tabLst>
                        <a:defRPr sz="1800"/>
                      </a:pPr>
                      <a:r>
                        <a:rPr sz="900">
                          <a:solidFill>
                            <a:srgbClr val="013F80"/>
                          </a:solidFill>
                          <a:latin typeface="Arial"/>
                          <a:ea typeface="Arial"/>
                          <a:cs typeface="Arial"/>
                        </a:rPr>
                        <a:t>Provider</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7175">
                <a:tc>
                  <a:txBody>
                    <a:bodyPr/>
                    <a:lstStyle/>
                    <a:p>
                      <a:pPr indent="88900" algn="l">
                        <a:tabLst>
                          <a:tab pos="914400" algn="l"/>
                        </a:tabLst>
                        <a:defRPr sz="1800"/>
                      </a:pPr>
                      <a:r>
                        <a:rPr sz="900">
                          <a:solidFill>
                            <a:srgbClr val="013F80"/>
                          </a:solidFill>
                          <a:latin typeface="Arial"/>
                          <a:ea typeface="Arial"/>
                          <a:cs typeface="Arial"/>
                        </a:rPr>
                        <a:t>Public Health Reporting</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In Progress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0CD79"/>
                    </a:solidFill>
                  </a:tcPr>
                </a:tc>
              </a:tr>
              <a:tr h="257175">
                <a:tc>
                  <a:txBody>
                    <a:bodyPr/>
                    <a:lstStyle/>
                    <a:p>
                      <a:pPr indent="88900" algn="l">
                        <a:tabLst>
                          <a:tab pos="914400" algn="l"/>
                        </a:tabLst>
                        <a:defRPr sz="1800"/>
                      </a:pPr>
                      <a:r>
                        <a:rPr sz="900">
                          <a:solidFill>
                            <a:srgbClr val="013F80"/>
                          </a:solidFill>
                          <a:latin typeface="Arial"/>
                          <a:ea typeface="Arial"/>
                          <a:cs typeface="Arial"/>
                        </a:rPr>
                        <a:t>SecurityAndPrivacy</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5586">
                <a:tc>
                  <a:txBody>
                    <a:bodyPr/>
                    <a:lstStyle/>
                    <a:p>
                      <a:pPr indent="88900" algn="l">
                        <a:tabLst>
                          <a:tab pos="914400" algn="l"/>
                        </a:tabLst>
                        <a:defRPr sz="1800"/>
                      </a:pPr>
                      <a:r>
                        <a:rPr sz="900">
                          <a:solidFill>
                            <a:srgbClr val="013F80"/>
                          </a:solidFill>
                          <a:latin typeface="Arial"/>
                          <a:ea typeface="Arial"/>
                          <a:cs typeface="Arial"/>
                        </a:rPr>
                        <a:t>SocialWork</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7175">
                <a:tc>
                  <a:txBody>
                    <a:bodyPr/>
                    <a:lstStyle/>
                    <a:p>
                      <a:pPr indent="88900" algn="l">
                        <a:tabLst>
                          <a:tab pos="914400" algn="l"/>
                        </a:tabLst>
                        <a:defRPr sz="1800"/>
                      </a:pPr>
                      <a:r>
                        <a:rPr sz="900">
                          <a:solidFill>
                            <a:srgbClr val="013F80"/>
                          </a:solidFill>
                          <a:latin typeface="Arial"/>
                          <a:ea typeface="Arial"/>
                          <a:cs typeface="Arial"/>
                        </a:rPr>
                        <a:t>SpinalCord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5586">
                <a:tc>
                  <a:txBody>
                    <a:bodyPr/>
                    <a:lstStyle/>
                    <a:p>
                      <a:pPr indent="88900" algn="l">
                        <a:tabLst>
                          <a:tab pos="914400" algn="l"/>
                        </a:tabLst>
                        <a:defRPr sz="1800"/>
                      </a:pPr>
                      <a:r>
                        <a:rPr sz="900">
                          <a:solidFill>
                            <a:srgbClr val="013F80"/>
                          </a:solidFill>
                          <a:latin typeface="Arial"/>
                          <a:ea typeface="Arial"/>
                          <a:cs typeface="Arial"/>
                        </a:rPr>
                        <a:t>Surgery</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7175">
                <a:tc>
                  <a:txBody>
                    <a:bodyPr/>
                    <a:lstStyle/>
                    <a:p>
                      <a:pPr indent="88900" algn="l">
                        <a:tabLst>
                          <a:tab pos="914400" algn="l"/>
                        </a:tabLst>
                        <a:defRPr sz="1800"/>
                      </a:pPr>
                      <a:r>
                        <a:rPr sz="900">
                          <a:solidFill>
                            <a:srgbClr val="013F80"/>
                          </a:solidFill>
                          <a:latin typeface="Arial"/>
                          <a:ea typeface="Arial"/>
                          <a:cs typeface="Arial"/>
                        </a:rPr>
                        <a:t>VitalSigns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r h="255586">
                <a:tc>
                  <a:txBody>
                    <a:bodyPr/>
                    <a:lstStyle/>
                    <a:p>
                      <a:pPr indent="88900" algn="l">
                        <a:tabLst>
                          <a:tab pos="914400" algn="l"/>
                        </a:tabLst>
                        <a:defRPr sz="1800"/>
                      </a:pPr>
                      <a:r>
                        <a:rPr sz="900">
                          <a:solidFill>
                            <a:srgbClr val="013F80"/>
                          </a:solidFill>
                          <a:latin typeface="Arial"/>
                          <a:ea typeface="Arial"/>
                          <a:cs typeface="Arial"/>
                        </a:rPr>
                        <a:t>WomensHealth</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AAD"/>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7175">
                <a:tc>
                  <a:txBody>
                    <a:bodyPr/>
                    <a:lstStyle/>
                    <a:p>
                      <a:pPr indent="88900" algn="l">
                        <a:tabLst>
                          <a:tab pos="914400" algn="l"/>
                        </a:tabLst>
                        <a:defRPr sz="1800"/>
                      </a:pPr>
                      <a:r>
                        <a:rPr sz="900">
                          <a:solidFill>
                            <a:srgbClr val="013F80"/>
                          </a:solidFill>
                          <a:latin typeface="Arial"/>
                          <a:ea typeface="Arial"/>
                          <a:cs typeface="Arial"/>
                        </a:rPr>
                        <a:t>Common</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a:latin typeface="Arial"/>
                          <a:ea typeface="Arial"/>
                          <a:cs typeface="Arial"/>
                        </a:rPr>
                        <a:t>To Be Modeled</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A9A9A9"/>
                    </a:solidFill>
                  </a:tcPr>
                </a:tc>
              </a:tr>
              <a:tr h="255586">
                <a:tc>
                  <a:txBody>
                    <a:bodyPr/>
                    <a:lstStyle/>
                    <a:p>
                      <a:pPr indent="88900" algn="l">
                        <a:tabLst>
                          <a:tab pos="914400" algn="l"/>
                        </a:tabLst>
                        <a:defRPr sz="1800"/>
                      </a:pPr>
                      <a:r>
                        <a:rPr sz="900">
                          <a:solidFill>
                            <a:srgbClr val="013F80"/>
                          </a:solidFill>
                          <a:latin typeface="Arial"/>
                          <a:ea typeface="Arial"/>
                          <a:cs typeface="Arial"/>
                        </a:rPr>
                        <a:t>Datatypes</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FFFFFF"/>
                    </a:solidFill>
                  </a:tcPr>
                </a:tc>
                <a:tc>
                  <a:txBody>
                    <a:bodyPr/>
                    <a:lstStyle/>
                    <a:p>
                      <a:pPr algn="l">
                        <a:tabLst>
                          <a:tab pos="914400" algn="l"/>
                        </a:tabLst>
                        <a:defRPr sz="1800"/>
                      </a:pPr>
                      <a:r>
                        <a:rPr sz="90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c>
                  <a:txBody>
                    <a:bodyPr/>
                    <a:lstStyle/>
                    <a:p>
                      <a:pPr algn="l">
                        <a:tabLst>
                          <a:tab pos="914400" algn="l"/>
                        </a:tabLst>
                        <a:defRPr sz="1800"/>
                      </a:pPr>
                      <a:r>
                        <a:rPr sz="900" dirty="0">
                          <a:latin typeface="Arial"/>
                          <a:ea typeface="Arial"/>
                          <a:cs typeface="Arial"/>
                        </a:rPr>
                        <a:t>Complete</a:t>
                      </a:r>
                    </a:p>
                  </a:txBody>
                  <a:tcPr marL="12700" marR="12700" marT="12700" marB="12700" anchor="ctr" horzOverflow="overflow">
                    <a:lnL w="12700">
                      <a:solidFill>
                        <a:srgbClr val="D6D6D6"/>
                      </a:solidFill>
                    </a:lnL>
                    <a:lnR w="12700">
                      <a:solidFill>
                        <a:srgbClr val="D6D6D6"/>
                      </a:solidFill>
                    </a:lnR>
                    <a:lnT w="12700">
                      <a:solidFill>
                        <a:srgbClr val="D6D6D6"/>
                      </a:solidFill>
                    </a:lnT>
                    <a:lnB w="12700">
                      <a:solidFill>
                        <a:srgbClr val="D6D6D6"/>
                      </a:solidFill>
                    </a:lnB>
                    <a:solidFill>
                      <a:srgbClr val="B3D8FE"/>
                    </a:solidFill>
                  </a:tcPr>
                </a:tc>
              </a:tr>
            </a:tbl>
          </a:graphicData>
        </a:graphic>
      </p:graphicFrame>
    </p:spTree>
    <p:extLst>
      <p:ext uri="{BB962C8B-B14F-4D97-AF65-F5344CB8AC3E}">
        <p14:creationId xmlns:p14="http://schemas.microsoft.com/office/powerpoint/2010/main" val="215208178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endParaRPr lang="en-US" dirty="0"/>
          </a:p>
          <a:p>
            <a:pPr marL="347663" lvl="2">
              <a:buSzPct val="120000"/>
            </a:pPr>
            <a:endParaRPr lang="en-US" b="1" dirty="0"/>
          </a:p>
          <a:p>
            <a:pPr marL="347663" lvl="2">
              <a:buSzPct val="120000"/>
            </a:pPr>
            <a:endParaRPr lang="en-US" b="1" dirty="0"/>
          </a:p>
          <a:p>
            <a:pPr marL="173831" lvl="1" indent="-173831">
              <a:buSzPct val="120000"/>
              <a:buFont typeface="Wingdings" pitchFamily="2" charset="2"/>
              <a:buChar char="§"/>
            </a:pPr>
            <a:endParaRPr lang="en-US" b="1" dirty="0"/>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45</a:t>
            </a:fld>
            <a:endParaRPr lang="en-US" dirty="0"/>
          </a:p>
        </p:txBody>
      </p:sp>
      <p:sp>
        <p:nvSpPr>
          <p:cNvPr id="4" name="Title 3"/>
          <p:cNvSpPr>
            <a:spLocks noGrp="1"/>
          </p:cNvSpPr>
          <p:nvPr>
            <p:ph type="title"/>
          </p:nvPr>
        </p:nvSpPr>
        <p:spPr>
          <a:xfrm>
            <a:off x="494950" y="274638"/>
            <a:ext cx="6396715" cy="677894"/>
          </a:xfrm>
        </p:spPr>
        <p:txBody>
          <a:bodyPr>
            <a:normAutofit fontScale="90000"/>
          </a:bodyPr>
          <a:lstStyle/>
          <a:p>
            <a:r>
              <a:rPr lang="en-US" dirty="0"/>
              <a:t>Highlights from the Governing Board</a:t>
            </a:r>
          </a:p>
        </p:txBody>
      </p:sp>
      <p:sp>
        <p:nvSpPr>
          <p:cNvPr id="5" name="Content Placeholder 2"/>
          <p:cNvSpPr txBox="1">
            <a:spLocks/>
          </p:cNvSpPr>
          <p:nvPr/>
        </p:nvSpPr>
        <p:spPr>
          <a:xfrm>
            <a:off x="239109" y="1310396"/>
            <a:ext cx="8660191" cy="4928065"/>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400" kern="1200">
                <a:solidFill>
                  <a:srgbClr val="000000"/>
                </a:solidFill>
                <a:latin typeface="+mn-lt"/>
                <a:ea typeface="+mn-ea"/>
                <a:cs typeface="+mn-cs"/>
              </a:defRPr>
            </a:lvl1pPr>
            <a:lvl2pPr marL="457200" indent="0" algn="l" defTabSz="457200" rtl="0" eaLnBrk="1" latinLnBrk="0" hangingPunct="1">
              <a:spcBef>
                <a:spcPct val="20000"/>
              </a:spcBef>
              <a:buFont typeface="Arial"/>
              <a:buNone/>
              <a:defRPr sz="2000" kern="1200">
                <a:solidFill>
                  <a:srgbClr val="000000"/>
                </a:solidFill>
                <a:latin typeface="+mn-lt"/>
                <a:ea typeface="+mn-ea"/>
                <a:cs typeface="+mn-cs"/>
              </a:defRPr>
            </a:lvl2pPr>
            <a:lvl3pPr marL="914400" indent="0" algn="l" defTabSz="457200" rtl="0" eaLnBrk="1" latinLnBrk="0" hangingPunct="1">
              <a:spcBef>
                <a:spcPct val="20000"/>
              </a:spcBef>
              <a:buFont typeface="Arial"/>
              <a:buNone/>
              <a:defRPr sz="1800" kern="1200">
                <a:solidFill>
                  <a:srgbClr val="000000"/>
                </a:solidFill>
                <a:latin typeface="+mn-lt"/>
                <a:ea typeface="+mn-ea"/>
                <a:cs typeface="+mn-cs"/>
              </a:defRPr>
            </a:lvl3pPr>
            <a:lvl4pPr marL="1371600" indent="0" algn="l" defTabSz="457200" rtl="0" eaLnBrk="1" latinLnBrk="0" hangingPunct="1">
              <a:spcBef>
                <a:spcPct val="20000"/>
              </a:spcBef>
              <a:buFont typeface="Arial"/>
              <a:buNone/>
              <a:defRPr sz="1200" kern="1200">
                <a:solidFill>
                  <a:srgbClr val="000000"/>
                </a:solidFill>
                <a:latin typeface="+mn-lt"/>
                <a:ea typeface="+mn-ea"/>
                <a:cs typeface="+mn-cs"/>
              </a:defRPr>
            </a:lvl4pPr>
            <a:lvl5pPr marL="1828800" indent="0" algn="l" defTabSz="457200" rtl="0" eaLnBrk="1" latinLnBrk="0" hangingPunct="1">
              <a:spcBef>
                <a:spcPct val="20000"/>
              </a:spcBef>
              <a:buFont typeface="Arial"/>
              <a:buNone/>
              <a:defRPr sz="1200" kern="1200">
                <a:solidFill>
                  <a:srgbClr val="0000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800100" lvl="1" indent="-342900">
              <a:buFont typeface="Arial" panose="020B0604020202020204" pitchFamily="34" charset="0"/>
              <a:buChar char="•"/>
            </a:pPr>
            <a:r>
              <a:rPr lang="en-US" sz="2400" dirty="0"/>
              <a:t>High value, common solutions</a:t>
            </a:r>
          </a:p>
          <a:p>
            <a:pPr marL="800100" lvl="1" indent="-342900">
              <a:buFont typeface="Arial" panose="020B0604020202020204" pitchFamily="34" charset="0"/>
              <a:buChar char="•"/>
            </a:pPr>
            <a:r>
              <a:rPr lang="en-US" sz="2400" dirty="0"/>
              <a:t>Leverage federal purchasing power</a:t>
            </a:r>
          </a:p>
          <a:p>
            <a:pPr marL="800100" lvl="1" indent="-342900">
              <a:buFont typeface="Arial" panose="020B0604020202020204" pitchFamily="34" charset="0"/>
              <a:buChar char="•"/>
            </a:pPr>
            <a:r>
              <a:rPr lang="en-US" sz="2400" dirty="0"/>
              <a:t>Support each other in SDO goals</a:t>
            </a:r>
          </a:p>
          <a:p>
            <a:pPr marL="800100" lvl="1" indent="-342900">
              <a:buFont typeface="Arial" panose="020B0604020202020204" pitchFamily="34" charset="0"/>
              <a:buChar char="•"/>
            </a:pPr>
            <a:r>
              <a:rPr lang="en-US" sz="2400" dirty="0"/>
              <a:t>Multiple, different standards</a:t>
            </a:r>
          </a:p>
          <a:p>
            <a:pPr marL="800100" lvl="1" indent="-342900">
              <a:buFont typeface="Arial" panose="020B0604020202020204" pitchFamily="34" charset="0"/>
              <a:buChar char="•"/>
            </a:pPr>
            <a:r>
              <a:rPr lang="en-US" sz="2400" dirty="0"/>
              <a:t>Specific directions for the ONC’s Interoperability Roadmap </a:t>
            </a:r>
          </a:p>
          <a:p>
            <a:pPr marL="800100" lvl="1" indent="-342900">
              <a:buFont typeface="Arial" panose="020B0604020202020204" pitchFamily="34" charset="0"/>
              <a:buChar char="•"/>
            </a:pPr>
            <a:r>
              <a:rPr lang="en-US" sz="2400" dirty="0"/>
              <a:t>Work with agency SMEs</a:t>
            </a:r>
          </a:p>
          <a:p>
            <a:pPr marL="800100" lvl="1" indent="-342900">
              <a:buFont typeface="Arial" panose="020B0604020202020204" pitchFamily="34" charset="0"/>
              <a:buChar char="•"/>
            </a:pPr>
            <a:r>
              <a:rPr lang="en-US" sz="2400" dirty="0"/>
              <a:t>Architecture needs-validate and prioritize </a:t>
            </a:r>
          </a:p>
          <a:p>
            <a:pPr marL="800100" lvl="1" indent="-342900">
              <a:buFont typeface="Arial" panose="020B0604020202020204" pitchFamily="34" charset="0"/>
              <a:buChar char="•"/>
            </a:pPr>
            <a:r>
              <a:rPr lang="en-US" sz="2400" dirty="0"/>
              <a:t>Congressional inquiries </a:t>
            </a:r>
          </a:p>
          <a:p>
            <a:pPr marL="800100" lvl="1" indent="-342900">
              <a:buFont typeface="Arial" panose="020B0604020202020204" pitchFamily="34" charset="0"/>
              <a:buChar char="•"/>
            </a:pPr>
            <a:r>
              <a:rPr lang="en-US" sz="2400" dirty="0"/>
              <a:t>Educate the GAO </a:t>
            </a:r>
          </a:p>
          <a:p>
            <a:pPr marL="800100" lvl="1" indent="-342900">
              <a:buFont typeface="Arial" panose="020B0604020202020204" pitchFamily="34" charset="0"/>
              <a:buChar char="•"/>
            </a:pPr>
            <a:r>
              <a:rPr lang="en-US" sz="2400" dirty="0"/>
              <a:t>Determine future of CONNECT</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2952104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FHA FY2017 and Beyond</a:t>
            </a:r>
          </a:p>
        </p:txBody>
      </p:sp>
      <p:sp>
        <p:nvSpPr>
          <p:cNvPr id="3" name="Text Placeholder 2"/>
          <p:cNvSpPr>
            <a:spLocks noGrp="1"/>
          </p:cNvSpPr>
          <p:nvPr>
            <p:ph type="body" idx="1"/>
          </p:nvPr>
        </p:nvSpPr>
        <p:spPr/>
        <p:txBody>
          <a:bodyPr/>
          <a:lstStyle/>
          <a:p>
            <a:r>
              <a:rPr lang="en-US" dirty="0"/>
              <a:t>Gail Kalbfleisch</a:t>
            </a:r>
          </a:p>
          <a:p>
            <a:r>
              <a:rPr lang="en-US" dirty="0"/>
              <a:t>Director, FHA</a:t>
            </a:r>
          </a:p>
        </p:txBody>
      </p:sp>
      <p:sp>
        <p:nvSpPr>
          <p:cNvPr id="4" name="Slide Number Placeholder 3"/>
          <p:cNvSpPr>
            <a:spLocks noGrp="1"/>
          </p:cNvSpPr>
          <p:nvPr>
            <p:ph type="sldNum" sz="quarter" idx="12"/>
          </p:nvPr>
        </p:nvSpPr>
        <p:spPr/>
        <p:txBody>
          <a:bodyPr/>
          <a:lstStyle/>
          <a:p>
            <a:fld id="{F8059506-D6B1-B842-AAB5-13291BE98BD7}" type="slidenum">
              <a:rPr lang="en-US" smtClean="0"/>
              <a:t>46</a:t>
            </a:fld>
            <a:endParaRPr lang="en-US"/>
          </a:p>
        </p:txBody>
      </p:sp>
    </p:spTree>
    <p:extLst>
      <p:ext uri="{BB962C8B-B14F-4D97-AF65-F5344CB8AC3E}">
        <p14:creationId xmlns:p14="http://schemas.microsoft.com/office/powerpoint/2010/main" val="5084727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endParaRPr lang="en-US" dirty="0"/>
          </a:p>
          <a:p>
            <a:pPr marL="347663" lvl="2">
              <a:buSzPct val="120000"/>
            </a:pPr>
            <a:endParaRPr lang="en-US" b="1" dirty="0"/>
          </a:p>
          <a:p>
            <a:pPr marL="347663" lvl="2">
              <a:buSzPct val="120000"/>
            </a:pPr>
            <a:endParaRPr lang="en-US" b="1" dirty="0"/>
          </a:p>
          <a:p>
            <a:pPr marL="173831" lvl="1" indent="-173831">
              <a:buSzPct val="120000"/>
              <a:buFont typeface="Wingdings" pitchFamily="2" charset="2"/>
              <a:buChar char="§"/>
            </a:pPr>
            <a:endParaRPr lang="en-US" b="1" dirty="0"/>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47</a:t>
            </a:fld>
            <a:endParaRPr lang="en-US" dirty="0"/>
          </a:p>
        </p:txBody>
      </p:sp>
      <p:sp>
        <p:nvSpPr>
          <p:cNvPr id="4" name="Title 3"/>
          <p:cNvSpPr>
            <a:spLocks noGrp="1"/>
          </p:cNvSpPr>
          <p:nvPr>
            <p:ph type="title"/>
          </p:nvPr>
        </p:nvSpPr>
        <p:spPr>
          <a:xfrm>
            <a:off x="457200" y="201240"/>
            <a:ext cx="6396715" cy="677894"/>
          </a:xfrm>
        </p:spPr>
        <p:txBody>
          <a:bodyPr>
            <a:normAutofit fontScale="90000"/>
          </a:bodyPr>
          <a:lstStyle/>
          <a:p>
            <a:r>
              <a:rPr lang="en-US" dirty="0"/>
              <a:t>FY 2017-2020 Initiative Recommendations</a:t>
            </a:r>
          </a:p>
        </p:txBody>
      </p:sp>
      <p:sp>
        <p:nvSpPr>
          <p:cNvPr id="5" name="Content Placeholder 2"/>
          <p:cNvSpPr txBox="1">
            <a:spLocks/>
          </p:cNvSpPr>
          <p:nvPr/>
        </p:nvSpPr>
        <p:spPr>
          <a:xfrm>
            <a:off x="97972" y="1234196"/>
            <a:ext cx="9046028" cy="4928065"/>
          </a:xfrm>
          <a:prstGeom prst="rect">
            <a:avLst/>
          </a:prstGeom>
        </p:spPr>
        <p:txBody>
          <a:bodyPr vert="horz" lIns="91440" tIns="45720" rIns="91440" bIns="45720" rtlCol="0">
            <a:normAutofit fontScale="92500" lnSpcReduction="10000"/>
          </a:bodyPr>
          <a:lstStyle>
            <a:lvl1pPr marL="0" indent="0" algn="l" defTabSz="457200" rtl="0" eaLnBrk="1" latinLnBrk="0" hangingPunct="1">
              <a:spcBef>
                <a:spcPct val="20000"/>
              </a:spcBef>
              <a:buFont typeface="Arial"/>
              <a:buNone/>
              <a:defRPr sz="2400" kern="1200">
                <a:solidFill>
                  <a:srgbClr val="000000"/>
                </a:solidFill>
                <a:latin typeface="+mn-lt"/>
                <a:ea typeface="+mn-ea"/>
                <a:cs typeface="+mn-cs"/>
              </a:defRPr>
            </a:lvl1pPr>
            <a:lvl2pPr marL="457200" indent="0" algn="l" defTabSz="457200" rtl="0" eaLnBrk="1" latinLnBrk="0" hangingPunct="1">
              <a:spcBef>
                <a:spcPct val="20000"/>
              </a:spcBef>
              <a:buFont typeface="Arial"/>
              <a:buNone/>
              <a:defRPr sz="2000" kern="1200">
                <a:solidFill>
                  <a:srgbClr val="000000"/>
                </a:solidFill>
                <a:latin typeface="+mn-lt"/>
                <a:ea typeface="+mn-ea"/>
                <a:cs typeface="+mn-cs"/>
              </a:defRPr>
            </a:lvl2pPr>
            <a:lvl3pPr marL="914400" indent="0" algn="l" defTabSz="457200" rtl="0" eaLnBrk="1" latinLnBrk="0" hangingPunct="1">
              <a:spcBef>
                <a:spcPct val="20000"/>
              </a:spcBef>
              <a:buFont typeface="Arial"/>
              <a:buNone/>
              <a:defRPr sz="1800" kern="1200">
                <a:solidFill>
                  <a:srgbClr val="000000"/>
                </a:solidFill>
                <a:latin typeface="+mn-lt"/>
                <a:ea typeface="+mn-ea"/>
                <a:cs typeface="+mn-cs"/>
              </a:defRPr>
            </a:lvl3pPr>
            <a:lvl4pPr marL="1371600" indent="0" algn="l" defTabSz="457200" rtl="0" eaLnBrk="1" latinLnBrk="0" hangingPunct="1">
              <a:spcBef>
                <a:spcPct val="20000"/>
              </a:spcBef>
              <a:buFont typeface="Arial"/>
              <a:buNone/>
              <a:defRPr sz="1200" kern="1200">
                <a:solidFill>
                  <a:srgbClr val="000000"/>
                </a:solidFill>
                <a:latin typeface="+mn-lt"/>
                <a:ea typeface="+mn-ea"/>
                <a:cs typeface="+mn-cs"/>
              </a:defRPr>
            </a:lvl4pPr>
            <a:lvl5pPr marL="1828800" indent="0" algn="l" defTabSz="457200" rtl="0" eaLnBrk="1" latinLnBrk="0" hangingPunct="1">
              <a:spcBef>
                <a:spcPct val="20000"/>
              </a:spcBef>
              <a:buFont typeface="Arial"/>
              <a:buNone/>
              <a:defRPr sz="1200" kern="1200">
                <a:solidFill>
                  <a:srgbClr val="0000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800100" lvl="1" indent="-342900">
              <a:buFont typeface="Arial" panose="020B0604020202020204" pitchFamily="34" charset="0"/>
              <a:buChar char="•"/>
            </a:pPr>
            <a:r>
              <a:rPr lang="en-US" sz="2400" dirty="0"/>
              <a:t>Patient Matching (Sunset Q1, FY 2017)</a:t>
            </a:r>
          </a:p>
          <a:p>
            <a:pPr marL="800100" lvl="1" indent="-342900">
              <a:buFont typeface="Arial" panose="020B0604020202020204" pitchFamily="34" charset="0"/>
              <a:buChar char="•"/>
            </a:pPr>
            <a:r>
              <a:rPr lang="en-US" sz="2400" dirty="0"/>
              <a:t>Value Set Authority Center (VSAC) (Sunset  Q2, FY 2017)</a:t>
            </a:r>
          </a:p>
          <a:p>
            <a:pPr marL="800100" lvl="1" indent="-342900">
              <a:buFont typeface="Arial" panose="020B0604020202020204" pitchFamily="34" charset="0"/>
              <a:buChar char="•"/>
            </a:pPr>
            <a:r>
              <a:rPr lang="en-US" sz="2400" dirty="0"/>
              <a:t>Implantable Unique Device Identifier (UDI) (Sunset Q2, FY 2017)</a:t>
            </a:r>
          </a:p>
          <a:p>
            <a:pPr marL="800100" lvl="1" indent="-342900">
              <a:buFont typeface="Arial" panose="020B0604020202020204" pitchFamily="34" charset="0"/>
              <a:buChar char="•"/>
            </a:pPr>
            <a:r>
              <a:rPr lang="en-US" sz="2400" dirty="0"/>
              <a:t>Healthcare Directory (HcDir) (Sunset Q3, FY 2017)</a:t>
            </a:r>
          </a:p>
          <a:p>
            <a:pPr marL="800100" lvl="1" indent="-342900">
              <a:buFont typeface="Arial" panose="020B0604020202020204" pitchFamily="34" charset="0"/>
              <a:buChar char="•"/>
            </a:pPr>
            <a:r>
              <a:rPr lang="en-US" sz="2400" dirty="0"/>
              <a:t>CONNECT (Initiate Task Force Q1, FY 2017)</a:t>
            </a:r>
            <a:endParaRPr lang="en-US" sz="2400" dirty="0">
              <a:solidFill>
                <a:srgbClr val="FF0000"/>
              </a:solidFill>
            </a:endParaRPr>
          </a:p>
          <a:p>
            <a:pPr marL="800100" lvl="1" indent="-342900">
              <a:buFont typeface="Arial" panose="020B0604020202020204" pitchFamily="34" charset="0"/>
              <a:buChar char="•"/>
            </a:pPr>
            <a:r>
              <a:rPr lang="en-US" sz="2400" dirty="0"/>
              <a:t>Business Reference Model (BRM)</a:t>
            </a:r>
          </a:p>
          <a:p>
            <a:pPr marL="800100" lvl="1" indent="-342900">
              <a:buFont typeface="Arial" panose="020B0604020202020204" pitchFamily="34" charset="0"/>
              <a:buChar char="•"/>
            </a:pPr>
            <a:r>
              <a:rPr lang="en-US" sz="2400" dirty="0"/>
              <a:t>Meta Model Tool</a:t>
            </a:r>
          </a:p>
          <a:p>
            <a:pPr marL="800100" lvl="1" indent="-342900">
              <a:buFont typeface="Arial" panose="020B0604020202020204" pitchFamily="34" charset="0"/>
              <a:buChar char="•"/>
            </a:pPr>
            <a:r>
              <a:rPr lang="en-US" sz="2400" dirty="0"/>
              <a:t>Interoperability Roadmap Collaboration (CCMs)</a:t>
            </a:r>
            <a:endParaRPr lang="en-US" sz="2800" dirty="0"/>
          </a:p>
          <a:p>
            <a:pPr marL="800100" lvl="1" indent="-342900">
              <a:buFont typeface="Arial" panose="020B0604020202020204" pitchFamily="34" charset="0"/>
              <a:buChar char="•"/>
            </a:pPr>
            <a:r>
              <a:rPr lang="en-US" sz="2400" dirty="0"/>
              <a:t>Data Standards</a:t>
            </a:r>
          </a:p>
          <a:p>
            <a:pPr marL="1257300" lvl="2" indent="-342900">
              <a:buFont typeface="Arial" panose="020B0604020202020204" pitchFamily="34" charset="0"/>
              <a:buChar char="•"/>
            </a:pPr>
            <a:r>
              <a:rPr lang="en-US" sz="2000" dirty="0"/>
              <a:t>Federal Health Information Model (FHIM) </a:t>
            </a:r>
          </a:p>
          <a:p>
            <a:pPr marL="1257300" lvl="2" indent="-342900">
              <a:buFont typeface="Arial" panose="020B0604020202020204" pitchFamily="34" charset="0"/>
              <a:buChar char="•"/>
            </a:pPr>
            <a:r>
              <a:rPr lang="en-US" sz="2000" dirty="0"/>
              <a:t>Semantic Interoperability Guide Generation (SIGG)</a:t>
            </a:r>
          </a:p>
          <a:p>
            <a:pPr marL="1257300" lvl="2" indent="-342900">
              <a:buFont typeface="Arial" panose="020B0604020202020204" pitchFamily="34" charset="0"/>
              <a:buChar char="•"/>
            </a:pPr>
            <a:r>
              <a:rPr lang="en-US" sz="2000" dirty="0"/>
              <a:t>NIEM</a:t>
            </a:r>
          </a:p>
          <a:p>
            <a:pPr marL="800100" lvl="1" indent="-342900">
              <a:buFont typeface="Arial" panose="020B0604020202020204" pitchFamily="34" charset="0"/>
              <a:buChar char="•"/>
            </a:pPr>
            <a:r>
              <a:rPr lang="en-US" sz="2400" dirty="0"/>
              <a:t>Coordination of federal agency efforts with SDOs</a:t>
            </a:r>
          </a:p>
          <a:p>
            <a:pPr marL="800100" lvl="1" indent="-342900">
              <a:buFont typeface="Arial" panose="020B0604020202020204" pitchFamily="34" charset="0"/>
              <a:buChar char="•"/>
            </a:pPr>
            <a:endParaRPr lang="en-US" sz="1800" dirty="0"/>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28263238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endParaRPr lang="en-US" dirty="0"/>
          </a:p>
          <a:p>
            <a:pPr marL="347663" lvl="2">
              <a:buSzPct val="120000"/>
            </a:pPr>
            <a:endParaRPr lang="en-US" b="1" dirty="0"/>
          </a:p>
          <a:p>
            <a:pPr marL="347663" lvl="2">
              <a:buSzPct val="120000"/>
            </a:pPr>
            <a:endParaRPr lang="en-US" b="1" dirty="0"/>
          </a:p>
          <a:p>
            <a:pPr marL="173831" lvl="1" indent="-173831">
              <a:buSzPct val="120000"/>
              <a:buFont typeface="Wingdings" pitchFamily="2" charset="2"/>
              <a:buChar char="§"/>
            </a:pPr>
            <a:endParaRPr lang="en-US" b="1" dirty="0"/>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48</a:t>
            </a:fld>
            <a:endParaRPr lang="en-US" dirty="0"/>
          </a:p>
        </p:txBody>
      </p:sp>
      <p:sp>
        <p:nvSpPr>
          <p:cNvPr id="4" name="Title 3"/>
          <p:cNvSpPr>
            <a:spLocks noGrp="1"/>
          </p:cNvSpPr>
          <p:nvPr>
            <p:ph type="title"/>
          </p:nvPr>
        </p:nvSpPr>
        <p:spPr>
          <a:xfrm>
            <a:off x="494950" y="214621"/>
            <a:ext cx="6396715" cy="677894"/>
          </a:xfrm>
        </p:spPr>
        <p:txBody>
          <a:bodyPr>
            <a:normAutofit fontScale="90000"/>
          </a:bodyPr>
          <a:lstStyle/>
          <a:p>
            <a:r>
              <a:rPr lang="en-US" dirty="0"/>
              <a:t>FY 2017-2020 </a:t>
            </a:r>
            <a:br>
              <a:rPr lang="en-US" dirty="0"/>
            </a:br>
            <a:r>
              <a:rPr lang="en-US" dirty="0"/>
              <a:t>Potential Major Challenges</a:t>
            </a:r>
          </a:p>
        </p:txBody>
      </p:sp>
      <p:sp>
        <p:nvSpPr>
          <p:cNvPr id="5" name="Content Placeholder 2"/>
          <p:cNvSpPr txBox="1">
            <a:spLocks/>
          </p:cNvSpPr>
          <p:nvPr/>
        </p:nvSpPr>
        <p:spPr>
          <a:xfrm>
            <a:off x="239109" y="1234196"/>
            <a:ext cx="8660191" cy="4928065"/>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400" kern="1200">
                <a:solidFill>
                  <a:srgbClr val="000000"/>
                </a:solidFill>
                <a:latin typeface="+mn-lt"/>
                <a:ea typeface="+mn-ea"/>
                <a:cs typeface="+mn-cs"/>
              </a:defRPr>
            </a:lvl1pPr>
            <a:lvl2pPr marL="457200" indent="0" algn="l" defTabSz="457200" rtl="0" eaLnBrk="1" latinLnBrk="0" hangingPunct="1">
              <a:spcBef>
                <a:spcPct val="20000"/>
              </a:spcBef>
              <a:buFont typeface="Arial"/>
              <a:buNone/>
              <a:defRPr sz="2000" kern="1200">
                <a:solidFill>
                  <a:srgbClr val="000000"/>
                </a:solidFill>
                <a:latin typeface="+mn-lt"/>
                <a:ea typeface="+mn-ea"/>
                <a:cs typeface="+mn-cs"/>
              </a:defRPr>
            </a:lvl2pPr>
            <a:lvl3pPr marL="914400" indent="0" algn="l" defTabSz="457200" rtl="0" eaLnBrk="1" latinLnBrk="0" hangingPunct="1">
              <a:spcBef>
                <a:spcPct val="20000"/>
              </a:spcBef>
              <a:buFont typeface="Arial"/>
              <a:buNone/>
              <a:defRPr sz="1800" kern="1200">
                <a:solidFill>
                  <a:srgbClr val="000000"/>
                </a:solidFill>
                <a:latin typeface="+mn-lt"/>
                <a:ea typeface="+mn-ea"/>
                <a:cs typeface="+mn-cs"/>
              </a:defRPr>
            </a:lvl3pPr>
            <a:lvl4pPr marL="1371600" indent="0" algn="l" defTabSz="457200" rtl="0" eaLnBrk="1" latinLnBrk="0" hangingPunct="1">
              <a:spcBef>
                <a:spcPct val="20000"/>
              </a:spcBef>
              <a:buFont typeface="Arial"/>
              <a:buNone/>
              <a:defRPr sz="1200" kern="1200">
                <a:solidFill>
                  <a:srgbClr val="000000"/>
                </a:solidFill>
                <a:latin typeface="+mn-lt"/>
                <a:ea typeface="+mn-ea"/>
                <a:cs typeface="+mn-cs"/>
              </a:defRPr>
            </a:lvl4pPr>
            <a:lvl5pPr marL="1828800" indent="0" algn="l" defTabSz="457200" rtl="0" eaLnBrk="1" latinLnBrk="0" hangingPunct="1">
              <a:spcBef>
                <a:spcPct val="20000"/>
              </a:spcBef>
              <a:buFont typeface="Arial"/>
              <a:buNone/>
              <a:defRPr sz="1200" kern="1200">
                <a:solidFill>
                  <a:srgbClr val="0000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800100" lvl="1" indent="-342900">
              <a:buFont typeface="Arial" panose="020B0604020202020204" pitchFamily="34" charset="0"/>
              <a:buChar char="•"/>
            </a:pPr>
            <a:r>
              <a:rPr lang="en-US" sz="2400" dirty="0"/>
              <a:t>Cancer Moonshot</a:t>
            </a:r>
          </a:p>
          <a:p>
            <a:pPr marL="800100" lvl="1" indent="-342900">
              <a:buFont typeface="Arial" panose="020B0604020202020204" pitchFamily="34" charset="0"/>
              <a:buChar char="•"/>
            </a:pPr>
            <a:r>
              <a:rPr lang="en-US" sz="2400" dirty="0"/>
              <a:t>Genomics/Precision Medicine/Multi-omics</a:t>
            </a:r>
          </a:p>
          <a:p>
            <a:pPr marL="800100" lvl="1" indent="-342900">
              <a:buFont typeface="Arial" panose="020B0604020202020204" pitchFamily="34" charset="0"/>
              <a:buChar char="•"/>
            </a:pPr>
            <a:r>
              <a:rPr lang="en-US" sz="2400" dirty="0"/>
              <a:t>Telehealth</a:t>
            </a:r>
          </a:p>
          <a:p>
            <a:pPr marL="800100" lvl="1" indent="-342900">
              <a:buFont typeface="Arial" panose="020B0604020202020204" pitchFamily="34" charset="0"/>
              <a:buChar char="•"/>
            </a:pPr>
            <a:r>
              <a:rPr lang="en-US" sz="2400" dirty="0"/>
              <a:t>Controlled Substance Management: e.g. Opioid Management, etc.</a:t>
            </a:r>
          </a:p>
          <a:p>
            <a:pPr marL="800100" lvl="1" indent="-342900">
              <a:buFont typeface="Arial" panose="020B0604020202020204" pitchFamily="34" charset="0"/>
              <a:buChar char="•"/>
            </a:pPr>
            <a:r>
              <a:rPr lang="en-US" sz="2400" dirty="0"/>
              <a:t>Brain initiatives</a:t>
            </a:r>
          </a:p>
          <a:p>
            <a:pPr marL="800100" lvl="1" indent="-342900">
              <a:buFont typeface="Arial" panose="020B0604020202020204" pitchFamily="34" charset="0"/>
              <a:buChar char="•"/>
            </a:pPr>
            <a:r>
              <a:rPr lang="en-US" sz="2400" dirty="0"/>
              <a:t>Public Health concerns: e.g. Ebola, </a:t>
            </a:r>
            <a:r>
              <a:rPr lang="en-US" sz="2400" dirty="0" err="1"/>
              <a:t>Zika</a:t>
            </a:r>
            <a:r>
              <a:rPr lang="en-US" sz="2400" dirty="0"/>
              <a:t>, etc.</a:t>
            </a:r>
          </a:p>
          <a:p>
            <a:pPr marL="800100" lvl="1" indent="-342900">
              <a:buFont typeface="Arial" panose="020B0604020202020204" pitchFamily="34" charset="0"/>
              <a:buChar char="•"/>
            </a:pPr>
            <a:r>
              <a:rPr lang="en-US" sz="2400" dirty="0"/>
              <a:t>Human Services:  e.g. suicide prevention, etc.</a:t>
            </a:r>
          </a:p>
          <a:p>
            <a:pPr marL="800100" lvl="1" indent="-342900">
              <a:buFont typeface="Arial" panose="020B0604020202020204" pitchFamily="34" charset="0"/>
              <a:buChar char="•"/>
            </a:pPr>
            <a:r>
              <a:rPr lang="en-US" sz="2400" dirty="0"/>
              <a:t>MACRA</a:t>
            </a: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25287945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FHA Operations</a:t>
            </a:r>
          </a:p>
        </p:txBody>
      </p:sp>
      <p:sp>
        <p:nvSpPr>
          <p:cNvPr id="3" name="Text Placeholder 2"/>
          <p:cNvSpPr>
            <a:spLocks noGrp="1"/>
          </p:cNvSpPr>
          <p:nvPr>
            <p:ph type="body" idx="1"/>
          </p:nvPr>
        </p:nvSpPr>
        <p:spPr/>
        <p:txBody>
          <a:bodyPr/>
          <a:lstStyle/>
          <a:p>
            <a:r>
              <a:rPr lang="en-US" dirty="0"/>
              <a:t>John Forrester, FHA</a:t>
            </a:r>
          </a:p>
        </p:txBody>
      </p:sp>
      <p:sp>
        <p:nvSpPr>
          <p:cNvPr id="4" name="Slide Number Placeholder 3"/>
          <p:cNvSpPr>
            <a:spLocks noGrp="1"/>
          </p:cNvSpPr>
          <p:nvPr>
            <p:ph type="sldNum" sz="quarter" idx="12"/>
          </p:nvPr>
        </p:nvSpPr>
        <p:spPr/>
        <p:txBody>
          <a:bodyPr/>
          <a:lstStyle/>
          <a:p>
            <a:fld id="{F8059506-D6B1-B842-AAB5-13291BE98BD7}" type="slidenum">
              <a:rPr lang="en-US" smtClean="0"/>
              <a:t>49</a:t>
            </a:fld>
            <a:endParaRPr lang="en-US"/>
          </a:p>
        </p:txBody>
      </p:sp>
    </p:spTree>
    <p:extLst>
      <p:ext uri="{BB962C8B-B14F-4D97-AF65-F5344CB8AC3E}">
        <p14:creationId xmlns:p14="http://schemas.microsoft.com/office/powerpoint/2010/main" val="2756141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5</a:t>
            </a:fld>
            <a:endParaRPr lang="en-US" dirty="0"/>
          </a:p>
        </p:txBody>
      </p:sp>
      <p:sp>
        <p:nvSpPr>
          <p:cNvPr id="4" name="Title 3"/>
          <p:cNvSpPr>
            <a:spLocks noGrp="1"/>
          </p:cNvSpPr>
          <p:nvPr>
            <p:ph type="title"/>
          </p:nvPr>
        </p:nvSpPr>
        <p:spPr>
          <a:xfrm>
            <a:off x="403551" y="206484"/>
            <a:ext cx="6396715" cy="677894"/>
          </a:xfrm>
        </p:spPr>
        <p:txBody>
          <a:bodyPr>
            <a:normAutofit/>
          </a:bodyPr>
          <a:lstStyle/>
          <a:p>
            <a:r>
              <a:rPr lang="en-US" dirty="0">
                <a:solidFill>
                  <a:schemeClr val="dk1"/>
                </a:solidFill>
                <a:latin typeface="Arial Narrow" panose="020B0606020202030204" pitchFamily="34" charset="0"/>
              </a:rPr>
              <a:t>Galen: CIMI/FHIM </a:t>
            </a:r>
            <a:r>
              <a:rPr lang="en-US" dirty="0" smtClean="0">
                <a:solidFill>
                  <a:schemeClr val="dk1"/>
                </a:solidFill>
                <a:latin typeface="Arial Narrow" panose="020B0606020202030204" pitchFamily="34" charset="0"/>
              </a:rPr>
              <a:t>Harmonization</a:t>
            </a:r>
            <a:endParaRPr lang="en-US" dirty="0">
              <a:latin typeface="Arial Narrow" panose="020B0606020202030204" pitchFamily="34" charset="0"/>
            </a:endParaRPr>
          </a:p>
        </p:txBody>
      </p:sp>
      <p:cxnSp>
        <p:nvCxnSpPr>
          <p:cNvPr id="7" name="Straight Connector 6"/>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Status / Accomplishments / </a:t>
            </a:r>
            <a:r>
              <a:rPr lang="en-US" sz="1600" b="1" dirty="0">
                <a:solidFill>
                  <a:srgbClr val="000000"/>
                </a:solidFill>
                <a:latin typeface="Arial Narrow" panose="020B0606020202030204" pitchFamily="34" charset="0"/>
              </a:rPr>
              <a:t>U</a:t>
            </a:r>
            <a:r>
              <a:rPr lang="en-US" sz="1600" b="1" dirty="0" smtClean="0">
                <a:solidFill>
                  <a:srgbClr val="000000"/>
                </a:solidFill>
                <a:latin typeface="Arial Narrow" panose="020B0606020202030204" pitchFamily="34" charset="0"/>
              </a:rPr>
              <a:t>ses / Value </a:t>
            </a:r>
          </a:p>
          <a:p>
            <a:pPr marL="231775" indent="-231775">
              <a:spcBef>
                <a:spcPts val="600"/>
              </a:spcBef>
              <a:buFont typeface="Wingdings" panose="05000000000000000000" pitchFamily="2" charset="2"/>
              <a:buChar char="q"/>
              <a:defRPr/>
            </a:pPr>
            <a:r>
              <a:rPr lang="en-US" sz="1050" dirty="0" smtClean="0">
                <a:solidFill>
                  <a:srgbClr val="000000"/>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fontAlgn="auto">
              <a:spcBef>
                <a:spcPts val="600"/>
              </a:spcBef>
              <a:spcAft>
                <a:spcPts val="0"/>
              </a:spcAft>
              <a:buFont typeface="Wingdings" panose="05000000000000000000" pitchFamily="2" charset="2"/>
              <a:buChar char="q"/>
              <a:defRPr/>
            </a:pPr>
            <a:endParaRPr lang="en-US" sz="1050" dirty="0">
              <a:solidFill>
                <a:schemeClr val="tx1"/>
              </a:solidFill>
              <a:latin typeface="Arial Narrow" panose="020B0606020202030204" pitchFamily="34" charset="0"/>
            </a:endParaRPr>
          </a:p>
        </p:txBody>
      </p:sp>
      <p:sp>
        <p:nvSpPr>
          <p:cNvPr id="10" name="Rectangle 9"/>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1600" b="1" dirty="0" smtClean="0">
                <a:solidFill>
                  <a:srgbClr val="000000"/>
                </a:solidFill>
                <a:latin typeface="Arial Narrow" panose="020B0606020202030204" pitchFamily="34" charset="0"/>
              </a:rPr>
              <a:t>Participants, </a:t>
            </a:r>
            <a:r>
              <a:rPr lang="en-US" sz="1600" b="1" dirty="0">
                <a:solidFill>
                  <a:srgbClr val="000000"/>
                </a:solidFill>
                <a:latin typeface="Arial Narrow" panose="020B0606020202030204" pitchFamily="34" charset="0"/>
              </a:rPr>
              <a:t>Relationship to Other </a:t>
            </a:r>
            <a:r>
              <a:rPr lang="en-US" sz="1600" b="1" dirty="0" smtClean="0">
                <a:solidFill>
                  <a:srgbClr val="000000"/>
                </a:solidFill>
                <a:latin typeface="Arial Narrow" panose="020B0606020202030204" pitchFamily="34" charset="0"/>
              </a:rPr>
              <a:t>Initiatives</a:t>
            </a:r>
            <a:endParaRPr lang="en-US" sz="12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100" dirty="0" smtClean="0">
                <a:solidFill>
                  <a:srgbClr val="000000"/>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itchFamily="2" charset="2"/>
              <a:buChar char="q"/>
              <a:defRPr/>
            </a:pPr>
            <a:endParaRPr lang="en-US" sz="1100" dirty="0" smtClean="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sz="1200" dirty="0">
              <a:solidFill>
                <a:srgbClr val="000000"/>
              </a:solidFill>
              <a:latin typeface="Arial Narrow" panose="020B0606020202030204" pitchFamily="34" charset="0"/>
            </a:endParaRPr>
          </a:p>
          <a:p>
            <a:pPr>
              <a:defRPr/>
            </a:pPr>
            <a:endParaRPr lang="en-US" sz="1200" dirty="0">
              <a:solidFill>
                <a:srgbClr val="FF0000"/>
              </a:solidFill>
              <a:latin typeface="Arial Narrow" panose="020B0606020202030204" pitchFamily="34" charset="0"/>
            </a:endParaRPr>
          </a:p>
        </p:txBody>
      </p:sp>
      <p:sp>
        <p:nvSpPr>
          <p:cNvPr id="11" name="Rectangle 10"/>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1600" b="1" dirty="0">
                <a:solidFill>
                  <a:srgbClr val="000000"/>
                </a:solidFill>
                <a:latin typeface="Arial Narrow" panose="020B0606020202030204" pitchFamily="34" charset="0"/>
              </a:rPr>
              <a:t>Strategic Goal, </a:t>
            </a:r>
            <a:r>
              <a:rPr lang="en-US" sz="1600" b="1" dirty="0" smtClean="0">
                <a:solidFill>
                  <a:srgbClr val="000000"/>
                </a:solidFill>
                <a:latin typeface="Arial Narrow" panose="020B0606020202030204" pitchFamily="34" charset="0"/>
              </a:rPr>
              <a:t>Plans/Timeframe</a:t>
            </a:r>
            <a:r>
              <a:rPr lang="en-US" sz="1600" b="1" dirty="0">
                <a:solidFill>
                  <a:srgbClr val="000000"/>
                </a:solidFill>
                <a:latin typeface="Arial Narrow" panose="020B0606020202030204" pitchFamily="34" charset="0"/>
              </a:rPr>
              <a:t>, Resources Required</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dirty="0">
                <a:solidFill>
                  <a:srgbClr val="000000"/>
                </a:solidFill>
                <a:latin typeface="Arial Narrow" panose="020B0606020202030204" pitchFamily="34" charset="0"/>
              </a:rPr>
              <a:t> </a:t>
            </a:r>
            <a:endParaRPr lang="en-US" sz="1200" dirty="0">
              <a:solidFill>
                <a:schemeClr val="tx1"/>
              </a:solidFill>
              <a:latin typeface="Arial Narrow" panose="020B0606020202030204" pitchFamily="34" charset="0"/>
            </a:endParaRPr>
          </a:p>
          <a:p>
            <a:pPr>
              <a:defRPr/>
            </a:pPr>
            <a:endParaRPr lang="en-US" sz="1200" dirty="0">
              <a:solidFill>
                <a:schemeClr val="tx1"/>
              </a:solidFill>
              <a:latin typeface="Arial Narrow" panose="020B0606020202030204" pitchFamily="34" charset="0"/>
            </a:endParaRPr>
          </a:p>
        </p:txBody>
      </p:sp>
      <p:sp>
        <p:nvSpPr>
          <p:cNvPr id="12" name="Rectangle 11"/>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1600" b="1" dirty="0">
                <a:solidFill>
                  <a:srgbClr val="000000"/>
                </a:solidFill>
                <a:latin typeface="Arial Narrow" panose="020B0606020202030204" pitchFamily="34" charset="0"/>
              </a:rPr>
              <a:t>Issues, Risks, and Mitigation</a:t>
            </a:r>
            <a:endParaRPr lang="en-US" sz="12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dirty="0" smtClean="0">
                <a:solidFill>
                  <a:schemeClr val="tx1"/>
                </a:solidFill>
                <a:latin typeface="Arial Narrow" panose="020B0606020202030204" pitchFamily="34" charset="0"/>
              </a:rPr>
              <a:t> </a:t>
            </a:r>
            <a:endParaRPr lang="en-US" sz="105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smtClean="0">
                <a:solidFill>
                  <a:schemeClr val="tx1"/>
                </a:solidFill>
                <a:latin typeface="Arial Narrow" panose="020B0606020202030204" pitchFamily="34" charset="0"/>
              </a:rPr>
              <a:t> </a:t>
            </a:r>
            <a:endParaRPr lang="en-US" sz="1050" b="1"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endParaRPr lang="en-US" sz="1050" b="1" dirty="0" smtClean="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050" b="1" dirty="0">
                <a:solidFill>
                  <a:schemeClr val="tx1"/>
                </a:solidFill>
                <a:latin typeface="Arial Narrow" panose="020B0606020202030204" pitchFamily="34" charset="0"/>
              </a:rPr>
              <a:t> </a:t>
            </a:r>
          </a:p>
          <a:p>
            <a:pPr marL="231775" indent="-231775">
              <a:defRPr/>
            </a:pPr>
            <a:endParaRPr lang="en-US" sz="1050" dirty="0">
              <a:solidFill>
                <a:srgbClr val="000000"/>
              </a:solidFill>
              <a:latin typeface="Arial Narrow" panose="020B0606020202030204" pitchFamily="34" charset="0"/>
            </a:endParaRPr>
          </a:p>
        </p:txBody>
      </p:sp>
      <p:sp>
        <p:nvSpPr>
          <p:cNvPr id="2" name="TextBox 1"/>
          <p:cNvSpPr txBox="1"/>
          <p:nvPr/>
        </p:nvSpPr>
        <p:spPr>
          <a:xfrm>
            <a:off x="0" y="6355533"/>
            <a:ext cx="9144000" cy="380245"/>
          </a:xfrm>
          <a:prstGeom prst="rect">
            <a:avLst/>
          </a:prstGeom>
          <a:noFill/>
        </p:spPr>
        <p:txBody>
          <a:bodyPr wrap="square" rtlCol="0">
            <a:spAutoFit/>
          </a:bodyPr>
          <a:lstStyle/>
          <a:p>
            <a:pPr algn="ctr"/>
            <a:r>
              <a:rPr lang="en-US" dirty="0" smtClean="0">
                <a:solidFill>
                  <a:schemeClr val="bg1"/>
                </a:solidFill>
              </a:rPr>
              <a:t>Jun 15-16 FHA Report-Out</a:t>
            </a:r>
            <a:endParaRPr lang="en-US" dirty="0">
              <a:solidFill>
                <a:schemeClr val="bg1"/>
              </a:solidFill>
            </a:endParaRPr>
          </a:p>
        </p:txBody>
      </p:sp>
      <p:sp>
        <p:nvSpPr>
          <p:cNvPr id="6" name="TextBox 5"/>
          <p:cNvSpPr txBox="1"/>
          <p:nvPr/>
        </p:nvSpPr>
        <p:spPr>
          <a:xfrm>
            <a:off x="-8022" y="3539900"/>
            <a:ext cx="9152022" cy="261610"/>
          </a:xfrm>
          <a:prstGeom prst="rect">
            <a:avLst/>
          </a:prstGeom>
          <a:noFill/>
        </p:spPr>
        <p:txBody>
          <a:bodyPr wrap="square" rtlCol="0">
            <a:spAutoFit/>
          </a:bodyPr>
          <a:lstStyle/>
          <a:p>
            <a:pPr algn="ctr"/>
            <a:r>
              <a:rPr lang="en-US" sz="1100" b="1" dirty="0" smtClean="0">
                <a:latin typeface="Arial Narrow" panose="020B0606020202030204" pitchFamily="34" charset="0"/>
              </a:rPr>
              <a:t>Note</a:t>
            </a:r>
            <a:r>
              <a:rPr lang="en-US" sz="1100" dirty="0" smtClean="0">
                <a:latin typeface="Arial Narrow" panose="020B0606020202030204" pitchFamily="34" charset="0"/>
              </a:rPr>
              <a:t>: You can adjust quadrant height and width </a:t>
            </a:r>
            <a:endParaRPr lang="en-US" sz="1100" dirty="0">
              <a:latin typeface="Arial Narrow" panose="020B0606020202030204" pitchFamily="34" charset="0"/>
            </a:endParaRPr>
          </a:p>
        </p:txBody>
      </p:sp>
    </p:spTree>
    <p:extLst>
      <p:ext uri="{BB962C8B-B14F-4D97-AF65-F5344CB8AC3E}">
        <p14:creationId xmlns:p14="http://schemas.microsoft.com/office/powerpoint/2010/main" val="31549082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44600"/>
            <a:ext cx="8229600" cy="4797514"/>
          </a:xfrm>
        </p:spPr>
        <p:txBody>
          <a:bodyPr/>
          <a:lstStyle/>
          <a:p>
            <a:pPr marL="342900" indent="-342900">
              <a:buFont typeface="Arial" panose="020B0604020202020204" pitchFamily="34" charset="0"/>
              <a:buChar char="•"/>
            </a:pPr>
            <a:r>
              <a:rPr lang="en-US" sz="2800" dirty="0"/>
              <a:t>Maintain an effective governance process</a:t>
            </a:r>
          </a:p>
          <a:p>
            <a:pPr marL="800100" lvl="1" indent="-342900">
              <a:buFont typeface="Arial" panose="020B0604020202020204" pitchFamily="34" charset="0"/>
              <a:buChar char="•"/>
            </a:pPr>
            <a:r>
              <a:rPr lang="en-US" sz="2400" dirty="0"/>
              <a:t>Revise Governing Board Charter</a:t>
            </a:r>
          </a:p>
          <a:p>
            <a:pPr marL="800100" lvl="1" indent="-342900">
              <a:buFont typeface="Arial" panose="020B0604020202020204" pitchFamily="34" charset="0"/>
              <a:buChar char="•"/>
            </a:pPr>
            <a:r>
              <a:rPr lang="en-US" sz="2400" dirty="0"/>
              <a:t>Revise Managing Board Charter</a:t>
            </a:r>
          </a:p>
          <a:p>
            <a:pPr marL="800100" lvl="1" indent="-342900">
              <a:buFont typeface="Arial" panose="020B0604020202020204" pitchFamily="34" charset="0"/>
              <a:buChar char="•"/>
            </a:pPr>
            <a:r>
              <a:rPr lang="en-US" sz="2400" dirty="0"/>
              <a:t>Approve the revised FHA CONOPS</a:t>
            </a:r>
          </a:p>
          <a:p>
            <a:pPr marL="800100" lvl="1" indent="-342900">
              <a:buFont typeface="Arial" panose="020B0604020202020204" pitchFamily="34" charset="0"/>
              <a:buChar char="•"/>
            </a:pPr>
            <a:r>
              <a:rPr lang="en-US" sz="2400" dirty="0"/>
              <a:t>Engage Stakeholders</a:t>
            </a:r>
          </a:p>
          <a:p>
            <a:pPr marL="800100" lvl="1" indent="-342900">
              <a:buFont typeface="Arial" panose="020B0604020202020204" pitchFamily="34" charset="0"/>
              <a:buChar char="•"/>
            </a:pPr>
            <a:r>
              <a:rPr lang="en-US" sz="2400" dirty="0"/>
              <a:t>Engage the FHIT Coordinating Council</a:t>
            </a:r>
          </a:p>
          <a:p>
            <a:pPr marL="800100" lvl="1" indent="-342900">
              <a:buFont typeface="Arial" panose="020B0604020202020204" pitchFamily="34" charset="0"/>
              <a:buChar char="•"/>
            </a:pPr>
            <a:r>
              <a:rPr lang="en-US" sz="2400" dirty="0"/>
              <a:t>Leverage the Federal Health Architects Council (FHAC)</a:t>
            </a:r>
          </a:p>
          <a:p>
            <a:pPr marL="342900" indent="-342900">
              <a:buFont typeface="Arial" panose="020B0604020202020204" pitchFamily="34" charset="0"/>
              <a:buChar char="•"/>
            </a:pPr>
            <a:r>
              <a:rPr lang="en-US" sz="2800" dirty="0"/>
              <a:t>Maintain Fiscal Plan and Budget</a:t>
            </a:r>
          </a:p>
          <a:p>
            <a:pPr marL="342900" indent="-342900">
              <a:buFont typeface="Arial" panose="020B0604020202020204" pitchFamily="34" charset="0"/>
              <a:buChar char="•"/>
            </a:pPr>
            <a:r>
              <a:rPr lang="en-US" sz="2800" dirty="0"/>
              <a:t>Maintain Communications Plan</a:t>
            </a:r>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50</a:t>
            </a:fld>
            <a:endParaRPr lang="en-US" dirty="0"/>
          </a:p>
        </p:txBody>
      </p:sp>
      <p:sp>
        <p:nvSpPr>
          <p:cNvPr id="4" name="Title 3"/>
          <p:cNvSpPr>
            <a:spLocks noGrp="1"/>
          </p:cNvSpPr>
          <p:nvPr>
            <p:ph type="title"/>
          </p:nvPr>
        </p:nvSpPr>
        <p:spPr/>
        <p:txBody>
          <a:bodyPr>
            <a:normAutofit/>
          </a:bodyPr>
          <a:lstStyle/>
          <a:p>
            <a:r>
              <a:rPr lang="en-US" dirty="0"/>
              <a:t>FHA Operational Activities</a:t>
            </a:r>
          </a:p>
        </p:txBody>
      </p:sp>
    </p:spTree>
    <p:extLst>
      <p:ext uri="{BB962C8B-B14F-4D97-AF65-F5344CB8AC3E}">
        <p14:creationId xmlns:p14="http://schemas.microsoft.com/office/powerpoint/2010/main" val="35993967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0" b="100000" l="0" r="100000">
                        <a14:foregroundMark x1="2139" y1="62585" x2="96791" y2="47619"/>
                        <a14:foregroundMark x1="92513" y1="9524" x2="97861" y2="33333"/>
                        <a14:foregroundMark x1="94652" y1="11565" x2="98396" y2="20408"/>
                        <a14:foregroundMark x1="92513" y1="49660" x2="78075" y2="97279"/>
                        <a14:foregroundMark x1="75401" y1="92517" x2="8021" y2="72109"/>
                        <a14:foregroundMark x1="89840" y1="2721" x2="41711" y2="4082"/>
                        <a14:backgroundMark x1="94652" y1="2721" x2="98930" y2="9524"/>
                      </a14:backgroundRemoval>
                    </a14:imgEffect>
                  </a14:imgLayer>
                </a14:imgProps>
              </a:ext>
              <a:ext uri="{28A0092B-C50C-407E-A947-70E740481C1C}">
                <a14:useLocalDpi xmlns:a14="http://schemas.microsoft.com/office/drawing/2010/main" val="0"/>
              </a:ext>
            </a:extLst>
          </a:blip>
          <a:stretch>
            <a:fillRect/>
          </a:stretch>
        </p:blipFill>
        <p:spPr>
          <a:xfrm>
            <a:off x="6069263" y="4215866"/>
            <a:ext cx="2316853" cy="1821270"/>
          </a:xfrm>
        </p:spPr>
      </p:pic>
      <p:sp>
        <p:nvSpPr>
          <p:cNvPr id="4" name="Slide Number Placeholder 3"/>
          <p:cNvSpPr>
            <a:spLocks noGrp="1"/>
          </p:cNvSpPr>
          <p:nvPr>
            <p:ph type="sldNum" sz="quarter" idx="12"/>
          </p:nvPr>
        </p:nvSpPr>
        <p:spPr/>
        <p:txBody>
          <a:bodyPr/>
          <a:lstStyle/>
          <a:p>
            <a:fld id="{F8059506-D6B1-B842-AAB5-13291BE98BD7}" type="slidenum">
              <a:rPr lang="en-US" smtClean="0"/>
              <a:pPr/>
              <a:t>51</a:t>
            </a:fld>
            <a:endParaRPr lang="en-US" dirty="0"/>
          </a:p>
        </p:txBody>
      </p:sp>
      <p:sp>
        <p:nvSpPr>
          <p:cNvPr id="5" name="Title 4"/>
          <p:cNvSpPr>
            <a:spLocks noGrp="1"/>
          </p:cNvSpPr>
          <p:nvPr>
            <p:ph type="title"/>
          </p:nvPr>
        </p:nvSpPr>
        <p:spPr/>
        <p:txBody>
          <a:bodyPr/>
          <a:lstStyle/>
          <a:p>
            <a:r>
              <a:rPr lang="en-US" dirty="0"/>
              <a:t>Upcoming Events &amp; Wrap-up</a:t>
            </a:r>
          </a:p>
        </p:txBody>
      </p:sp>
      <p:sp>
        <p:nvSpPr>
          <p:cNvPr id="9" name="TextBox 8"/>
          <p:cNvSpPr txBox="1"/>
          <p:nvPr/>
        </p:nvSpPr>
        <p:spPr>
          <a:xfrm>
            <a:off x="457200" y="1446237"/>
            <a:ext cx="6515100" cy="5355312"/>
          </a:xfrm>
          <a:prstGeom prst="rect">
            <a:avLst/>
          </a:prstGeom>
          <a:noFill/>
        </p:spPr>
        <p:txBody>
          <a:bodyPr wrap="square" rtlCol="0">
            <a:spAutoFit/>
          </a:bodyPr>
          <a:lstStyle/>
          <a:p>
            <a:pPr marL="285750" indent="-285750">
              <a:buFont typeface="Arial" panose="020B0604020202020204" pitchFamily="34" charset="0"/>
              <a:buChar char="•"/>
            </a:pPr>
            <a:r>
              <a:rPr lang="en-US" dirty="0"/>
              <a:t>September 12:  HL7 Ballot Closing Date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September 15 &amp; 16: C-CDA Implementation-A-Thon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September 17-23: HL7's Working Group Meeting, Baltimore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October 4 &amp; 5: DoD/VA and Government Health IT Summit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October 6: Governing Board Meeting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October 12: Federal Health Architecture Council Meeting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October 18: FHA Learning Series - The EHNAC Factor: Securing our Nation’s Healthcare Data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November 2: Managing Board Meeting</a:t>
            </a:r>
          </a:p>
          <a:p>
            <a:endParaRPr lang="en-US" dirty="0"/>
          </a:p>
          <a:p>
            <a:r>
              <a:rPr lang="en-US" dirty="0"/>
              <a:t>To view these materials, visit Max.gov:</a:t>
            </a:r>
          </a:p>
          <a:p>
            <a:r>
              <a:rPr lang="en-US" dirty="0">
                <a:hlinkClick r:id="rId4"/>
              </a:rPr>
              <a:t>https://community.max.gov/x/SwBKP</a:t>
            </a:r>
            <a:endParaRPr lang="en-US" dirty="0"/>
          </a:p>
        </p:txBody>
      </p:sp>
    </p:spTree>
    <p:extLst>
      <p:ext uri="{BB962C8B-B14F-4D97-AF65-F5344CB8AC3E}">
        <p14:creationId xmlns:p14="http://schemas.microsoft.com/office/powerpoint/2010/main" val="15812976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Rectangle 211"/>
          <p:cNvSpPr/>
          <p:nvPr/>
        </p:nvSpPr>
        <p:spPr>
          <a:xfrm>
            <a:off x="89210" y="4088837"/>
            <a:ext cx="8778240" cy="1448729"/>
          </a:xfrm>
          <a:prstGeom prst="rect">
            <a:avLst/>
          </a:prstGeom>
          <a:solidFill>
            <a:schemeClr val="bg1">
              <a:lumMod val="85000"/>
            </a:schemeClr>
          </a:soli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dirty="0">
              <a:solidFill>
                <a:prstClr val="black"/>
              </a:solidFill>
              <a:latin typeface="Calibri" panose="020F0502020204030204" pitchFamily="34" charset="0"/>
              <a:cs typeface="Georgia"/>
            </a:endParaRPr>
          </a:p>
        </p:txBody>
      </p:sp>
      <p:sp>
        <p:nvSpPr>
          <p:cNvPr id="211" name="Rectangle 210"/>
          <p:cNvSpPr/>
          <p:nvPr/>
        </p:nvSpPr>
        <p:spPr>
          <a:xfrm>
            <a:off x="263143" y="2097580"/>
            <a:ext cx="8778240" cy="1241242"/>
          </a:xfrm>
          <a:prstGeom prst="rect">
            <a:avLst/>
          </a:prstGeom>
          <a:solidFill>
            <a:schemeClr val="bg1">
              <a:lumMod val="85000"/>
            </a:schemeClr>
          </a:soli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dirty="0">
              <a:solidFill>
                <a:prstClr val="black"/>
              </a:solidFill>
              <a:latin typeface="Calibri" panose="020F0502020204030204" pitchFamily="34" charset="0"/>
              <a:cs typeface="Georgia"/>
            </a:endParaRPr>
          </a:p>
        </p:txBody>
      </p:sp>
      <p:sp>
        <p:nvSpPr>
          <p:cNvPr id="63" name="Rectangle 62"/>
          <p:cNvSpPr/>
          <p:nvPr/>
        </p:nvSpPr>
        <p:spPr>
          <a:xfrm>
            <a:off x="263143" y="1704997"/>
            <a:ext cx="8669189" cy="1044276"/>
          </a:xfrm>
          <a:prstGeom prst="rect">
            <a:avLst/>
          </a:prstGeom>
          <a:no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a:solidFill>
                <a:prstClr val="black"/>
              </a:solidFill>
              <a:latin typeface="Calibri" panose="020F0502020204030204" pitchFamily="34" charset="0"/>
              <a:cs typeface="Georgia"/>
            </a:endParaRPr>
          </a:p>
        </p:txBody>
      </p:sp>
      <p:sp>
        <p:nvSpPr>
          <p:cNvPr id="38" name="Rectangle 37"/>
          <p:cNvSpPr/>
          <p:nvPr/>
        </p:nvSpPr>
        <p:spPr>
          <a:xfrm>
            <a:off x="148263" y="5571446"/>
            <a:ext cx="8778240" cy="977960"/>
          </a:xfrm>
          <a:prstGeom prst="rect">
            <a:avLst/>
          </a:prstGeom>
          <a:solidFill>
            <a:schemeClr val="tx1">
              <a:lumMod val="40000"/>
              <a:lumOff val="60000"/>
            </a:schemeClr>
          </a:soli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dirty="0">
              <a:solidFill>
                <a:srgbClr val="000000"/>
              </a:solidFill>
              <a:latin typeface="Calibri" panose="020F0502020204030204" pitchFamily="34" charset="0"/>
              <a:cs typeface="Georgia"/>
            </a:endParaRPr>
          </a:p>
        </p:txBody>
      </p:sp>
      <p:sp>
        <p:nvSpPr>
          <p:cNvPr id="25" name="Rectangle 24"/>
          <p:cNvSpPr/>
          <p:nvPr/>
        </p:nvSpPr>
        <p:spPr>
          <a:xfrm>
            <a:off x="89210" y="2707704"/>
            <a:ext cx="8778240" cy="1448729"/>
          </a:xfrm>
          <a:prstGeom prst="rect">
            <a:avLst/>
          </a:prstGeom>
          <a:solidFill>
            <a:schemeClr val="tx1">
              <a:lumMod val="40000"/>
              <a:lumOff val="60000"/>
            </a:schemeClr>
          </a:soli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dirty="0">
              <a:solidFill>
                <a:prstClr val="black"/>
              </a:solidFill>
              <a:latin typeface="Calibri" panose="020F0502020204030204" pitchFamily="34" charset="0"/>
              <a:cs typeface="Georgia"/>
            </a:endParaRPr>
          </a:p>
        </p:txBody>
      </p:sp>
      <p:graphicFrame>
        <p:nvGraphicFramePr>
          <p:cNvPr id="54" name="Diagram 53"/>
          <p:cNvGraphicFramePr/>
          <p:nvPr>
            <p:extLst>
              <p:ext uri="{D42A27DB-BD31-4B8C-83A1-F6EECF244321}">
                <p14:modId xmlns:p14="http://schemas.microsoft.com/office/powerpoint/2010/main" val="2786454446"/>
              </p:ext>
            </p:extLst>
          </p:nvPr>
        </p:nvGraphicFramePr>
        <p:xfrm>
          <a:off x="263143" y="1206012"/>
          <a:ext cx="8586215" cy="3469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5" name="Rounded Rectangle 54"/>
          <p:cNvSpPr/>
          <p:nvPr/>
        </p:nvSpPr>
        <p:spPr bwMode="auto">
          <a:xfrm>
            <a:off x="151762" y="2448195"/>
            <a:ext cx="2072005" cy="182880"/>
          </a:xfrm>
          <a:prstGeom prst="roundRect">
            <a:avLst/>
          </a:prstGeom>
          <a:solidFill>
            <a:schemeClr val="tx1">
              <a:lumMod val="20000"/>
              <a:lumOff val="80000"/>
            </a:schemeClr>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Update Charters</a:t>
            </a:r>
          </a:p>
        </p:txBody>
      </p:sp>
      <p:sp>
        <p:nvSpPr>
          <p:cNvPr id="39" name="Rounded Rectangle 38"/>
          <p:cNvSpPr/>
          <p:nvPr/>
        </p:nvSpPr>
        <p:spPr bwMode="auto">
          <a:xfrm>
            <a:off x="151762" y="2185670"/>
            <a:ext cx="8412480" cy="182880"/>
          </a:xfrm>
          <a:prstGeom prst="roundRect">
            <a:avLst/>
          </a:prstGeom>
          <a:solidFill>
            <a:schemeClr val="tx1">
              <a:lumMod val="20000"/>
              <a:lumOff val="80000"/>
            </a:schemeClr>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Stakeholder Engagement</a:t>
            </a:r>
          </a:p>
        </p:txBody>
      </p:sp>
      <p:sp>
        <p:nvSpPr>
          <p:cNvPr id="32" name="Rectangle 31"/>
          <p:cNvSpPr/>
          <p:nvPr/>
        </p:nvSpPr>
        <p:spPr>
          <a:xfrm>
            <a:off x="234853" y="3953705"/>
            <a:ext cx="8642793" cy="1008522"/>
          </a:xfrm>
          <a:prstGeom prst="rect">
            <a:avLst/>
          </a:prstGeom>
          <a:no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000">
              <a:solidFill>
                <a:prstClr val="black"/>
              </a:solidFill>
              <a:latin typeface="Calibri" panose="020F0502020204030204" pitchFamily="34" charset="0"/>
              <a:cs typeface="Georgia"/>
            </a:endParaRPr>
          </a:p>
        </p:txBody>
      </p:sp>
      <p:sp>
        <p:nvSpPr>
          <p:cNvPr id="36" name="TextBox 35"/>
          <p:cNvSpPr txBox="1"/>
          <p:nvPr/>
        </p:nvSpPr>
        <p:spPr>
          <a:xfrm rot="16200000">
            <a:off x="8284306" y="4670283"/>
            <a:ext cx="1008521" cy="276999"/>
          </a:xfrm>
          <a:prstGeom prst="rect">
            <a:avLst/>
          </a:prstGeom>
          <a:noFill/>
        </p:spPr>
        <p:txBody>
          <a:bodyPr wrap="square" rtlCol="0">
            <a:spAutoFit/>
          </a:bodyPr>
          <a:lstStyle/>
          <a:p>
            <a:pPr algn="ctr"/>
            <a:r>
              <a:rPr lang="en-US" sz="1200" b="1" dirty="0">
                <a:solidFill>
                  <a:srgbClr val="000000"/>
                </a:solidFill>
                <a:latin typeface="Calibri" panose="020F0502020204030204" pitchFamily="34" charset="0"/>
              </a:rPr>
              <a:t>On Going</a:t>
            </a:r>
          </a:p>
        </p:txBody>
      </p:sp>
      <p:sp>
        <p:nvSpPr>
          <p:cNvPr id="43" name="TextBox 42"/>
          <p:cNvSpPr txBox="1"/>
          <p:nvPr/>
        </p:nvSpPr>
        <p:spPr>
          <a:xfrm rot="16200000">
            <a:off x="8120426" y="5948856"/>
            <a:ext cx="1290115" cy="230832"/>
          </a:xfrm>
          <a:prstGeom prst="rect">
            <a:avLst/>
          </a:prstGeom>
          <a:noFill/>
        </p:spPr>
        <p:txBody>
          <a:bodyPr wrap="square" rtlCol="0">
            <a:spAutoFit/>
          </a:bodyPr>
          <a:lstStyle/>
          <a:p>
            <a:pPr algn="ctr"/>
            <a:r>
              <a:rPr lang="en-US" sz="900" b="1" dirty="0">
                <a:solidFill>
                  <a:srgbClr val="000000"/>
                </a:solidFill>
                <a:latin typeface="Calibri" panose="020F0502020204030204" pitchFamily="34" charset="0"/>
              </a:rPr>
              <a:t>Communications</a:t>
            </a:r>
            <a:endParaRPr lang="en-US" sz="1200" b="1" dirty="0">
              <a:solidFill>
                <a:srgbClr val="000000"/>
              </a:solidFill>
              <a:latin typeface="Calibri" panose="020F0502020204030204" pitchFamily="34" charset="0"/>
            </a:endParaRPr>
          </a:p>
        </p:txBody>
      </p:sp>
      <p:sp>
        <p:nvSpPr>
          <p:cNvPr id="12" name="TextBox 11"/>
          <p:cNvSpPr txBox="1"/>
          <p:nvPr/>
        </p:nvSpPr>
        <p:spPr>
          <a:xfrm rot="16200000">
            <a:off x="8236743" y="3232463"/>
            <a:ext cx="1083735" cy="276999"/>
          </a:xfrm>
          <a:prstGeom prst="rect">
            <a:avLst/>
          </a:prstGeom>
          <a:noFill/>
        </p:spPr>
        <p:txBody>
          <a:bodyPr wrap="square" rtlCol="0">
            <a:spAutoFit/>
          </a:bodyPr>
          <a:lstStyle/>
          <a:p>
            <a:pPr algn="ctr"/>
            <a:r>
              <a:rPr lang="en-US" sz="1200" b="1" dirty="0">
                <a:solidFill>
                  <a:srgbClr val="000000"/>
                </a:solidFill>
                <a:latin typeface="Calibri" panose="020F0502020204030204" pitchFamily="34" charset="0"/>
              </a:rPr>
              <a:t>Architecture</a:t>
            </a:r>
          </a:p>
        </p:txBody>
      </p:sp>
      <p:sp>
        <p:nvSpPr>
          <p:cNvPr id="64" name="TextBox 63"/>
          <p:cNvSpPr txBox="1"/>
          <p:nvPr/>
        </p:nvSpPr>
        <p:spPr>
          <a:xfrm rot="16200000">
            <a:off x="8236743" y="2068907"/>
            <a:ext cx="1083735" cy="276999"/>
          </a:xfrm>
          <a:prstGeom prst="rect">
            <a:avLst/>
          </a:prstGeom>
          <a:noFill/>
        </p:spPr>
        <p:txBody>
          <a:bodyPr wrap="square" rtlCol="0">
            <a:spAutoFit/>
          </a:bodyPr>
          <a:lstStyle/>
          <a:p>
            <a:pPr algn="ctr"/>
            <a:r>
              <a:rPr lang="en-US" sz="1200" b="1" dirty="0">
                <a:solidFill>
                  <a:srgbClr val="000000"/>
                </a:solidFill>
                <a:latin typeface="Calibri" panose="020F0502020204030204" pitchFamily="34" charset="0"/>
              </a:rPr>
              <a:t>Governance</a:t>
            </a:r>
          </a:p>
        </p:txBody>
      </p:sp>
      <p:sp>
        <p:nvSpPr>
          <p:cNvPr id="41" name="Rounded Rectangle 54"/>
          <p:cNvSpPr/>
          <p:nvPr/>
        </p:nvSpPr>
        <p:spPr bwMode="auto">
          <a:xfrm>
            <a:off x="151762" y="2754190"/>
            <a:ext cx="841248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Develop and Implement Architectural Tools and Processes / BRM</a:t>
            </a:r>
          </a:p>
        </p:txBody>
      </p:sp>
      <p:sp>
        <p:nvSpPr>
          <p:cNvPr id="48" name="Rounded Rectangle 54"/>
          <p:cNvSpPr/>
          <p:nvPr/>
        </p:nvSpPr>
        <p:spPr bwMode="auto">
          <a:xfrm>
            <a:off x="151762" y="3007037"/>
            <a:ext cx="1626677"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On Boarding Process</a:t>
            </a:r>
          </a:p>
        </p:txBody>
      </p:sp>
      <p:sp>
        <p:nvSpPr>
          <p:cNvPr id="68" name="Star: 5 Points 67"/>
          <p:cNvSpPr/>
          <p:nvPr/>
        </p:nvSpPr>
        <p:spPr>
          <a:xfrm>
            <a:off x="1729153"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74" name="Star: 5 Points 73"/>
          <p:cNvSpPr/>
          <p:nvPr/>
        </p:nvSpPr>
        <p:spPr>
          <a:xfrm>
            <a:off x="6081421" y="1581115"/>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94" name="Star: 5 Points 93"/>
          <p:cNvSpPr/>
          <p:nvPr/>
        </p:nvSpPr>
        <p:spPr>
          <a:xfrm>
            <a:off x="2958448" y="1581113"/>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97" name="Star: 5 Points 96"/>
          <p:cNvSpPr/>
          <p:nvPr/>
        </p:nvSpPr>
        <p:spPr>
          <a:xfrm>
            <a:off x="5022255" y="1587463"/>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106" name="Star: 5 Points 105"/>
          <p:cNvSpPr/>
          <p:nvPr/>
        </p:nvSpPr>
        <p:spPr>
          <a:xfrm>
            <a:off x="8413852"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grpSp>
        <p:nvGrpSpPr>
          <p:cNvPr id="17" name="Group 16"/>
          <p:cNvGrpSpPr/>
          <p:nvPr/>
        </p:nvGrpSpPr>
        <p:grpSpPr>
          <a:xfrm>
            <a:off x="1974845" y="3260548"/>
            <a:ext cx="4563890" cy="182882"/>
            <a:chOff x="1745655" y="3956777"/>
            <a:chExt cx="4563890" cy="274324"/>
          </a:xfrm>
        </p:grpSpPr>
        <p:sp>
          <p:nvSpPr>
            <p:cNvPr id="138" name="Rounded Rectangle 54"/>
            <p:cNvSpPr/>
            <p:nvPr/>
          </p:nvSpPr>
          <p:spPr bwMode="auto">
            <a:xfrm>
              <a:off x="1745655" y="3956781"/>
              <a:ext cx="1525058" cy="27432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1</a:t>
              </a:r>
            </a:p>
          </p:txBody>
        </p:sp>
        <p:sp>
          <p:nvSpPr>
            <p:cNvPr id="14" name="Isosceles Triangle 13"/>
            <p:cNvSpPr/>
            <p:nvPr/>
          </p:nvSpPr>
          <p:spPr>
            <a:xfrm>
              <a:off x="3270713" y="3956777"/>
              <a:ext cx="274320" cy="274320"/>
            </a:xfrm>
            <a:prstGeom prst="triangle">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9" name="Rounded Rectangle 54"/>
            <p:cNvSpPr/>
            <p:nvPr/>
          </p:nvSpPr>
          <p:spPr bwMode="auto">
            <a:xfrm>
              <a:off x="3566345" y="3956780"/>
              <a:ext cx="2743200" cy="27432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1</a:t>
              </a:r>
            </a:p>
          </p:txBody>
        </p:sp>
      </p:grpSp>
      <p:grpSp>
        <p:nvGrpSpPr>
          <p:cNvPr id="18" name="Group 17"/>
          <p:cNvGrpSpPr/>
          <p:nvPr/>
        </p:nvGrpSpPr>
        <p:grpSpPr>
          <a:xfrm>
            <a:off x="3525043" y="3514061"/>
            <a:ext cx="4587038" cy="182880"/>
            <a:chOff x="3133344" y="5259026"/>
            <a:chExt cx="4587038" cy="274320"/>
          </a:xfrm>
        </p:grpSpPr>
        <p:sp>
          <p:nvSpPr>
            <p:cNvPr id="141" name="Rounded Rectangle 54"/>
            <p:cNvSpPr/>
            <p:nvPr/>
          </p:nvSpPr>
          <p:spPr bwMode="auto">
            <a:xfrm>
              <a:off x="3133344" y="5259026"/>
              <a:ext cx="1525058" cy="27432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2</a:t>
              </a:r>
            </a:p>
          </p:txBody>
        </p:sp>
        <p:sp>
          <p:nvSpPr>
            <p:cNvPr id="142" name="Isosceles Triangle 141"/>
            <p:cNvSpPr/>
            <p:nvPr/>
          </p:nvSpPr>
          <p:spPr>
            <a:xfrm>
              <a:off x="4658402" y="5259026"/>
              <a:ext cx="274320" cy="274320"/>
            </a:xfrm>
            <a:prstGeom prst="triangle">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3" name="Rounded Rectangle 54"/>
            <p:cNvSpPr/>
            <p:nvPr/>
          </p:nvSpPr>
          <p:spPr bwMode="auto">
            <a:xfrm>
              <a:off x="4977182" y="5259026"/>
              <a:ext cx="2743200" cy="27432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2</a:t>
              </a:r>
            </a:p>
          </p:txBody>
        </p:sp>
      </p:grpSp>
      <p:grpSp>
        <p:nvGrpSpPr>
          <p:cNvPr id="20" name="Group 19"/>
          <p:cNvGrpSpPr/>
          <p:nvPr/>
        </p:nvGrpSpPr>
        <p:grpSpPr>
          <a:xfrm>
            <a:off x="5074778" y="3767573"/>
            <a:ext cx="3581198" cy="182880"/>
            <a:chOff x="4833786" y="4298199"/>
            <a:chExt cx="3581198" cy="182880"/>
          </a:xfrm>
        </p:grpSpPr>
        <p:sp>
          <p:nvSpPr>
            <p:cNvPr id="145" name="Rounded Rectangle 54"/>
            <p:cNvSpPr/>
            <p:nvPr/>
          </p:nvSpPr>
          <p:spPr bwMode="auto">
            <a:xfrm>
              <a:off x="4833786" y="4298199"/>
              <a:ext cx="1525058"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3</a:t>
              </a:r>
            </a:p>
          </p:txBody>
        </p:sp>
        <p:sp>
          <p:nvSpPr>
            <p:cNvPr id="146" name="Isosceles Triangle 145"/>
            <p:cNvSpPr/>
            <p:nvPr/>
          </p:nvSpPr>
          <p:spPr>
            <a:xfrm>
              <a:off x="6358844" y="4298199"/>
              <a:ext cx="274320" cy="182880"/>
            </a:xfrm>
            <a:prstGeom prst="triangle">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7" name="Rounded Rectangle 54"/>
            <p:cNvSpPr/>
            <p:nvPr/>
          </p:nvSpPr>
          <p:spPr bwMode="auto">
            <a:xfrm>
              <a:off x="6677624" y="4298199"/>
              <a:ext cx="173736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Challenge 3</a:t>
              </a:r>
            </a:p>
          </p:txBody>
        </p:sp>
      </p:grpSp>
      <p:sp>
        <p:nvSpPr>
          <p:cNvPr id="152" name="Rounded Rectangle 54"/>
          <p:cNvSpPr/>
          <p:nvPr/>
        </p:nvSpPr>
        <p:spPr bwMode="auto">
          <a:xfrm>
            <a:off x="148263" y="4173241"/>
            <a:ext cx="3474720" cy="166071"/>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UDI</a:t>
            </a:r>
          </a:p>
        </p:txBody>
      </p:sp>
      <p:sp>
        <p:nvSpPr>
          <p:cNvPr id="153" name="Rounded Rectangle 54"/>
          <p:cNvSpPr/>
          <p:nvPr/>
        </p:nvSpPr>
        <p:spPr bwMode="auto">
          <a:xfrm>
            <a:off x="148263" y="4401285"/>
            <a:ext cx="347472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VSAC</a:t>
            </a:r>
          </a:p>
        </p:txBody>
      </p:sp>
      <p:sp>
        <p:nvSpPr>
          <p:cNvPr id="156" name="Rounded Rectangle 54"/>
          <p:cNvSpPr/>
          <p:nvPr/>
        </p:nvSpPr>
        <p:spPr bwMode="auto">
          <a:xfrm>
            <a:off x="141423" y="5576157"/>
            <a:ext cx="1626677"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Patient Matching</a:t>
            </a:r>
          </a:p>
        </p:txBody>
      </p:sp>
      <p:sp>
        <p:nvSpPr>
          <p:cNvPr id="157" name="Rounded Rectangle 54"/>
          <p:cNvSpPr/>
          <p:nvPr/>
        </p:nvSpPr>
        <p:spPr bwMode="auto">
          <a:xfrm>
            <a:off x="141423" y="5317979"/>
            <a:ext cx="5029200" cy="216992"/>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Healthcare Directory</a:t>
            </a:r>
          </a:p>
        </p:txBody>
      </p:sp>
      <p:grpSp>
        <p:nvGrpSpPr>
          <p:cNvPr id="7" name="Group 6"/>
          <p:cNvGrpSpPr/>
          <p:nvPr/>
        </p:nvGrpSpPr>
        <p:grpSpPr>
          <a:xfrm>
            <a:off x="1132260" y="3280988"/>
            <a:ext cx="1605113" cy="473455"/>
            <a:chOff x="1488557" y="4275086"/>
            <a:chExt cx="1699532" cy="473455"/>
          </a:xfrm>
        </p:grpSpPr>
        <p:sp>
          <p:nvSpPr>
            <p:cNvPr id="3" name="Star: 5 Points 2"/>
            <p:cNvSpPr/>
            <p:nvPr/>
          </p:nvSpPr>
          <p:spPr>
            <a:xfrm>
              <a:off x="2169042" y="4275086"/>
              <a:ext cx="170121"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488557" y="4486931"/>
              <a:ext cx="1699532" cy="261610"/>
            </a:xfrm>
            <a:prstGeom prst="rect">
              <a:avLst/>
            </a:prstGeom>
            <a:noFill/>
          </p:spPr>
          <p:txBody>
            <a:bodyPr wrap="square" rtlCol="0">
              <a:spAutoFit/>
            </a:bodyPr>
            <a:lstStyle/>
            <a:p>
              <a:pPr algn="ctr"/>
              <a:r>
                <a:rPr lang="en-US" sz="1100" dirty="0"/>
                <a:t>Onboarding Process</a:t>
              </a:r>
              <a:endParaRPr lang="en-US" dirty="0"/>
            </a:p>
          </p:txBody>
        </p:sp>
      </p:grpSp>
      <p:sp>
        <p:nvSpPr>
          <p:cNvPr id="158" name="Rounded Rectangle 54"/>
          <p:cNvSpPr/>
          <p:nvPr/>
        </p:nvSpPr>
        <p:spPr bwMode="auto">
          <a:xfrm>
            <a:off x="1918865" y="4635567"/>
            <a:ext cx="6641877" cy="213806"/>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CONNECT</a:t>
            </a:r>
          </a:p>
        </p:txBody>
      </p:sp>
      <p:sp>
        <p:nvSpPr>
          <p:cNvPr id="160" name="Rounded Rectangle 54"/>
          <p:cNvSpPr/>
          <p:nvPr/>
        </p:nvSpPr>
        <p:spPr bwMode="auto">
          <a:xfrm>
            <a:off x="1980420" y="3007037"/>
            <a:ext cx="3362857"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Value Assessment Process</a:t>
            </a:r>
          </a:p>
        </p:txBody>
      </p:sp>
      <p:grpSp>
        <p:nvGrpSpPr>
          <p:cNvPr id="23" name="Group 22"/>
          <p:cNvGrpSpPr/>
          <p:nvPr/>
        </p:nvGrpSpPr>
        <p:grpSpPr>
          <a:xfrm>
            <a:off x="684379" y="5786581"/>
            <a:ext cx="967562" cy="443511"/>
            <a:chOff x="393405" y="5839139"/>
            <a:chExt cx="967562" cy="443511"/>
          </a:xfrm>
        </p:grpSpPr>
        <p:sp>
          <p:nvSpPr>
            <p:cNvPr id="21" name="Oval 20"/>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22" name="TextBox 21"/>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70" name="Group 169"/>
          <p:cNvGrpSpPr/>
          <p:nvPr/>
        </p:nvGrpSpPr>
        <p:grpSpPr>
          <a:xfrm>
            <a:off x="1918866" y="5786581"/>
            <a:ext cx="967562" cy="443511"/>
            <a:chOff x="393405" y="5839139"/>
            <a:chExt cx="967562" cy="443511"/>
          </a:xfrm>
        </p:grpSpPr>
        <p:sp>
          <p:nvSpPr>
            <p:cNvPr id="171" name="Oval 170"/>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72" name="TextBox 171"/>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73" name="Group 172"/>
          <p:cNvGrpSpPr/>
          <p:nvPr/>
        </p:nvGrpSpPr>
        <p:grpSpPr>
          <a:xfrm>
            <a:off x="5622327" y="5786581"/>
            <a:ext cx="967562" cy="443511"/>
            <a:chOff x="393405" y="5839139"/>
            <a:chExt cx="967562" cy="443511"/>
          </a:xfrm>
        </p:grpSpPr>
        <p:sp>
          <p:nvSpPr>
            <p:cNvPr id="174" name="Oval 173"/>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75" name="TextBox 174"/>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76" name="Group 175"/>
          <p:cNvGrpSpPr/>
          <p:nvPr/>
        </p:nvGrpSpPr>
        <p:grpSpPr>
          <a:xfrm>
            <a:off x="3153353" y="5786581"/>
            <a:ext cx="967562" cy="443511"/>
            <a:chOff x="393405" y="5839139"/>
            <a:chExt cx="967562" cy="443511"/>
          </a:xfrm>
        </p:grpSpPr>
        <p:sp>
          <p:nvSpPr>
            <p:cNvPr id="177" name="Oval 176"/>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78" name="TextBox 177"/>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79" name="Group 178"/>
          <p:cNvGrpSpPr/>
          <p:nvPr/>
        </p:nvGrpSpPr>
        <p:grpSpPr>
          <a:xfrm>
            <a:off x="6643524" y="5786581"/>
            <a:ext cx="967562" cy="429101"/>
            <a:chOff x="180115" y="5839139"/>
            <a:chExt cx="967562" cy="429101"/>
          </a:xfrm>
        </p:grpSpPr>
        <p:sp>
          <p:nvSpPr>
            <p:cNvPr id="180" name="Oval 179"/>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81" name="TextBox 180"/>
            <p:cNvSpPr txBox="1"/>
            <p:nvPr/>
          </p:nvSpPr>
          <p:spPr>
            <a:xfrm>
              <a:off x="180115" y="602201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82" name="Group 181"/>
          <p:cNvGrpSpPr/>
          <p:nvPr/>
        </p:nvGrpSpPr>
        <p:grpSpPr>
          <a:xfrm>
            <a:off x="4387840" y="5786581"/>
            <a:ext cx="967562" cy="443511"/>
            <a:chOff x="393405" y="5839139"/>
            <a:chExt cx="967562" cy="443511"/>
          </a:xfrm>
        </p:grpSpPr>
        <p:sp>
          <p:nvSpPr>
            <p:cNvPr id="183" name="Oval 182"/>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84" name="TextBox 183"/>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The Pulse</a:t>
              </a:r>
            </a:p>
          </p:txBody>
        </p:sp>
      </p:grpSp>
      <p:grpSp>
        <p:nvGrpSpPr>
          <p:cNvPr id="190" name="Group 189"/>
          <p:cNvGrpSpPr/>
          <p:nvPr/>
        </p:nvGrpSpPr>
        <p:grpSpPr>
          <a:xfrm>
            <a:off x="7629776" y="5899080"/>
            <a:ext cx="864411" cy="443511"/>
            <a:chOff x="444980" y="5839139"/>
            <a:chExt cx="864411" cy="443511"/>
          </a:xfrm>
        </p:grpSpPr>
        <p:sp>
          <p:nvSpPr>
            <p:cNvPr id="206" name="Oval 205"/>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207" name="TextBox 206"/>
            <p:cNvSpPr txBox="1"/>
            <p:nvPr/>
          </p:nvSpPr>
          <p:spPr>
            <a:xfrm>
              <a:off x="444980" y="6036429"/>
              <a:ext cx="864411"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Qtr. Rpt. </a:t>
              </a:r>
            </a:p>
          </p:txBody>
        </p:sp>
      </p:grpSp>
      <p:grpSp>
        <p:nvGrpSpPr>
          <p:cNvPr id="191" name="Group 190"/>
          <p:cNvGrpSpPr/>
          <p:nvPr/>
        </p:nvGrpSpPr>
        <p:grpSpPr>
          <a:xfrm>
            <a:off x="1108008" y="5931392"/>
            <a:ext cx="967562" cy="443511"/>
            <a:chOff x="393405" y="5839139"/>
            <a:chExt cx="967562" cy="443511"/>
          </a:xfrm>
        </p:grpSpPr>
        <p:sp>
          <p:nvSpPr>
            <p:cNvPr id="204" name="Oval 203"/>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205" name="TextBox 204"/>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Qtr. Rpt. </a:t>
              </a:r>
            </a:p>
          </p:txBody>
        </p:sp>
      </p:grpSp>
      <p:grpSp>
        <p:nvGrpSpPr>
          <p:cNvPr id="192" name="Group 191"/>
          <p:cNvGrpSpPr/>
          <p:nvPr/>
        </p:nvGrpSpPr>
        <p:grpSpPr>
          <a:xfrm>
            <a:off x="4719310" y="5916982"/>
            <a:ext cx="967562" cy="443511"/>
            <a:chOff x="393405" y="5839139"/>
            <a:chExt cx="967562" cy="443511"/>
          </a:xfrm>
        </p:grpSpPr>
        <p:sp>
          <p:nvSpPr>
            <p:cNvPr id="202" name="Oval 201"/>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203" name="TextBox 202"/>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Qtr. Rpt.</a:t>
              </a:r>
            </a:p>
          </p:txBody>
        </p:sp>
      </p:grpSp>
      <p:grpSp>
        <p:nvGrpSpPr>
          <p:cNvPr id="194" name="Group 193"/>
          <p:cNvGrpSpPr/>
          <p:nvPr/>
        </p:nvGrpSpPr>
        <p:grpSpPr>
          <a:xfrm>
            <a:off x="6172435" y="5943043"/>
            <a:ext cx="967562" cy="443511"/>
            <a:chOff x="393405" y="5839139"/>
            <a:chExt cx="967562" cy="443511"/>
          </a:xfrm>
        </p:grpSpPr>
        <p:sp>
          <p:nvSpPr>
            <p:cNvPr id="198" name="Oval 197"/>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99" name="TextBox 198"/>
            <p:cNvSpPr txBox="1"/>
            <p:nvPr/>
          </p:nvSpPr>
          <p:spPr>
            <a:xfrm>
              <a:off x="393405" y="6036429"/>
              <a:ext cx="967562" cy="246221"/>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Qtr. Rpt.</a:t>
              </a:r>
            </a:p>
          </p:txBody>
        </p:sp>
      </p:grpSp>
      <p:grpSp>
        <p:nvGrpSpPr>
          <p:cNvPr id="195" name="Group 194"/>
          <p:cNvGrpSpPr/>
          <p:nvPr/>
        </p:nvGrpSpPr>
        <p:grpSpPr>
          <a:xfrm>
            <a:off x="2478084" y="5978661"/>
            <a:ext cx="967562" cy="597400"/>
            <a:chOff x="393405" y="5839139"/>
            <a:chExt cx="967562" cy="597400"/>
          </a:xfrm>
        </p:grpSpPr>
        <p:sp>
          <p:nvSpPr>
            <p:cNvPr id="196" name="Oval 195"/>
            <p:cNvSpPr/>
            <p:nvPr/>
          </p:nvSpPr>
          <p:spPr>
            <a:xfrm>
              <a:off x="786809" y="5839139"/>
              <a:ext cx="180754" cy="18288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solidFill>
                  <a:srgbClr val="000000"/>
                </a:solidFill>
                <a:latin typeface="Calibri" panose="020F0502020204030204" pitchFamily="34" charset="0"/>
              </a:endParaRPr>
            </a:p>
          </p:txBody>
        </p:sp>
        <p:sp>
          <p:nvSpPr>
            <p:cNvPr id="197" name="TextBox 196"/>
            <p:cNvSpPr txBox="1"/>
            <p:nvPr/>
          </p:nvSpPr>
          <p:spPr>
            <a:xfrm>
              <a:off x="393405" y="6036429"/>
              <a:ext cx="967562" cy="400110"/>
            </a:xfrm>
            <a:prstGeom prst="rect">
              <a:avLst/>
            </a:prstGeom>
            <a:noFill/>
          </p:spPr>
          <p:txBody>
            <a:bodyPr wrap="square" rtlCol="0">
              <a:spAutoFit/>
            </a:bodyPr>
            <a:lstStyle/>
            <a:p>
              <a:pPr algn="ctr"/>
              <a:r>
                <a:rPr lang="en-US" sz="1000" dirty="0">
                  <a:solidFill>
                    <a:srgbClr val="000000"/>
                  </a:solidFill>
                  <a:latin typeface="Calibri" panose="020F0502020204030204" pitchFamily="34" charset="0"/>
                </a:rPr>
                <a:t>Qtr. Rpt. Report</a:t>
              </a:r>
            </a:p>
          </p:txBody>
        </p:sp>
      </p:grpSp>
      <p:sp>
        <p:nvSpPr>
          <p:cNvPr id="210" name="Rounded Rectangle 54"/>
          <p:cNvSpPr/>
          <p:nvPr/>
        </p:nvSpPr>
        <p:spPr bwMode="auto">
          <a:xfrm>
            <a:off x="206561" y="6369854"/>
            <a:ext cx="841248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Weekly Reporting</a:t>
            </a:r>
          </a:p>
        </p:txBody>
      </p:sp>
      <p:sp>
        <p:nvSpPr>
          <p:cNvPr id="26" name="TextBox 25"/>
          <p:cNvSpPr txBox="1"/>
          <p:nvPr/>
        </p:nvSpPr>
        <p:spPr>
          <a:xfrm>
            <a:off x="77937" y="1548959"/>
            <a:ext cx="1290584" cy="246221"/>
          </a:xfrm>
          <a:prstGeom prst="rect">
            <a:avLst/>
          </a:prstGeom>
          <a:noFill/>
        </p:spPr>
        <p:txBody>
          <a:bodyPr wrap="square" rtlCol="0">
            <a:spAutoFit/>
          </a:bodyPr>
          <a:lstStyle/>
          <a:p>
            <a:r>
              <a:rPr lang="en-US" sz="1000" b="1" dirty="0">
                <a:solidFill>
                  <a:srgbClr val="000000"/>
                </a:solidFill>
                <a:latin typeface="Calibri" panose="020F0502020204030204" pitchFamily="34" charset="0"/>
              </a:rPr>
              <a:t>Governing Board</a:t>
            </a:r>
          </a:p>
        </p:txBody>
      </p:sp>
      <p:sp>
        <p:nvSpPr>
          <p:cNvPr id="214" name="Star: 5 Points 213"/>
          <p:cNvSpPr/>
          <p:nvPr/>
        </p:nvSpPr>
        <p:spPr>
          <a:xfrm>
            <a:off x="2966059"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15" name="Star: 5 Points 214"/>
          <p:cNvSpPr/>
          <p:nvPr/>
        </p:nvSpPr>
        <p:spPr>
          <a:xfrm>
            <a:off x="5014644"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16" name="Star: 5 Points 215"/>
          <p:cNvSpPr/>
          <p:nvPr/>
        </p:nvSpPr>
        <p:spPr>
          <a:xfrm>
            <a:off x="6073230"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17" name="Star: 5 Points 216"/>
          <p:cNvSpPr/>
          <p:nvPr/>
        </p:nvSpPr>
        <p:spPr>
          <a:xfrm>
            <a:off x="7412808" y="1577346"/>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grpSp>
        <p:nvGrpSpPr>
          <p:cNvPr id="30" name="Group 29"/>
          <p:cNvGrpSpPr/>
          <p:nvPr/>
        </p:nvGrpSpPr>
        <p:grpSpPr>
          <a:xfrm>
            <a:off x="77937" y="1710031"/>
            <a:ext cx="7873545" cy="246221"/>
            <a:chOff x="83884" y="1710031"/>
            <a:chExt cx="7873545" cy="246221"/>
          </a:xfrm>
        </p:grpSpPr>
        <p:sp>
          <p:nvSpPr>
            <p:cNvPr id="109" name="Star: 5 Points 108"/>
            <p:cNvSpPr/>
            <p:nvPr/>
          </p:nvSpPr>
          <p:spPr>
            <a:xfrm>
              <a:off x="1119960" y="1738418"/>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grpSp>
          <p:nvGrpSpPr>
            <p:cNvPr id="27" name="Group 26"/>
            <p:cNvGrpSpPr/>
            <p:nvPr/>
          </p:nvGrpSpPr>
          <p:grpSpPr>
            <a:xfrm>
              <a:off x="83884" y="1710031"/>
              <a:ext cx="7873545" cy="246221"/>
              <a:chOff x="102475" y="2114098"/>
              <a:chExt cx="7873545" cy="246221"/>
            </a:xfrm>
          </p:grpSpPr>
          <p:sp>
            <p:nvSpPr>
              <p:cNvPr id="213" name="TextBox 212"/>
              <p:cNvSpPr txBox="1"/>
              <p:nvPr/>
            </p:nvSpPr>
            <p:spPr>
              <a:xfrm>
                <a:off x="102475" y="2114098"/>
                <a:ext cx="1290584" cy="246221"/>
              </a:xfrm>
              <a:prstGeom prst="rect">
                <a:avLst/>
              </a:prstGeom>
              <a:noFill/>
            </p:spPr>
            <p:txBody>
              <a:bodyPr wrap="square" rtlCol="0">
                <a:spAutoFit/>
              </a:bodyPr>
              <a:lstStyle/>
              <a:p>
                <a:r>
                  <a:rPr lang="en-US" sz="1000" b="1" dirty="0">
                    <a:solidFill>
                      <a:srgbClr val="000000"/>
                    </a:solidFill>
                    <a:latin typeface="Calibri" panose="020F0502020204030204" pitchFamily="34" charset="0"/>
                  </a:rPr>
                  <a:t>Managing</a:t>
                </a:r>
                <a:r>
                  <a:rPr lang="en-US" sz="1000" dirty="0">
                    <a:solidFill>
                      <a:srgbClr val="000000"/>
                    </a:solidFill>
                    <a:latin typeface="Calibri" panose="020F0502020204030204" pitchFamily="34" charset="0"/>
                  </a:rPr>
                  <a:t> </a:t>
                </a:r>
                <a:r>
                  <a:rPr lang="en-US" sz="1000" b="1" dirty="0">
                    <a:solidFill>
                      <a:srgbClr val="000000"/>
                    </a:solidFill>
                    <a:latin typeface="Calibri" panose="020F0502020204030204" pitchFamily="34" charset="0"/>
                  </a:rPr>
                  <a:t>Board</a:t>
                </a:r>
              </a:p>
            </p:txBody>
          </p:sp>
          <p:sp>
            <p:nvSpPr>
              <p:cNvPr id="218" name="Star: 5 Points 217"/>
              <p:cNvSpPr/>
              <p:nvPr/>
            </p:nvSpPr>
            <p:spPr>
              <a:xfrm>
                <a:off x="2093935"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19" name="Star: 5 Points 218"/>
              <p:cNvSpPr/>
              <p:nvPr/>
            </p:nvSpPr>
            <p:spPr>
              <a:xfrm>
                <a:off x="2697898"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0" name="Star: 5 Points 219"/>
              <p:cNvSpPr/>
              <p:nvPr/>
            </p:nvSpPr>
            <p:spPr>
              <a:xfrm>
                <a:off x="3860157"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1" name="Star: 5 Points 220"/>
              <p:cNvSpPr/>
              <p:nvPr/>
            </p:nvSpPr>
            <p:spPr>
              <a:xfrm>
                <a:off x="4464120"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2" name="Star: 5 Points 221"/>
              <p:cNvSpPr/>
              <p:nvPr/>
            </p:nvSpPr>
            <p:spPr>
              <a:xfrm>
                <a:off x="5424605"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3" name="Star: 5 Points 222"/>
              <p:cNvSpPr/>
              <p:nvPr/>
            </p:nvSpPr>
            <p:spPr>
              <a:xfrm>
                <a:off x="6415047"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4" name="Star: 5 Points 223"/>
              <p:cNvSpPr/>
              <p:nvPr/>
            </p:nvSpPr>
            <p:spPr>
              <a:xfrm>
                <a:off x="7177216"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5" name="Star: 5 Points 224"/>
              <p:cNvSpPr/>
              <p:nvPr/>
            </p:nvSpPr>
            <p:spPr>
              <a:xfrm>
                <a:off x="7815350" y="2142485"/>
                <a:ext cx="160670" cy="189447"/>
              </a:xfrm>
              <a:prstGeom prst="star5">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grpSp>
      </p:grpSp>
      <p:grpSp>
        <p:nvGrpSpPr>
          <p:cNvPr id="29" name="Group 28"/>
          <p:cNvGrpSpPr/>
          <p:nvPr/>
        </p:nvGrpSpPr>
        <p:grpSpPr>
          <a:xfrm>
            <a:off x="1935610" y="3938166"/>
            <a:ext cx="569064" cy="250997"/>
            <a:chOff x="1935610" y="3962467"/>
            <a:chExt cx="569064" cy="250997"/>
          </a:xfrm>
        </p:grpSpPr>
        <p:sp>
          <p:nvSpPr>
            <p:cNvPr id="226" name="Star: 5 Points 225"/>
            <p:cNvSpPr/>
            <p:nvPr/>
          </p:nvSpPr>
          <p:spPr>
            <a:xfrm>
              <a:off x="1935610" y="3962467"/>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8" name="TextBox 27"/>
            <p:cNvSpPr txBox="1"/>
            <p:nvPr/>
          </p:nvSpPr>
          <p:spPr>
            <a:xfrm>
              <a:off x="2017037" y="3967243"/>
              <a:ext cx="487637" cy="246221"/>
            </a:xfrm>
            <a:prstGeom prst="rect">
              <a:avLst/>
            </a:prstGeom>
            <a:noFill/>
          </p:spPr>
          <p:txBody>
            <a:bodyPr wrap="square" rtlCol="0">
              <a:spAutoFit/>
            </a:bodyPr>
            <a:lstStyle/>
            <a:p>
              <a:r>
                <a:rPr lang="en-US" sz="1000" dirty="0">
                  <a:latin typeface="Calibri" panose="020F0502020204030204" pitchFamily="34" charset="0"/>
                </a:rPr>
                <a:t>FHAC</a:t>
              </a:r>
            </a:p>
          </p:txBody>
        </p:sp>
      </p:grpSp>
      <p:grpSp>
        <p:nvGrpSpPr>
          <p:cNvPr id="227" name="Group 226"/>
          <p:cNvGrpSpPr/>
          <p:nvPr/>
        </p:nvGrpSpPr>
        <p:grpSpPr>
          <a:xfrm>
            <a:off x="3970976" y="3938166"/>
            <a:ext cx="569064" cy="250997"/>
            <a:chOff x="1935610" y="3962467"/>
            <a:chExt cx="569064" cy="250997"/>
          </a:xfrm>
        </p:grpSpPr>
        <p:sp>
          <p:nvSpPr>
            <p:cNvPr id="228" name="Star: 5 Points 227"/>
            <p:cNvSpPr/>
            <p:nvPr/>
          </p:nvSpPr>
          <p:spPr>
            <a:xfrm>
              <a:off x="1935610" y="3962467"/>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29" name="TextBox 228"/>
            <p:cNvSpPr txBox="1"/>
            <p:nvPr/>
          </p:nvSpPr>
          <p:spPr>
            <a:xfrm>
              <a:off x="2017037" y="3967243"/>
              <a:ext cx="487637" cy="246221"/>
            </a:xfrm>
            <a:prstGeom prst="rect">
              <a:avLst/>
            </a:prstGeom>
            <a:noFill/>
          </p:spPr>
          <p:txBody>
            <a:bodyPr wrap="square" rtlCol="0">
              <a:spAutoFit/>
            </a:bodyPr>
            <a:lstStyle/>
            <a:p>
              <a:r>
                <a:rPr lang="en-US" sz="1000" dirty="0">
                  <a:latin typeface="Calibri" panose="020F0502020204030204" pitchFamily="34" charset="0"/>
                </a:rPr>
                <a:t>FHAC</a:t>
              </a:r>
            </a:p>
          </p:txBody>
        </p:sp>
      </p:grpSp>
      <p:grpSp>
        <p:nvGrpSpPr>
          <p:cNvPr id="230" name="Group 229"/>
          <p:cNvGrpSpPr/>
          <p:nvPr/>
        </p:nvGrpSpPr>
        <p:grpSpPr>
          <a:xfrm>
            <a:off x="5966522" y="3938166"/>
            <a:ext cx="569064" cy="250997"/>
            <a:chOff x="1935610" y="3962467"/>
            <a:chExt cx="569064" cy="250997"/>
          </a:xfrm>
        </p:grpSpPr>
        <p:sp>
          <p:nvSpPr>
            <p:cNvPr id="231" name="Star: 5 Points 230"/>
            <p:cNvSpPr/>
            <p:nvPr/>
          </p:nvSpPr>
          <p:spPr>
            <a:xfrm>
              <a:off x="1935610" y="3962467"/>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32" name="TextBox 231"/>
            <p:cNvSpPr txBox="1"/>
            <p:nvPr/>
          </p:nvSpPr>
          <p:spPr>
            <a:xfrm>
              <a:off x="2017037" y="3967243"/>
              <a:ext cx="487637" cy="246221"/>
            </a:xfrm>
            <a:prstGeom prst="rect">
              <a:avLst/>
            </a:prstGeom>
            <a:noFill/>
          </p:spPr>
          <p:txBody>
            <a:bodyPr wrap="square" rtlCol="0">
              <a:spAutoFit/>
            </a:bodyPr>
            <a:lstStyle/>
            <a:p>
              <a:r>
                <a:rPr lang="en-US" sz="1000" dirty="0">
                  <a:latin typeface="Calibri" panose="020F0502020204030204" pitchFamily="34" charset="0"/>
                </a:rPr>
                <a:t>FHAC</a:t>
              </a:r>
            </a:p>
          </p:txBody>
        </p:sp>
      </p:grpSp>
      <p:grpSp>
        <p:nvGrpSpPr>
          <p:cNvPr id="233" name="Group 232"/>
          <p:cNvGrpSpPr/>
          <p:nvPr/>
        </p:nvGrpSpPr>
        <p:grpSpPr>
          <a:xfrm>
            <a:off x="7457254" y="3938166"/>
            <a:ext cx="569064" cy="250997"/>
            <a:chOff x="1935610" y="3962467"/>
            <a:chExt cx="569064" cy="250997"/>
          </a:xfrm>
        </p:grpSpPr>
        <p:sp>
          <p:nvSpPr>
            <p:cNvPr id="234" name="Star: 5 Points 233"/>
            <p:cNvSpPr/>
            <p:nvPr/>
          </p:nvSpPr>
          <p:spPr>
            <a:xfrm>
              <a:off x="1935610" y="3962467"/>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35" name="TextBox 234"/>
            <p:cNvSpPr txBox="1"/>
            <p:nvPr/>
          </p:nvSpPr>
          <p:spPr>
            <a:xfrm>
              <a:off x="2017037" y="3967243"/>
              <a:ext cx="487637" cy="246221"/>
            </a:xfrm>
            <a:prstGeom prst="rect">
              <a:avLst/>
            </a:prstGeom>
            <a:noFill/>
          </p:spPr>
          <p:txBody>
            <a:bodyPr wrap="square" rtlCol="0">
              <a:spAutoFit/>
            </a:bodyPr>
            <a:lstStyle/>
            <a:p>
              <a:r>
                <a:rPr lang="en-US" sz="1000" dirty="0">
                  <a:latin typeface="Calibri" panose="020F0502020204030204" pitchFamily="34" charset="0"/>
                </a:rPr>
                <a:t>FHAC</a:t>
              </a:r>
            </a:p>
          </p:txBody>
        </p:sp>
      </p:grpSp>
      <p:sp>
        <p:nvSpPr>
          <p:cNvPr id="236" name="TextBox 235"/>
          <p:cNvSpPr txBox="1"/>
          <p:nvPr/>
        </p:nvSpPr>
        <p:spPr>
          <a:xfrm>
            <a:off x="77937" y="1935271"/>
            <a:ext cx="1290584" cy="246221"/>
          </a:xfrm>
          <a:prstGeom prst="rect">
            <a:avLst/>
          </a:prstGeom>
          <a:noFill/>
        </p:spPr>
        <p:txBody>
          <a:bodyPr wrap="square" rtlCol="0">
            <a:spAutoFit/>
          </a:bodyPr>
          <a:lstStyle/>
          <a:p>
            <a:r>
              <a:rPr lang="en-US" sz="1000" b="1" dirty="0">
                <a:solidFill>
                  <a:srgbClr val="000000"/>
                </a:solidFill>
                <a:latin typeface="Calibri" panose="020F0502020204030204" pitchFamily="34" charset="0"/>
              </a:rPr>
              <a:t>FHIT CC</a:t>
            </a:r>
          </a:p>
        </p:txBody>
      </p:sp>
      <p:sp>
        <p:nvSpPr>
          <p:cNvPr id="237" name="Star: 5 Points 236"/>
          <p:cNvSpPr/>
          <p:nvPr/>
        </p:nvSpPr>
        <p:spPr>
          <a:xfrm>
            <a:off x="1413506" y="1907064"/>
            <a:ext cx="160670" cy="189447"/>
          </a:xfrm>
          <a:prstGeom prst="star5">
            <a:avLst/>
          </a:prstGeom>
          <a:solidFill>
            <a:schemeClr val="tx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38" name="Star: 5 Points 237"/>
          <p:cNvSpPr/>
          <p:nvPr/>
        </p:nvSpPr>
        <p:spPr>
          <a:xfrm>
            <a:off x="3395972" y="1901910"/>
            <a:ext cx="160670" cy="189447"/>
          </a:xfrm>
          <a:prstGeom prst="star5">
            <a:avLst/>
          </a:prstGeom>
          <a:solidFill>
            <a:schemeClr val="tx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39" name="Star: 5 Points 238"/>
          <p:cNvSpPr/>
          <p:nvPr/>
        </p:nvSpPr>
        <p:spPr>
          <a:xfrm>
            <a:off x="5121416" y="1904413"/>
            <a:ext cx="160670" cy="189447"/>
          </a:xfrm>
          <a:prstGeom prst="star5">
            <a:avLst/>
          </a:prstGeom>
          <a:solidFill>
            <a:schemeClr val="tx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40" name="Star: 5 Points 239"/>
          <p:cNvSpPr/>
          <p:nvPr/>
        </p:nvSpPr>
        <p:spPr>
          <a:xfrm>
            <a:off x="6909905" y="1908133"/>
            <a:ext cx="160670" cy="189447"/>
          </a:xfrm>
          <a:prstGeom prst="star5">
            <a:avLst/>
          </a:prstGeom>
          <a:solidFill>
            <a:schemeClr val="tx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41" name="Star: 5 Points 240"/>
          <p:cNvSpPr/>
          <p:nvPr/>
        </p:nvSpPr>
        <p:spPr>
          <a:xfrm>
            <a:off x="8485292" y="1949951"/>
            <a:ext cx="160670" cy="189447"/>
          </a:xfrm>
          <a:prstGeom prst="star5">
            <a:avLst/>
          </a:prstGeom>
          <a:solidFill>
            <a:schemeClr val="tx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sp>
        <p:nvSpPr>
          <p:cNvPr id="242" name="Title 3"/>
          <p:cNvSpPr>
            <a:spLocks noGrp="1"/>
          </p:cNvSpPr>
          <p:nvPr>
            <p:ph type="title"/>
          </p:nvPr>
        </p:nvSpPr>
        <p:spPr>
          <a:xfrm>
            <a:off x="457200" y="274638"/>
            <a:ext cx="6396715" cy="677894"/>
          </a:xfrm>
        </p:spPr>
        <p:txBody>
          <a:bodyPr/>
          <a:lstStyle/>
          <a:p>
            <a:r>
              <a:rPr lang="en-US" dirty="0"/>
              <a:t>Schedule</a:t>
            </a:r>
          </a:p>
        </p:txBody>
      </p:sp>
      <p:grpSp>
        <p:nvGrpSpPr>
          <p:cNvPr id="247" name="Group 246"/>
          <p:cNvGrpSpPr/>
          <p:nvPr/>
        </p:nvGrpSpPr>
        <p:grpSpPr>
          <a:xfrm>
            <a:off x="3416250" y="5555735"/>
            <a:ext cx="1626677" cy="198462"/>
            <a:chOff x="3416250" y="5657861"/>
            <a:chExt cx="1626677" cy="198462"/>
          </a:xfrm>
        </p:grpSpPr>
        <p:sp>
          <p:nvSpPr>
            <p:cNvPr id="243" name="Rounded Rectangle 54"/>
            <p:cNvSpPr/>
            <p:nvPr/>
          </p:nvSpPr>
          <p:spPr bwMode="auto">
            <a:xfrm>
              <a:off x="3416250" y="5673443"/>
              <a:ext cx="1626677"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HIMSS</a:t>
              </a:r>
            </a:p>
          </p:txBody>
        </p:sp>
        <p:sp>
          <p:nvSpPr>
            <p:cNvPr id="245" name="Star: 5 Points 244"/>
            <p:cNvSpPr/>
            <p:nvPr/>
          </p:nvSpPr>
          <p:spPr>
            <a:xfrm>
              <a:off x="4643440" y="5657861"/>
              <a:ext cx="160670"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000000"/>
                </a:solidFill>
              </a:endParaRPr>
            </a:p>
          </p:txBody>
        </p:sp>
      </p:grpSp>
      <p:sp>
        <p:nvSpPr>
          <p:cNvPr id="248" name="Rounded Rectangle 54"/>
          <p:cNvSpPr/>
          <p:nvPr/>
        </p:nvSpPr>
        <p:spPr bwMode="auto">
          <a:xfrm>
            <a:off x="141423" y="4869849"/>
            <a:ext cx="841248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FHIM and SIGG</a:t>
            </a:r>
          </a:p>
        </p:txBody>
      </p:sp>
      <p:sp>
        <p:nvSpPr>
          <p:cNvPr id="249" name="Rounded Rectangle 54"/>
          <p:cNvSpPr/>
          <p:nvPr/>
        </p:nvSpPr>
        <p:spPr bwMode="auto">
          <a:xfrm>
            <a:off x="141423" y="5093914"/>
            <a:ext cx="8412480" cy="182880"/>
          </a:xfrm>
          <a:prstGeom prst="roundRect">
            <a:avLst/>
          </a:prstGeom>
          <a:solidFill>
            <a:schemeClr val="bg2"/>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1000" b="1" dirty="0">
                <a:solidFill>
                  <a:srgbClr val="000000"/>
                </a:solidFill>
                <a:latin typeface="Calibri" panose="020F0502020204030204" pitchFamily="34" charset="0"/>
                <a:cs typeface="Georgia"/>
              </a:rPr>
              <a:t>Interop Roadmap CCMs</a:t>
            </a:r>
          </a:p>
        </p:txBody>
      </p:sp>
      <p:grpSp>
        <p:nvGrpSpPr>
          <p:cNvPr id="119" name="Group 118"/>
          <p:cNvGrpSpPr/>
          <p:nvPr/>
        </p:nvGrpSpPr>
        <p:grpSpPr>
          <a:xfrm>
            <a:off x="2656261" y="3479108"/>
            <a:ext cx="1446028" cy="642732"/>
            <a:chOff x="1488558" y="4275086"/>
            <a:chExt cx="1531089" cy="642732"/>
          </a:xfrm>
        </p:grpSpPr>
        <p:sp>
          <p:nvSpPr>
            <p:cNvPr id="120" name="Star: 5 Points 119"/>
            <p:cNvSpPr/>
            <p:nvPr/>
          </p:nvSpPr>
          <p:spPr>
            <a:xfrm>
              <a:off x="2169042" y="4275086"/>
              <a:ext cx="170121"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TextBox 120"/>
            <p:cNvSpPr txBox="1"/>
            <p:nvPr/>
          </p:nvSpPr>
          <p:spPr>
            <a:xfrm>
              <a:off x="1488558" y="4486931"/>
              <a:ext cx="1531089" cy="430887"/>
            </a:xfrm>
            <a:prstGeom prst="rect">
              <a:avLst/>
            </a:prstGeom>
            <a:noFill/>
          </p:spPr>
          <p:txBody>
            <a:bodyPr wrap="square" rtlCol="0">
              <a:spAutoFit/>
            </a:bodyPr>
            <a:lstStyle/>
            <a:p>
              <a:pPr algn="ctr"/>
              <a:r>
                <a:rPr lang="en-US" sz="1100" dirty="0"/>
                <a:t>Onboarding Process</a:t>
              </a:r>
              <a:endParaRPr lang="en-US" dirty="0"/>
            </a:p>
          </p:txBody>
        </p:sp>
      </p:grpSp>
      <p:grpSp>
        <p:nvGrpSpPr>
          <p:cNvPr id="122" name="Group 121"/>
          <p:cNvGrpSpPr/>
          <p:nvPr/>
        </p:nvGrpSpPr>
        <p:grpSpPr>
          <a:xfrm>
            <a:off x="4360093" y="3741236"/>
            <a:ext cx="1629614" cy="473455"/>
            <a:chOff x="1649918" y="4275086"/>
            <a:chExt cx="1725474" cy="473455"/>
          </a:xfrm>
        </p:grpSpPr>
        <p:sp>
          <p:nvSpPr>
            <p:cNvPr id="123" name="Star: 5 Points 122"/>
            <p:cNvSpPr/>
            <p:nvPr/>
          </p:nvSpPr>
          <p:spPr>
            <a:xfrm>
              <a:off x="2169042" y="4275086"/>
              <a:ext cx="170121" cy="189447"/>
            </a:xfrm>
            <a:prstGeom prst="star5">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TextBox 123"/>
            <p:cNvSpPr txBox="1"/>
            <p:nvPr/>
          </p:nvSpPr>
          <p:spPr>
            <a:xfrm>
              <a:off x="1649918" y="4486931"/>
              <a:ext cx="1725474" cy="261610"/>
            </a:xfrm>
            <a:prstGeom prst="rect">
              <a:avLst/>
            </a:prstGeom>
            <a:noFill/>
          </p:spPr>
          <p:txBody>
            <a:bodyPr wrap="square" rtlCol="0">
              <a:spAutoFit/>
            </a:bodyPr>
            <a:lstStyle/>
            <a:p>
              <a:pPr algn="ctr"/>
              <a:r>
                <a:rPr lang="en-US" sz="1100" dirty="0"/>
                <a:t>Onboarding Process</a:t>
              </a:r>
              <a:endParaRPr lang="en-US" dirty="0"/>
            </a:p>
          </p:txBody>
        </p:sp>
      </p:grpSp>
    </p:spTree>
    <p:extLst>
      <p:ext uri="{BB962C8B-B14F-4D97-AF65-F5344CB8AC3E}">
        <p14:creationId xmlns:p14="http://schemas.microsoft.com/office/powerpoint/2010/main" val="12230938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614076189"/>
              </p:ext>
            </p:extLst>
          </p:nvPr>
        </p:nvGraphicFramePr>
        <p:xfrm>
          <a:off x="457200" y="1318438"/>
          <a:ext cx="8229600" cy="47235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p:cNvSpPr>
            <a:spLocks noGrp="1"/>
          </p:cNvSpPr>
          <p:nvPr>
            <p:ph type="sldNum" sz="quarter" idx="12"/>
          </p:nvPr>
        </p:nvSpPr>
        <p:spPr/>
        <p:txBody>
          <a:bodyPr/>
          <a:lstStyle/>
          <a:p>
            <a:fld id="{F8059506-D6B1-B842-AAB5-13291BE98BD7}" type="slidenum">
              <a:rPr lang="en-US" smtClean="0"/>
              <a:pPr/>
              <a:t>53</a:t>
            </a:fld>
            <a:endParaRPr lang="en-US" dirty="0"/>
          </a:p>
        </p:txBody>
      </p:sp>
      <p:sp>
        <p:nvSpPr>
          <p:cNvPr id="4" name="Title 3"/>
          <p:cNvSpPr>
            <a:spLocks noGrp="1"/>
          </p:cNvSpPr>
          <p:nvPr>
            <p:ph type="title"/>
          </p:nvPr>
        </p:nvSpPr>
        <p:spPr/>
        <p:txBody>
          <a:bodyPr/>
          <a:lstStyle/>
          <a:p>
            <a:r>
              <a:rPr lang="en-US" dirty="0"/>
              <a:t>Structure of Approach</a:t>
            </a:r>
          </a:p>
        </p:txBody>
      </p:sp>
    </p:spTree>
    <p:extLst>
      <p:ext uri="{BB962C8B-B14F-4D97-AF65-F5344CB8AC3E}">
        <p14:creationId xmlns:p14="http://schemas.microsoft.com/office/powerpoint/2010/main" val="14070219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54</a:t>
            </a:fld>
            <a:endParaRPr lang="en-US" dirty="0"/>
          </a:p>
        </p:txBody>
      </p:sp>
      <p:sp>
        <p:nvSpPr>
          <p:cNvPr id="4" name="Title 3"/>
          <p:cNvSpPr>
            <a:spLocks noGrp="1"/>
          </p:cNvSpPr>
          <p:nvPr>
            <p:ph type="title"/>
          </p:nvPr>
        </p:nvSpPr>
        <p:spPr/>
        <p:txBody>
          <a:bodyPr>
            <a:normAutofit fontScale="90000"/>
          </a:bodyPr>
          <a:lstStyle/>
          <a:p>
            <a:r>
              <a:rPr lang="en-US" dirty="0"/>
              <a:t>Approach to a Major Work Streams </a:t>
            </a:r>
          </a:p>
        </p:txBody>
      </p:sp>
      <p:sp>
        <p:nvSpPr>
          <p:cNvPr id="40" name="Oval 39"/>
          <p:cNvSpPr/>
          <p:nvPr/>
        </p:nvSpPr>
        <p:spPr>
          <a:xfrm>
            <a:off x="518643" y="4007513"/>
            <a:ext cx="2501545" cy="171450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pPr algn="ctr"/>
            <a:r>
              <a:rPr lang="en-US" sz="1350" b="1" u="sng" dirty="0"/>
              <a:t>Influencers</a:t>
            </a:r>
          </a:p>
        </p:txBody>
      </p:sp>
      <p:sp>
        <p:nvSpPr>
          <p:cNvPr id="41" name="Oval 40"/>
          <p:cNvSpPr/>
          <p:nvPr/>
        </p:nvSpPr>
        <p:spPr>
          <a:xfrm>
            <a:off x="1783923" y="4539347"/>
            <a:ext cx="1188720" cy="455619"/>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ONC</a:t>
            </a:r>
          </a:p>
        </p:txBody>
      </p:sp>
      <p:sp>
        <p:nvSpPr>
          <p:cNvPr id="42" name="Oval 41"/>
          <p:cNvSpPr/>
          <p:nvPr/>
        </p:nvSpPr>
        <p:spPr>
          <a:xfrm>
            <a:off x="559980" y="4539348"/>
            <a:ext cx="1188720" cy="456184"/>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Industry</a:t>
            </a:r>
          </a:p>
        </p:txBody>
      </p:sp>
      <p:sp>
        <p:nvSpPr>
          <p:cNvPr id="43" name="Oval 42"/>
          <p:cNvSpPr/>
          <p:nvPr/>
        </p:nvSpPr>
        <p:spPr>
          <a:xfrm>
            <a:off x="1267539" y="5008596"/>
            <a:ext cx="1188720" cy="628765"/>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Thought Leaders</a:t>
            </a:r>
          </a:p>
        </p:txBody>
      </p:sp>
      <p:sp>
        <p:nvSpPr>
          <p:cNvPr id="55" name="Oval 54"/>
          <p:cNvSpPr/>
          <p:nvPr/>
        </p:nvSpPr>
        <p:spPr>
          <a:xfrm>
            <a:off x="2939671" y="1287383"/>
            <a:ext cx="1737360" cy="91440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b="1" u="sng" dirty="0"/>
              <a:t>Laws, Regulations </a:t>
            </a:r>
          </a:p>
          <a:p>
            <a:pPr algn="ctr"/>
            <a:r>
              <a:rPr lang="en-US" sz="1350" b="1" u="sng" dirty="0"/>
              <a:t>and Policies</a:t>
            </a:r>
          </a:p>
        </p:txBody>
      </p:sp>
      <p:sp>
        <p:nvSpPr>
          <p:cNvPr id="56" name="Oval 55"/>
          <p:cNvSpPr/>
          <p:nvPr/>
        </p:nvSpPr>
        <p:spPr>
          <a:xfrm>
            <a:off x="4968457" y="1287383"/>
            <a:ext cx="1737360" cy="91440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b="1" u="sng" dirty="0"/>
              <a:t>Standards</a:t>
            </a:r>
          </a:p>
        </p:txBody>
      </p:sp>
      <p:sp>
        <p:nvSpPr>
          <p:cNvPr id="45" name="Oval 44"/>
          <p:cNvSpPr/>
          <p:nvPr/>
        </p:nvSpPr>
        <p:spPr>
          <a:xfrm>
            <a:off x="457200" y="2526461"/>
            <a:ext cx="2400300" cy="137160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pPr algn="ctr"/>
            <a:r>
              <a:rPr lang="en-US" sz="1350" b="1" u="sng" dirty="0"/>
              <a:t>Stakeholders</a:t>
            </a:r>
          </a:p>
        </p:txBody>
      </p:sp>
      <p:sp>
        <p:nvSpPr>
          <p:cNvPr id="46" name="Oval 45"/>
          <p:cNvSpPr/>
          <p:nvPr/>
        </p:nvSpPr>
        <p:spPr>
          <a:xfrm>
            <a:off x="1718794" y="2989643"/>
            <a:ext cx="1097280" cy="452628"/>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Funding</a:t>
            </a:r>
          </a:p>
        </p:txBody>
      </p:sp>
      <p:sp>
        <p:nvSpPr>
          <p:cNvPr id="47" name="Oval 46"/>
          <p:cNvSpPr/>
          <p:nvPr/>
        </p:nvSpPr>
        <p:spPr>
          <a:xfrm>
            <a:off x="582570" y="3009127"/>
            <a:ext cx="1097280" cy="452628"/>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Projects</a:t>
            </a:r>
          </a:p>
        </p:txBody>
      </p:sp>
      <p:sp>
        <p:nvSpPr>
          <p:cNvPr id="48" name="Rectangle: Rounded Corners 47"/>
          <p:cNvSpPr/>
          <p:nvPr/>
        </p:nvSpPr>
        <p:spPr>
          <a:xfrm>
            <a:off x="3855973" y="2872524"/>
            <a:ext cx="2125980" cy="3149463"/>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pPr algn="ctr"/>
            <a:r>
              <a:rPr lang="en-US" sz="1350" b="1" u="sng" dirty="0"/>
              <a:t>Architecture Tools </a:t>
            </a:r>
          </a:p>
          <a:p>
            <a:pPr algn="ctr"/>
            <a:r>
              <a:rPr lang="en-US" sz="1350" b="1" u="sng" dirty="0"/>
              <a:t>and Processes</a:t>
            </a:r>
          </a:p>
          <a:p>
            <a:pPr marL="214313" indent="-214313">
              <a:buFont typeface="Arial" panose="020B0604020202020204" pitchFamily="34" charset="0"/>
              <a:buChar char="•"/>
            </a:pPr>
            <a:r>
              <a:rPr lang="en-US" sz="1350" dirty="0"/>
              <a:t>BRM</a:t>
            </a:r>
          </a:p>
          <a:p>
            <a:pPr marL="214313" indent="-214313">
              <a:buFont typeface="Arial" panose="020B0604020202020204" pitchFamily="34" charset="0"/>
              <a:buChar char="•"/>
            </a:pPr>
            <a:r>
              <a:rPr lang="en-US" sz="1350" dirty="0"/>
              <a:t>FHIM</a:t>
            </a:r>
          </a:p>
          <a:p>
            <a:pPr marL="214313" indent="-214313">
              <a:buFont typeface="Arial" panose="020B0604020202020204" pitchFamily="34" charset="0"/>
              <a:buChar char="•"/>
            </a:pPr>
            <a:r>
              <a:rPr lang="en-US" sz="1350" dirty="0"/>
              <a:t>SIGG</a:t>
            </a:r>
          </a:p>
          <a:p>
            <a:pPr marL="214313" indent="-214313">
              <a:buFont typeface="Arial" panose="020B0604020202020204" pitchFamily="34" charset="0"/>
              <a:buChar char="•"/>
            </a:pPr>
            <a:r>
              <a:rPr lang="en-US" sz="1350" dirty="0"/>
              <a:t>Troux</a:t>
            </a:r>
          </a:p>
          <a:p>
            <a:pPr marL="214313" indent="-214313">
              <a:buFont typeface="Arial" panose="020B0604020202020204" pitchFamily="34" charset="0"/>
              <a:buChar char="•"/>
            </a:pPr>
            <a:r>
              <a:rPr lang="en-US" sz="1350" dirty="0"/>
              <a:t>System Architect</a:t>
            </a:r>
          </a:p>
          <a:p>
            <a:pPr marL="214313" indent="-214313">
              <a:buFont typeface="Arial" panose="020B0604020202020204" pitchFamily="34" charset="0"/>
              <a:buChar char="•"/>
            </a:pPr>
            <a:r>
              <a:rPr lang="en-US" sz="1350" dirty="0"/>
              <a:t>Tableau</a:t>
            </a:r>
          </a:p>
        </p:txBody>
      </p:sp>
      <p:sp>
        <p:nvSpPr>
          <p:cNvPr id="49" name="Arrow: Right 48"/>
          <p:cNvSpPr/>
          <p:nvPr/>
        </p:nvSpPr>
        <p:spPr>
          <a:xfrm>
            <a:off x="6093836" y="3777113"/>
            <a:ext cx="638687" cy="206237"/>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0" name="Rectangle: Rounded Corners 49"/>
          <p:cNvSpPr/>
          <p:nvPr/>
        </p:nvSpPr>
        <p:spPr>
          <a:xfrm>
            <a:off x="6817737" y="2872523"/>
            <a:ext cx="2125980" cy="3149463"/>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pPr algn="ctr"/>
            <a:r>
              <a:rPr lang="en-US" sz="1350" b="1" u="sng" dirty="0"/>
              <a:t>High Value Outcomes</a:t>
            </a:r>
          </a:p>
          <a:p>
            <a:pPr marL="214313" indent="-214313">
              <a:buFont typeface="Arial" panose="020B0604020202020204" pitchFamily="34" charset="0"/>
              <a:buChar char="•"/>
            </a:pPr>
            <a:r>
              <a:rPr lang="en-US" sz="1350" dirty="0"/>
              <a:t>Improved Patient Outcomes</a:t>
            </a:r>
          </a:p>
          <a:p>
            <a:pPr marL="214313" indent="-214313">
              <a:buFont typeface="Arial" panose="020B0604020202020204" pitchFamily="34" charset="0"/>
              <a:buChar char="•"/>
            </a:pPr>
            <a:r>
              <a:rPr lang="en-US" sz="1350" dirty="0"/>
              <a:t>Effective providers</a:t>
            </a:r>
          </a:p>
          <a:p>
            <a:pPr marL="214313" indent="-214313">
              <a:buFont typeface="Arial" panose="020B0604020202020204" pitchFamily="34" charset="0"/>
              <a:buChar char="•"/>
            </a:pPr>
            <a:r>
              <a:rPr lang="en-US" sz="1350" dirty="0"/>
              <a:t>Increased Security</a:t>
            </a:r>
          </a:p>
          <a:p>
            <a:pPr marL="214313" indent="-214313">
              <a:buFont typeface="Arial" panose="020B0604020202020204" pitchFamily="34" charset="0"/>
              <a:buChar char="•"/>
            </a:pPr>
            <a:r>
              <a:rPr lang="en-US" sz="1350" dirty="0"/>
              <a:t>Increased Sharing</a:t>
            </a:r>
          </a:p>
          <a:p>
            <a:pPr marL="214313" indent="-214313">
              <a:buFont typeface="Arial" panose="020B0604020202020204" pitchFamily="34" charset="0"/>
              <a:buChar char="•"/>
            </a:pPr>
            <a:r>
              <a:rPr lang="en-US" sz="1350" dirty="0"/>
              <a:t>Standards for Grants</a:t>
            </a:r>
          </a:p>
          <a:p>
            <a:pPr marL="214313" indent="-214313">
              <a:buFont typeface="Arial" panose="020B0604020202020204" pitchFamily="34" charset="0"/>
              <a:buChar char="•"/>
            </a:pPr>
            <a:r>
              <a:rPr lang="en-US" sz="1350" dirty="0"/>
              <a:t>Shared Services</a:t>
            </a:r>
          </a:p>
          <a:p>
            <a:pPr marL="214313" indent="-214313">
              <a:buFont typeface="Arial" panose="020B0604020202020204" pitchFamily="34" charset="0"/>
              <a:buChar char="•"/>
            </a:pPr>
            <a:r>
              <a:rPr lang="en-US" sz="1350" dirty="0"/>
              <a:t>Harmonization</a:t>
            </a:r>
          </a:p>
          <a:p>
            <a:pPr marL="214313" indent="-214313">
              <a:buFont typeface="Arial" panose="020B0604020202020204" pitchFamily="34" charset="0"/>
              <a:buChar char="•"/>
            </a:pPr>
            <a:r>
              <a:rPr lang="en-US" sz="1350" dirty="0"/>
              <a:t>Compliance</a:t>
            </a:r>
          </a:p>
          <a:p>
            <a:endParaRPr lang="en-US" sz="1350" dirty="0"/>
          </a:p>
          <a:p>
            <a:r>
              <a:rPr lang="en-US" sz="1350" dirty="0">
                <a:solidFill>
                  <a:schemeClr val="tx1"/>
                </a:solidFill>
              </a:rPr>
              <a:t>**align  this with IO Roadmap</a:t>
            </a:r>
          </a:p>
        </p:txBody>
      </p:sp>
      <p:sp>
        <p:nvSpPr>
          <p:cNvPr id="51" name="Arrow: Right 50"/>
          <p:cNvSpPr/>
          <p:nvPr/>
        </p:nvSpPr>
        <p:spPr>
          <a:xfrm>
            <a:off x="2300306" y="3774964"/>
            <a:ext cx="1494223" cy="210536"/>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2" name="Arrow: Right 51"/>
          <p:cNvSpPr/>
          <p:nvPr/>
        </p:nvSpPr>
        <p:spPr>
          <a:xfrm rot="5400000">
            <a:off x="4390727" y="2237431"/>
            <a:ext cx="914400" cy="182880"/>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3" name="Oval 52"/>
          <p:cNvSpPr/>
          <p:nvPr/>
        </p:nvSpPr>
        <p:spPr>
          <a:xfrm>
            <a:off x="3917417" y="4684422"/>
            <a:ext cx="944183" cy="61722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Prior Work</a:t>
            </a:r>
          </a:p>
        </p:txBody>
      </p:sp>
      <p:sp>
        <p:nvSpPr>
          <p:cNvPr id="54" name="Oval 53"/>
          <p:cNvSpPr/>
          <p:nvPr/>
        </p:nvSpPr>
        <p:spPr>
          <a:xfrm>
            <a:off x="4307595" y="5288157"/>
            <a:ext cx="1661991" cy="617220"/>
          </a:xfrm>
          <a:prstGeom prst="ellipse">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t>Authoritative Data Sources</a:t>
            </a:r>
          </a:p>
        </p:txBody>
      </p:sp>
    </p:spTree>
    <p:extLst>
      <p:ext uri="{BB962C8B-B14F-4D97-AF65-F5344CB8AC3E}">
        <p14:creationId xmlns:p14="http://schemas.microsoft.com/office/powerpoint/2010/main" val="16159962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endParaRPr lang="en-US" dirty="0"/>
          </a:p>
          <a:p>
            <a:pPr marL="347663" lvl="2">
              <a:buSzPct val="120000"/>
            </a:pPr>
            <a:endParaRPr lang="en-US" b="1" dirty="0"/>
          </a:p>
          <a:p>
            <a:pPr marL="347663" lvl="2">
              <a:buSzPct val="120000"/>
            </a:pPr>
            <a:endParaRPr lang="en-US" b="1" dirty="0"/>
          </a:p>
          <a:p>
            <a:pPr marL="173831" lvl="1" indent="-173831">
              <a:buSzPct val="120000"/>
              <a:buFont typeface="Wingdings" pitchFamily="2" charset="2"/>
              <a:buChar char="§"/>
            </a:pPr>
            <a:endParaRPr lang="en-US" b="1" dirty="0"/>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55</a:t>
            </a:fld>
            <a:endParaRPr lang="en-US" dirty="0"/>
          </a:p>
        </p:txBody>
      </p:sp>
      <p:sp>
        <p:nvSpPr>
          <p:cNvPr id="4" name="Title 3"/>
          <p:cNvSpPr>
            <a:spLocks noGrp="1"/>
          </p:cNvSpPr>
          <p:nvPr>
            <p:ph type="title"/>
          </p:nvPr>
        </p:nvSpPr>
        <p:spPr>
          <a:xfrm>
            <a:off x="494950" y="274638"/>
            <a:ext cx="6396715" cy="677894"/>
          </a:xfrm>
        </p:spPr>
        <p:txBody>
          <a:bodyPr/>
          <a:lstStyle/>
          <a:p>
            <a:r>
              <a:rPr lang="en-US" dirty="0"/>
              <a:t>FY 2017-2020 Considerations</a:t>
            </a:r>
          </a:p>
        </p:txBody>
      </p:sp>
      <p:sp>
        <p:nvSpPr>
          <p:cNvPr id="5" name="Content Placeholder 2"/>
          <p:cNvSpPr txBox="1">
            <a:spLocks/>
          </p:cNvSpPr>
          <p:nvPr/>
        </p:nvSpPr>
        <p:spPr>
          <a:xfrm>
            <a:off x="239109" y="1234196"/>
            <a:ext cx="8660191" cy="4928065"/>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400" kern="1200">
                <a:solidFill>
                  <a:srgbClr val="000000"/>
                </a:solidFill>
                <a:latin typeface="+mn-lt"/>
                <a:ea typeface="+mn-ea"/>
                <a:cs typeface="+mn-cs"/>
              </a:defRPr>
            </a:lvl1pPr>
            <a:lvl2pPr marL="457200" indent="0" algn="l" defTabSz="457200" rtl="0" eaLnBrk="1" latinLnBrk="0" hangingPunct="1">
              <a:spcBef>
                <a:spcPct val="20000"/>
              </a:spcBef>
              <a:buFont typeface="Arial"/>
              <a:buNone/>
              <a:defRPr sz="2000" kern="1200">
                <a:solidFill>
                  <a:srgbClr val="000000"/>
                </a:solidFill>
                <a:latin typeface="+mn-lt"/>
                <a:ea typeface="+mn-ea"/>
                <a:cs typeface="+mn-cs"/>
              </a:defRPr>
            </a:lvl2pPr>
            <a:lvl3pPr marL="914400" indent="0" algn="l" defTabSz="457200" rtl="0" eaLnBrk="1" latinLnBrk="0" hangingPunct="1">
              <a:spcBef>
                <a:spcPct val="20000"/>
              </a:spcBef>
              <a:buFont typeface="Arial"/>
              <a:buNone/>
              <a:defRPr sz="1800" kern="1200">
                <a:solidFill>
                  <a:srgbClr val="000000"/>
                </a:solidFill>
                <a:latin typeface="+mn-lt"/>
                <a:ea typeface="+mn-ea"/>
                <a:cs typeface="+mn-cs"/>
              </a:defRPr>
            </a:lvl3pPr>
            <a:lvl4pPr marL="1371600" indent="0" algn="l" defTabSz="457200" rtl="0" eaLnBrk="1" latinLnBrk="0" hangingPunct="1">
              <a:spcBef>
                <a:spcPct val="20000"/>
              </a:spcBef>
              <a:buFont typeface="Arial"/>
              <a:buNone/>
              <a:defRPr sz="1200" kern="1200">
                <a:solidFill>
                  <a:srgbClr val="000000"/>
                </a:solidFill>
                <a:latin typeface="+mn-lt"/>
                <a:ea typeface="+mn-ea"/>
                <a:cs typeface="+mn-cs"/>
              </a:defRPr>
            </a:lvl4pPr>
            <a:lvl5pPr marL="1828800" indent="0" algn="l" defTabSz="457200" rtl="0" eaLnBrk="1" latinLnBrk="0" hangingPunct="1">
              <a:spcBef>
                <a:spcPct val="20000"/>
              </a:spcBef>
              <a:buFont typeface="Arial"/>
              <a:buNone/>
              <a:defRPr sz="1200" kern="1200">
                <a:solidFill>
                  <a:srgbClr val="0000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US" dirty="0"/>
              <a:t>Data elements related to Healthcare Directory</a:t>
            </a:r>
          </a:p>
          <a:p>
            <a:pPr marL="342900" indent="-342900">
              <a:buFont typeface="Arial" panose="020B0604020202020204" pitchFamily="34" charset="0"/>
              <a:buChar char="•"/>
            </a:pPr>
            <a:r>
              <a:rPr lang="en-US" dirty="0"/>
              <a:t>ISA</a:t>
            </a:r>
          </a:p>
          <a:p>
            <a:pPr marL="342900" indent="-342900">
              <a:buFont typeface="Arial" panose="020B0604020202020204" pitchFamily="34" charset="0"/>
              <a:buChar char="•"/>
            </a:pPr>
            <a:r>
              <a:rPr lang="en-US" dirty="0"/>
              <a:t>Laws, regulations and policies</a:t>
            </a:r>
          </a:p>
          <a:p>
            <a:pPr marL="342900" indent="-342900">
              <a:buFont typeface="Arial" panose="020B0604020202020204" pitchFamily="34" charset="0"/>
              <a:buChar char="•"/>
            </a:pPr>
            <a:r>
              <a:rPr lang="en-US" dirty="0"/>
              <a:t>NDAA / FITARA</a:t>
            </a:r>
          </a:p>
          <a:p>
            <a:pPr marL="342900" indent="-342900">
              <a:buFont typeface="Arial" panose="020B0604020202020204" pitchFamily="34" charset="0"/>
              <a:buChar char="•"/>
            </a:pPr>
            <a:r>
              <a:rPr lang="en-US" dirty="0"/>
              <a:t>MACRA</a:t>
            </a:r>
          </a:p>
          <a:p>
            <a:pPr marL="342900" indent="-342900">
              <a:buFont typeface="Arial" panose="020B0604020202020204" pitchFamily="34" charset="0"/>
              <a:buChar char="•"/>
            </a:pPr>
            <a:r>
              <a:rPr lang="en-US" dirty="0"/>
              <a:t>FHIR Extensions</a:t>
            </a:r>
          </a:p>
          <a:p>
            <a:pPr marL="342900" indent="-342900">
              <a:buFont typeface="Arial" panose="020B0604020202020204" pitchFamily="34" charset="0"/>
              <a:buChar char="•"/>
            </a:pPr>
            <a:r>
              <a:rPr lang="en-US" dirty="0"/>
              <a:t>CCDA</a:t>
            </a:r>
          </a:p>
          <a:p>
            <a:pPr marL="342900" indent="-342900">
              <a:buFont typeface="Arial" panose="020B0604020202020204" pitchFamily="34" charset="0"/>
              <a:buChar char="•"/>
            </a:pPr>
            <a:r>
              <a:rPr lang="en-US" dirty="0"/>
              <a:t>NIEM </a:t>
            </a:r>
          </a:p>
          <a:p>
            <a:pPr marL="342900" indent="-342900">
              <a:buFont typeface="Arial" panose="020B0604020202020204" pitchFamily="34" charset="0"/>
              <a:buChar char="•"/>
            </a:pPr>
            <a:r>
              <a:rPr lang="en-US" dirty="0"/>
              <a:t>Collaborative web based use case repository </a:t>
            </a:r>
          </a:p>
          <a:p>
            <a:pPr marL="342900" indent="-342900">
              <a:buFont typeface="Arial" panose="020B0604020202020204" pitchFamily="34" charset="0"/>
              <a:buChar char="•"/>
            </a:pPr>
            <a:r>
              <a:rPr lang="en-US" dirty="0"/>
              <a:t>Public Health</a:t>
            </a:r>
          </a:p>
          <a:p>
            <a:pPr marL="342900" indent="-342900">
              <a:buFont typeface="Arial" panose="020B0604020202020204" pitchFamily="34" charset="0"/>
              <a:buChar char="•"/>
            </a:pPr>
            <a:r>
              <a:rPr lang="en-US" dirty="0" err="1"/>
              <a:t>VistA</a:t>
            </a:r>
            <a:r>
              <a:rPr lang="en-US" dirty="0"/>
              <a:t> Security TWG</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37210034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en-US" dirty="0"/>
              <a:t>Today’s Situation</a:t>
            </a:r>
          </a:p>
        </p:txBody>
      </p:sp>
      <p:sp>
        <p:nvSpPr>
          <p:cNvPr id="3" name="Rectangle 2"/>
          <p:cNvSpPr>
            <a:spLocks noGrp="1"/>
          </p:cNvSpPr>
          <p:nvPr>
            <p:ph idx="1"/>
          </p:nvPr>
        </p:nvSpPr>
        <p:spPr/>
        <p:txBody>
          <a:bodyPr/>
          <a:lstStyle/>
          <a:p>
            <a:pPr marL="342900" indent="-342900" rtl="0" eaLnBrk="1" latinLnBrk="0" hangingPunct="1">
              <a:buFont typeface="Arial" panose="020B0604020202020204" pitchFamily="34" charset="0"/>
              <a:buChar char="•"/>
            </a:pPr>
            <a:r>
              <a:rPr lang="en-US" sz="2400" kern="1200" dirty="0">
                <a:solidFill>
                  <a:srgbClr val="000000"/>
                </a:solidFill>
                <a:effectLst/>
                <a:latin typeface="+mn-lt"/>
                <a:ea typeface="+mn-ea"/>
                <a:cs typeface="+mn-cs"/>
              </a:rPr>
              <a:t>Near term (next 90 days)</a:t>
            </a:r>
            <a:endParaRPr lang="en-US" dirty="0">
              <a:effectLst/>
            </a:endParaRPr>
          </a:p>
          <a:p>
            <a:pPr marL="800100" lvl="1" indent="-342900">
              <a:buFont typeface="Arial" panose="020B0604020202020204" pitchFamily="34" charset="0"/>
              <a:buChar char="•"/>
            </a:pPr>
            <a:r>
              <a:rPr lang="en-US" kern="1200" dirty="0">
                <a:solidFill>
                  <a:srgbClr val="000000"/>
                </a:solidFill>
                <a:effectLst/>
                <a:latin typeface="+mn-lt"/>
                <a:ea typeface="+mn-ea"/>
                <a:cs typeface="+mn-cs"/>
              </a:rPr>
              <a:t>Wrap up current projects</a:t>
            </a:r>
          </a:p>
          <a:p>
            <a:pPr marL="800100" lvl="1" indent="-342900">
              <a:buFont typeface="Arial" panose="020B0604020202020204" pitchFamily="34" charset="0"/>
              <a:buChar char="•"/>
            </a:pPr>
            <a:r>
              <a:rPr lang="en-US" dirty="0"/>
              <a:t>Prepare for a shift in focus</a:t>
            </a:r>
          </a:p>
          <a:p>
            <a:pPr marL="800100" lvl="1" indent="-342900">
              <a:buFont typeface="Arial" panose="020B0604020202020204" pitchFamily="34" charset="0"/>
              <a:buChar char="•"/>
            </a:pPr>
            <a:r>
              <a:rPr lang="en-US" dirty="0"/>
              <a:t>Prepare Transition Plan</a:t>
            </a:r>
          </a:p>
          <a:p>
            <a:pPr marL="800100" lvl="1" indent="-342900">
              <a:buFont typeface="Arial" panose="020B0604020202020204" pitchFamily="34" charset="0"/>
              <a:buChar char="•"/>
            </a:pPr>
            <a:r>
              <a:rPr lang="en-US" dirty="0">
                <a:effectLst/>
              </a:rPr>
              <a:t>Engage in purposeful, effective communications</a:t>
            </a:r>
          </a:p>
          <a:p>
            <a:pPr marL="342900" indent="-342900" rtl="0" eaLnBrk="1" latinLnBrk="0" hangingPunct="1">
              <a:buFont typeface="Arial" panose="020B0604020202020204" pitchFamily="34" charset="0"/>
              <a:buChar char="•"/>
            </a:pPr>
            <a:r>
              <a:rPr lang="en-US" sz="2400" kern="1200" dirty="0">
                <a:solidFill>
                  <a:srgbClr val="000000"/>
                </a:solidFill>
                <a:effectLst/>
                <a:latin typeface="+mn-lt"/>
                <a:ea typeface="+mn-ea"/>
                <a:cs typeface="+mn-cs"/>
              </a:rPr>
              <a:t>Long term</a:t>
            </a:r>
            <a:endParaRPr lang="en-US" dirty="0">
              <a:effectLst/>
            </a:endParaRPr>
          </a:p>
          <a:p>
            <a:pPr marL="800100" lvl="1" indent="-342900">
              <a:buFont typeface="Arial" panose="020B0604020202020204" pitchFamily="34" charset="0"/>
              <a:buChar char="•"/>
            </a:pPr>
            <a:r>
              <a:rPr lang="en-US" kern="1200" dirty="0">
                <a:solidFill>
                  <a:srgbClr val="000000"/>
                </a:solidFill>
                <a:effectLst/>
                <a:latin typeface="+mn-lt"/>
                <a:ea typeface="+mn-ea"/>
                <a:cs typeface="+mn-cs"/>
              </a:rPr>
              <a:t>Create a 5 year vision for FHA</a:t>
            </a:r>
          </a:p>
          <a:p>
            <a:pPr marL="800100" lvl="1" indent="-342900">
              <a:buFont typeface="Arial" panose="020B0604020202020204" pitchFamily="34" charset="0"/>
              <a:buChar char="•"/>
            </a:pPr>
            <a:r>
              <a:rPr lang="en-US" dirty="0"/>
              <a:t>Create the infrastructure to support architecture across the federal health IT space</a:t>
            </a:r>
          </a:p>
          <a:p>
            <a:pPr marL="800100" lvl="1" indent="-342900">
              <a:buFont typeface="Arial" panose="020B0604020202020204" pitchFamily="34" charset="0"/>
              <a:buChar char="•"/>
            </a:pPr>
            <a:r>
              <a:rPr lang="en-US" dirty="0">
                <a:effectLst/>
              </a:rPr>
              <a:t>Identify and engage stakeholders and market influencers</a:t>
            </a:r>
          </a:p>
          <a:p>
            <a:pPr marL="800100" lvl="1" indent="-342900">
              <a:buFont typeface="Arial" panose="020B0604020202020204" pitchFamily="34" charset="0"/>
              <a:buChar char="•"/>
            </a:pPr>
            <a:r>
              <a:rPr lang="en-US" dirty="0"/>
              <a:t>Identify potential shared services</a:t>
            </a:r>
          </a:p>
          <a:p>
            <a:pPr marL="800100" lvl="1" indent="-342900">
              <a:buFont typeface="Arial" panose="020B0604020202020204" pitchFamily="34" charset="0"/>
              <a:buChar char="•"/>
            </a:pPr>
            <a:r>
              <a:rPr lang="en-US" dirty="0">
                <a:effectLst/>
              </a:rPr>
              <a:t>Identify and work on major work streams </a:t>
            </a:r>
          </a:p>
        </p:txBody>
      </p:sp>
    </p:spTree>
    <p:extLst>
      <p:ext uri="{BB962C8B-B14F-4D97-AF65-F5344CB8AC3E}">
        <p14:creationId xmlns:p14="http://schemas.microsoft.com/office/powerpoint/2010/main" val="38420943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36880" y="1295399"/>
            <a:ext cx="8229600" cy="4604657"/>
          </a:xfrm>
        </p:spPr>
        <p:txBody>
          <a:bodyPr/>
          <a:lstStyle/>
          <a:p>
            <a:pPr marL="285750" indent="-285750">
              <a:buFont typeface="Arial" panose="020B0604020202020204" pitchFamily="34" charset="0"/>
              <a:buChar char="•"/>
            </a:pPr>
            <a:r>
              <a:rPr lang="en-US" dirty="0"/>
              <a:t>Support FHA participation with SDOs, especially HL7, to leverage FHIM for:</a:t>
            </a:r>
          </a:p>
          <a:p>
            <a:pPr marL="285750" indent="-285750">
              <a:buFont typeface="Arial" panose="020B0604020202020204" pitchFamily="34" charset="0"/>
              <a:buChar char="•"/>
            </a:pPr>
            <a:r>
              <a:rPr lang="en-US" dirty="0"/>
              <a:t>Support federal agency architects with use of CIMI /FHIM in application design</a:t>
            </a:r>
          </a:p>
          <a:p>
            <a:pPr marL="285750" indent="-285750">
              <a:buFont typeface="Arial" panose="020B0604020202020204" pitchFamily="34" charset="0"/>
              <a:buChar char="•"/>
            </a:pPr>
            <a:r>
              <a:rPr lang="en-US" dirty="0"/>
              <a:t>Develop interactive tool that allows architects to search an on-line repository and view model traceability</a:t>
            </a:r>
          </a:p>
          <a:p>
            <a:pPr marL="285750" indent="-285750">
              <a:buFont typeface="Arial" panose="020B0604020202020204" pitchFamily="34" charset="0"/>
              <a:buChar char="•"/>
            </a:pPr>
            <a:r>
              <a:rPr lang="en-US" dirty="0"/>
              <a:t>Enhance model mapping tools for use by architects and clinical </a:t>
            </a:r>
            <a:r>
              <a:rPr lang="en-US" dirty="0" err="1"/>
              <a:t>informaticists</a:t>
            </a:r>
            <a:endParaRPr lang="en-US" dirty="0"/>
          </a:p>
          <a:p>
            <a:pPr marL="285750" indent="-285750">
              <a:buFont typeface="Arial" panose="020B0604020202020204" pitchFamily="34" charset="0"/>
              <a:buChar char="•"/>
            </a:pPr>
            <a:r>
              <a:rPr lang="en-US" dirty="0"/>
              <a:t>Leverage SOLOR unified terminology and VSAC repository</a:t>
            </a:r>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57</a:t>
            </a:fld>
            <a:endParaRPr lang="en-US" dirty="0"/>
          </a:p>
        </p:txBody>
      </p:sp>
      <p:sp>
        <p:nvSpPr>
          <p:cNvPr id="4" name="Title 3"/>
          <p:cNvSpPr>
            <a:spLocks noGrp="1"/>
          </p:cNvSpPr>
          <p:nvPr>
            <p:ph type="title"/>
          </p:nvPr>
        </p:nvSpPr>
        <p:spPr>
          <a:xfrm>
            <a:off x="-71120" y="-1146896"/>
            <a:ext cx="6396715" cy="677894"/>
          </a:xfrm>
        </p:spPr>
        <p:txBody>
          <a:bodyPr/>
          <a:lstStyle/>
          <a:p>
            <a:endParaRPr lang="en-US"/>
          </a:p>
        </p:txBody>
      </p:sp>
      <p:sp>
        <p:nvSpPr>
          <p:cNvPr id="6" name="Rectangle 1"/>
          <p:cNvSpPr txBox="1">
            <a:spLocks/>
          </p:cNvSpPr>
          <p:nvPr/>
        </p:nvSpPr>
        <p:spPr>
          <a:xfrm>
            <a:off x="457200" y="274638"/>
            <a:ext cx="6396715" cy="677894"/>
          </a:xfrm>
          <a:prstGeom prst="rect">
            <a:avLst/>
          </a:prstGeom>
        </p:spPr>
        <p:txBody>
          <a:bodyPr vert="horz" lIns="91440" tIns="45720" rIns="91440" bIns="45720" rtlCol="0" anchor="ctr">
            <a:normAutofit fontScale="70000" lnSpcReduction="20000"/>
          </a:bodyPr>
          <a:lstStyle>
            <a:lvl1pPr algn="r" defTabSz="457200" rtl="0" eaLnBrk="1" latinLnBrk="0" hangingPunct="1">
              <a:spcBef>
                <a:spcPct val="0"/>
              </a:spcBef>
              <a:buNone/>
              <a:defRPr sz="3200" b="1" kern="1200">
                <a:solidFill>
                  <a:schemeClr val="tx1"/>
                </a:solidFill>
                <a:latin typeface="+mj-lt"/>
                <a:ea typeface="+mj-ea"/>
                <a:cs typeface="+mj-cs"/>
              </a:defRPr>
            </a:lvl1pPr>
          </a:lstStyle>
          <a:p>
            <a:r>
              <a:rPr lang="en-US" dirty="0"/>
              <a:t>Proposed Semantic Interoperability Guide Generation (SIGG) for FY 2017-2020</a:t>
            </a:r>
          </a:p>
        </p:txBody>
      </p:sp>
    </p:spTree>
    <p:extLst>
      <p:ext uri="{BB962C8B-B14F-4D97-AF65-F5344CB8AC3E}">
        <p14:creationId xmlns:p14="http://schemas.microsoft.com/office/powerpoint/2010/main" val="147016520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044825"/>
            <a:ext cx="7772400" cy="1362075"/>
          </a:xfrm>
        </p:spPr>
        <p:txBody>
          <a:bodyPr>
            <a:normAutofit/>
          </a:bodyPr>
          <a:lstStyle/>
          <a:p>
            <a:r>
              <a:rPr lang="en-US" dirty="0"/>
              <a:t>Harmonizing Data Standards Across Different Initiatives</a:t>
            </a:r>
          </a:p>
        </p:txBody>
      </p:sp>
      <p:sp>
        <p:nvSpPr>
          <p:cNvPr id="3" name="Text Placeholder 2"/>
          <p:cNvSpPr>
            <a:spLocks noGrp="1"/>
          </p:cNvSpPr>
          <p:nvPr>
            <p:ph type="body" idx="1"/>
          </p:nvPr>
        </p:nvSpPr>
        <p:spPr/>
        <p:txBody>
          <a:bodyPr/>
          <a:lstStyle/>
          <a:p>
            <a:r>
              <a:rPr lang="en-US" dirty="0"/>
              <a:t>Gail Kalbfleisch, Director, FHA</a:t>
            </a:r>
          </a:p>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t>58</a:t>
            </a:fld>
            <a:endParaRPr lang="en-US"/>
          </a:p>
        </p:txBody>
      </p:sp>
    </p:spTree>
    <p:extLst>
      <p:ext uri="{BB962C8B-B14F-4D97-AF65-F5344CB8AC3E}">
        <p14:creationId xmlns:p14="http://schemas.microsoft.com/office/powerpoint/2010/main" val="1554504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342900" indent="-342900">
              <a:buFont typeface="Arial" panose="020B0604020202020204" pitchFamily="34" charset="0"/>
              <a:buChar char="•"/>
            </a:pPr>
            <a:r>
              <a:rPr lang="en-US" dirty="0"/>
              <a:t>Stakeholders</a:t>
            </a:r>
          </a:p>
          <a:p>
            <a:pPr marL="342900" indent="-342900">
              <a:buFont typeface="Arial" panose="020B0604020202020204" pitchFamily="34" charset="0"/>
              <a:buChar char="•"/>
            </a:pPr>
            <a:r>
              <a:rPr lang="en-US" dirty="0"/>
              <a:t>Purpose</a:t>
            </a:r>
          </a:p>
          <a:p>
            <a:pPr marL="342900" indent="-342900">
              <a:buFont typeface="Arial" panose="020B0604020202020204" pitchFamily="34" charset="0"/>
              <a:buChar char="•"/>
            </a:pPr>
            <a:r>
              <a:rPr lang="en-US" dirty="0"/>
              <a:t>Project Description</a:t>
            </a:r>
          </a:p>
          <a:p>
            <a:pPr marL="342900" indent="-342900">
              <a:buFont typeface="Arial" panose="020B0604020202020204" pitchFamily="34" charset="0"/>
              <a:buChar char="•"/>
            </a:pPr>
            <a:r>
              <a:rPr lang="en-US" dirty="0"/>
              <a:t>Scope Statement</a:t>
            </a:r>
          </a:p>
          <a:p>
            <a:pPr marL="342900" indent="-342900">
              <a:buFont typeface="Arial" panose="020B0604020202020204" pitchFamily="34" charset="0"/>
              <a:buChar char="•"/>
            </a:pPr>
            <a:r>
              <a:rPr lang="en-US" dirty="0"/>
              <a:t>Goals and Objectives</a:t>
            </a:r>
          </a:p>
          <a:p>
            <a:pPr marL="342900" indent="-342900">
              <a:buFont typeface="Arial" panose="020B0604020202020204" pitchFamily="34" charset="0"/>
              <a:buChar char="•"/>
            </a:pPr>
            <a:r>
              <a:rPr lang="en-US" dirty="0"/>
              <a:t>Project Approach</a:t>
            </a:r>
          </a:p>
          <a:p>
            <a:pPr marL="342900" indent="-342900">
              <a:buFont typeface="Arial" panose="020B0604020202020204" pitchFamily="34" charset="0"/>
              <a:buChar char="•"/>
            </a:pPr>
            <a:r>
              <a:rPr lang="en-US" dirty="0"/>
              <a:t>Deliverables</a:t>
            </a:r>
          </a:p>
          <a:p>
            <a:pPr marL="342900" indent="-342900">
              <a:buFont typeface="Arial" panose="020B0604020202020204" pitchFamily="34" charset="0"/>
              <a:buChar char="•"/>
            </a:pPr>
            <a:r>
              <a:rPr lang="en-US" dirty="0"/>
              <a:t>Resources required</a:t>
            </a:r>
          </a:p>
          <a:p>
            <a:pPr marL="342900" indent="-342900">
              <a:buFont typeface="Arial" panose="020B0604020202020204" pitchFamily="34" charset="0"/>
              <a:buChar char="•"/>
            </a:pPr>
            <a:r>
              <a:rPr lang="en-US" dirty="0"/>
              <a:t>Timeline</a:t>
            </a:r>
          </a:p>
          <a:p>
            <a:pPr marL="342900" indent="-342900">
              <a:buFont typeface="Arial" panose="020B0604020202020204" pitchFamily="34" charset="0"/>
              <a:buChar char="•"/>
            </a:pPr>
            <a:r>
              <a:rPr lang="en-US" dirty="0"/>
              <a:t>Risks</a:t>
            </a:r>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59</a:t>
            </a:fld>
            <a:endParaRPr lang="en-US" dirty="0"/>
          </a:p>
        </p:txBody>
      </p:sp>
      <p:sp>
        <p:nvSpPr>
          <p:cNvPr id="4" name="Title 3"/>
          <p:cNvSpPr>
            <a:spLocks noGrp="1"/>
          </p:cNvSpPr>
          <p:nvPr>
            <p:ph type="title"/>
          </p:nvPr>
        </p:nvSpPr>
        <p:spPr/>
        <p:txBody>
          <a:bodyPr>
            <a:normAutofit/>
          </a:bodyPr>
          <a:lstStyle/>
          <a:p>
            <a:r>
              <a:rPr lang="en-US" dirty="0"/>
              <a:t>Charter for [initiative is TBD]</a:t>
            </a:r>
          </a:p>
        </p:txBody>
      </p:sp>
    </p:spTree>
    <p:extLst>
      <p:ext uri="{BB962C8B-B14F-4D97-AF65-F5344CB8AC3E}">
        <p14:creationId xmlns:p14="http://schemas.microsoft.com/office/powerpoint/2010/main" val="353288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sz="1600" b="1" dirty="0">
                <a:latin typeface="Arial Narrow" panose="020B0606020202030204" pitchFamily="34" charset="0"/>
              </a:rPr>
              <a:t>Current Status, Issues and Activities</a:t>
            </a:r>
          </a:p>
          <a:p>
            <a:pPr marL="342900" indent="-342900" fontAlgn="base">
              <a:buFont typeface="Arial" panose="020B0604020202020204" pitchFamily="34" charset="0"/>
              <a:buChar char="•"/>
            </a:pPr>
            <a:r>
              <a:rPr lang="en-US" sz="1200" dirty="0">
                <a:latin typeface="Arial Narrow" panose="020B0606020202030204" pitchFamily="34" charset="0"/>
              </a:rPr>
              <a:t>In process of requirements definition</a:t>
            </a:r>
          </a:p>
          <a:p>
            <a:pPr marL="342900" indent="-342900" fontAlgn="base">
              <a:buFont typeface="Arial" panose="020B0604020202020204" pitchFamily="34" charset="0"/>
              <a:buChar char="•"/>
            </a:pPr>
            <a:r>
              <a:rPr lang="en-US" sz="1200" dirty="0">
                <a:latin typeface="Arial Narrow" panose="020B0606020202030204" pitchFamily="34" charset="0"/>
              </a:rPr>
              <a:t>FHIM relationship to CIMI; CIMI relationship to SOLOR; value proposition for US realm interoperability </a:t>
            </a:r>
          </a:p>
          <a:p>
            <a:pPr lvl="0" fontAlgn="base"/>
            <a:r>
              <a:rPr lang="en-US" sz="1600"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200" dirty="0">
                <a:latin typeface="Arial Narrow" panose="020B0606020202030204" pitchFamily="34" charset="0"/>
              </a:rPr>
              <a:t>VA dependencies SOLOR</a:t>
            </a:r>
          </a:p>
          <a:p>
            <a:pPr marL="342900" lvl="0" indent="-342900" fontAlgn="base">
              <a:buFont typeface="Arial" panose="020B0604020202020204" pitchFamily="34" charset="0"/>
              <a:buChar char="•"/>
            </a:pPr>
            <a:r>
              <a:rPr lang="en-US" sz="1200" dirty="0">
                <a:latin typeface="Arial Narrow" panose="020B0606020202030204" pitchFamily="34" charset="0"/>
              </a:rPr>
              <a:t>HSPC efforts for FHIR profile standardization in US realm</a:t>
            </a:r>
          </a:p>
          <a:p>
            <a:pPr fontAlgn="base"/>
            <a:r>
              <a:rPr lang="en-US" sz="1600"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200" dirty="0">
                <a:latin typeface="Arial Narrow" panose="020B0606020202030204" pitchFamily="34" charset="0"/>
              </a:rPr>
              <a:t>FHIM Team Participants: Jay Lyle, Rob McClure, Susan Matney, Galen Mulrooney</a:t>
            </a:r>
          </a:p>
          <a:p>
            <a:pPr marL="342900" indent="-342900" fontAlgn="base">
              <a:buFont typeface="Arial" panose="020B0604020202020204" pitchFamily="34" charset="0"/>
              <a:buChar char="•"/>
            </a:pPr>
            <a:r>
              <a:rPr lang="en-US" sz="1200" dirty="0">
                <a:latin typeface="Arial Narrow" panose="020B0606020202030204" pitchFamily="34" charset="0"/>
              </a:rPr>
              <a:t>Non-FHIM Team Key Participants: 	VA, FDA, CDC, NCPDP, DICOM, DoD, 3M, Intermountain Healthcare</a:t>
            </a:r>
          </a:p>
          <a:p>
            <a:pPr lvl="0" fontAlgn="base"/>
            <a:r>
              <a:rPr lang="en-US" sz="1600" b="1" dirty="0">
                <a:latin typeface="Arial Narrow" panose="020B0606020202030204" pitchFamily="34" charset="0"/>
              </a:rPr>
              <a:t>Long-Term Goal and Strategy for Achieving Goal</a:t>
            </a:r>
          </a:p>
          <a:p>
            <a:pPr marL="342900" indent="-342900" fontAlgn="base">
              <a:buFont typeface="Arial" panose="020B0604020202020204" pitchFamily="34" charset="0"/>
              <a:buChar char="•"/>
            </a:pPr>
            <a:r>
              <a:rPr lang="en-US" sz="1200" dirty="0">
                <a:latin typeface="Arial Narrow" panose="020B0606020202030204" pitchFamily="34" charset="0"/>
              </a:rPr>
              <a:t>Goal: Provide terminology bindings that support both extant interoperability requirements and the semantic harmonization of those requirements to support greater interoperability, including CIMI semantic framework assignments.</a:t>
            </a:r>
          </a:p>
          <a:p>
            <a:pPr marL="342900" indent="-342900" fontAlgn="base">
              <a:buFont typeface="Arial" panose="020B0604020202020204" pitchFamily="34" charset="0"/>
              <a:buChar char="•"/>
            </a:pPr>
            <a:r>
              <a:rPr lang="en-US" sz="1200" dirty="0">
                <a:latin typeface="Arial Narrow" panose="020B0606020202030204" pitchFamily="34" charset="0"/>
              </a:rPr>
              <a:t>Strategy</a:t>
            </a:r>
          </a:p>
          <a:p>
            <a:pPr marL="800100" lvl="1" indent="-342900" fontAlgn="base">
              <a:buFont typeface="Arial" panose="020B0604020202020204" pitchFamily="34" charset="0"/>
              <a:buChar char="•"/>
            </a:pPr>
            <a:r>
              <a:rPr lang="en-US" sz="1200" dirty="0">
                <a:latin typeface="Arial Narrow" panose="020B0606020202030204" pitchFamily="34" charset="0"/>
              </a:rPr>
              <a:t>Complete requirements definition</a:t>
            </a:r>
          </a:p>
          <a:p>
            <a:pPr marL="800100" lvl="1" indent="-342900" fontAlgn="base">
              <a:buFont typeface="Arial" panose="020B0604020202020204" pitchFamily="34" charset="0"/>
              <a:buChar char="•"/>
            </a:pPr>
            <a:r>
              <a:rPr lang="en-US" sz="1200" dirty="0">
                <a:latin typeface="Arial Narrow" panose="020B0606020202030204" pitchFamily="34" charset="0"/>
              </a:rPr>
              <a:t>Implement proof-of-concept SOLOR bindings for CIMI (Skin &amp; wound inspection)</a:t>
            </a:r>
          </a:p>
          <a:p>
            <a:pPr marL="800100" lvl="1" indent="-342900" fontAlgn="base">
              <a:buFont typeface="Arial" panose="020B0604020202020204" pitchFamily="34" charset="0"/>
              <a:buChar char="•"/>
            </a:pPr>
            <a:r>
              <a:rPr lang="en-US" sz="1200" dirty="0">
                <a:latin typeface="Arial Narrow" panose="020B0606020202030204" pitchFamily="34" charset="0"/>
              </a:rPr>
              <a:t>Implement SOLOR bindings in appropriate technology &amp; domain</a:t>
            </a:r>
          </a:p>
          <a:p>
            <a:pPr marL="800100" lvl="1" indent="-342900" fontAlgn="base">
              <a:buFont typeface="Arial" panose="020B0604020202020204" pitchFamily="34" charset="0"/>
              <a:buChar char="•"/>
            </a:pPr>
            <a:r>
              <a:rPr lang="en-US" sz="1200" dirty="0">
                <a:latin typeface="Arial Narrow" panose="020B0606020202030204" pitchFamily="34" charset="0"/>
              </a:rPr>
              <a:t>Advocate for specification alignment using FHIM common repository</a:t>
            </a:r>
          </a:p>
          <a:p>
            <a:pPr marL="800100" lvl="1" indent="-342900" fontAlgn="base">
              <a:buFont typeface="Arial" panose="020B0604020202020204" pitchFamily="34" charset="0"/>
              <a:buChar char="•"/>
            </a:pPr>
            <a:r>
              <a:rPr lang="en-US" sz="1200" dirty="0">
                <a:latin typeface="Arial Narrow" panose="020B0606020202030204" pitchFamily="34" charset="0"/>
              </a:rPr>
              <a:t>Assess SOLOR option for FHIM terminology support (contra VSAC)</a:t>
            </a:r>
          </a:p>
          <a:p>
            <a:pPr marL="342900" indent="-342900" fontAlgn="base">
              <a:buFont typeface="Arial" panose="020B0604020202020204" pitchFamily="34" charset="0"/>
              <a:buChar char="•"/>
            </a:pPr>
            <a:r>
              <a:rPr lang="en-US" sz="1200" dirty="0">
                <a:latin typeface="Arial Narrow" panose="020B0606020202030204" pitchFamily="34" charset="0"/>
              </a:rPr>
              <a:t>Estimated Timeframe: </a:t>
            </a:r>
          </a:p>
          <a:p>
            <a:pPr marL="800100" lvl="1" indent="-342900" fontAlgn="base">
              <a:buFont typeface="Arial" panose="020B0604020202020204" pitchFamily="34" charset="0"/>
              <a:buChar char="•"/>
            </a:pPr>
            <a:r>
              <a:rPr lang="en-US" sz="1200" dirty="0">
                <a:latin typeface="Arial Narrow" panose="020B0606020202030204" pitchFamily="34" charset="0"/>
              </a:rPr>
              <a:t>Initial proof of concept: 6 months</a:t>
            </a:r>
          </a:p>
          <a:p>
            <a:pPr marL="800100" lvl="1" indent="-342900" fontAlgn="base">
              <a:buFont typeface="Arial" panose="020B0604020202020204" pitchFamily="34" charset="0"/>
              <a:buChar char="•"/>
            </a:pPr>
            <a:r>
              <a:rPr lang="en-US" sz="1200" dirty="0">
                <a:latin typeface="Arial Narrow" panose="020B0606020202030204" pitchFamily="34" charset="0"/>
              </a:rPr>
              <a:t>Full support: 18-36 months</a:t>
            </a:r>
          </a:p>
          <a:p>
            <a:pPr marL="342900" indent="-342900" fontAlgn="base">
              <a:buFont typeface="Arial" panose="020B0604020202020204" pitchFamily="34" charset="0"/>
              <a:buChar char="•"/>
            </a:pPr>
            <a:r>
              <a:rPr lang="en-US" sz="1200" dirty="0">
                <a:latin typeface="Arial Narrow" panose="020B0606020202030204" pitchFamily="34" charset="0"/>
              </a:rPr>
              <a:t>Resources Required: Terminology &amp; modeling support to continue FHIM/CIMI modeling &amp; terminology coordination </a:t>
            </a:r>
          </a:p>
          <a:p>
            <a:endParaRPr lang="en-US" sz="1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6</a:t>
            </a:fld>
            <a:endParaRPr lang="en-US" dirty="0"/>
          </a:p>
        </p:txBody>
      </p:sp>
      <p:sp>
        <p:nvSpPr>
          <p:cNvPr id="4" name="Title 3"/>
          <p:cNvSpPr>
            <a:spLocks noGrp="1"/>
          </p:cNvSpPr>
          <p:nvPr>
            <p:ph type="title"/>
          </p:nvPr>
        </p:nvSpPr>
        <p:spPr>
          <a:xfrm>
            <a:off x="457200" y="68727"/>
            <a:ext cx="6396715" cy="677894"/>
          </a:xfrm>
        </p:spPr>
        <p:txBody>
          <a:bodyPr>
            <a:normAutofit fontScale="90000"/>
          </a:bodyPr>
          <a:lstStyle/>
          <a:p>
            <a:r>
              <a:rPr lang="en-US" dirty="0">
                <a:solidFill>
                  <a:schemeClr val="dk1"/>
                </a:solidFill>
                <a:latin typeface="Arial Narrow" panose="020B0606020202030204" pitchFamily="34" charset="0"/>
              </a:rPr>
              <a:t>Jay &amp; Rob: SOLOR/FHIM Harmonization</a:t>
            </a:r>
            <a:endParaRPr lang="en-US"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a:solidFill>
                  <a:schemeClr val="bg1"/>
                </a:solidFill>
              </a:rPr>
              <a:t>Jun 13-14 FHIM Discussion Topics</a:t>
            </a:r>
          </a:p>
        </p:txBody>
      </p:sp>
    </p:spTree>
    <p:extLst>
      <p:ext uri="{BB962C8B-B14F-4D97-AF65-F5344CB8AC3E}">
        <p14:creationId xmlns:p14="http://schemas.microsoft.com/office/powerpoint/2010/main" val="168318554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311007"/>
            <a:ext cx="8229600" cy="4731107"/>
          </a:xfrm>
        </p:spPr>
        <p:txBody>
          <a:bodyPr/>
          <a:lstStyle/>
          <a:p>
            <a:r>
              <a:rPr lang="en-US" sz="2000" dirty="0"/>
              <a:t>FHA will examine [initiative is TBD] as a major initiative for FY 2017-2020.</a:t>
            </a:r>
          </a:p>
          <a:p>
            <a:pPr marL="457200" lvl="0" indent="-457200">
              <a:buFont typeface="+mj-lt"/>
              <a:buAutoNum type="arabicPeriod"/>
            </a:pPr>
            <a:r>
              <a:rPr lang="en-US" sz="1800" dirty="0"/>
              <a:t>Develop Charter</a:t>
            </a:r>
          </a:p>
          <a:p>
            <a:pPr marL="457200" lvl="0" indent="-457200">
              <a:buFont typeface="+mj-lt"/>
              <a:buAutoNum type="arabicPeriod"/>
            </a:pPr>
            <a:r>
              <a:rPr lang="en-US" sz="1800" dirty="0"/>
              <a:t>Identify how funding </a:t>
            </a:r>
          </a:p>
          <a:p>
            <a:pPr marL="457200" lvl="0" indent="-457200">
              <a:buFont typeface="+mj-lt"/>
              <a:buAutoNum type="arabicPeriod"/>
            </a:pPr>
            <a:r>
              <a:rPr lang="en-US" sz="1800" dirty="0"/>
              <a:t>Identify the major stakeholders </a:t>
            </a:r>
          </a:p>
          <a:p>
            <a:pPr marL="457200" lvl="0" indent="-457200">
              <a:buFont typeface="+mj-lt"/>
              <a:buAutoNum type="arabicPeriod"/>
            </a:pPr>
            <a:r>
              <a:rPr lang="en-US" sz="1800" dirty="0"/>
              <a:t>Identify major projects </a:t>
            </a:r>
          </a:p>
          <a:p>
            <a:pPr marL="457200" lvl="0" indent="-457200">
              <a:buFont typeface="+mj-lt"/>
              <a:buAutoNum type="arabicPeriod"/>
            </a:pPr>
            <a:r>
              <a:rPr lang="en-US" sz="1800" dirty="0"/>
              <a:t>Identify all the standards.   </a:t>
            </a:r>
          </a:p>
          <a:p>
            <a:pPr marL="457200" lvl="0" indent="-457200">
              <a:buFont typeface="+mj-lt"/>
              <a:buAutoNum type="arabicPeriod"/>
            </a:pPr>
            <a:r>
              <a:rPr lang="en-US" sz="1800" b="1" dirty="0"/>
              <a:t>Identify prior work and authoritative data sources </a:t>
            </a:r>
          </a:p>
          <a:p>
            <a:pPr marL="457200" lvl="0" indent="-457200">
              <a:buFont typeface="+mj-lt"/>
              <a:buAutoNum type="arabicPeriod"/>
            </a:pPr>
            <a:r>
              <a:rPr lang="en-US" sz="1800" dirty="0"/>
              <a:t>Identify the laws, regulations and policies </a:t>
            </a:r>
          </a:p>
          <a:p>
            <a:pPr marL="457200" lvl="0" indent="-457200">
              <a:buFont typeface="+mj-lt"/>
              <a:buAutoNum type="arabicPeriod"/>
            </a:pPr>
            <a:r>
              <a:rPr lang="en-US" sz="1800" dirty="0"/>
              <a:t>Identify thought leaders </a:t>
            </a:r>
          </a:p>
          <a:p>
            <a:pPr marL="457200" lvl="0" indent="-457200">
              <a:buFont typeface="+mj-lt"/>
              <a:buAutoNum type="arabicPeriod"/>
            </a:pPr>
            <a:r>
              <a:rPr lang="en-US" sz="1800" dirty="0"/>
              <a:t>ONCs previous work</a:t>
            </a:r>
          </a:p>
          <a:p>
            <a:pPr marL="457200" lvl="0" indent="-457200">
              <a:buFont typeface="+mj-lt"/>
              <a:buAutoNum type="arabicPeriod"/>
            </a:pPr>
            <a:r>
              <a:rPr lang="en-US" sz="1800" dirty="0"/>
              <a:t>Develop an approach to Identity Management</a:t>
            </a:r>
          </a:p>
          <a:p>
            <a:pPr marL="457200" lvl="0" indent="-457200">
              <a:buFont typeface="+mj-lt"/>
              <a:buAutoNum type="arabicPeriod"/>
            </a:pPr>
            <a:r>
              <a:rPr lang="en-US" sz="1800" dirty="0"/>
              <a:t>Identify how information is </a:t>
            </a:r>
            <a:r>
              <a:rPr lang="en-US" sz="1800" b="1" dirty="0"/>
              <a:t>shared</a:t>
            </a:r>
            <a:endParaRPr lang="en-US" sz="1800" dirty="0"/>
          </a:p>
          <a:p>
            <a:pPr marL="457200" lvl="0" indent="-457200">
              <a:buFont typeface="+mj-lt"/>
              <a:buAutoNum type="arabicPeriod"/>
            </a:pPr>
            <a:r>
              <a:rPr lang="en-US" sz="1800" dirty="0"/>
              <a:t>Establish architecture tools to manage information and produce high value reports</a:t>
            </a:r>
          </a:p>
          <a:p>
            <a:endParaRPr lang="en-US" sz="1400" dirty="0"/>
          </a:p>
          <a:p>
            <a:endParaRPr lang="en-US" dirty="0"/>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60</a:t>
            </a:fld>
            <a:endParaRPr lang="en-US" dirty="0"/>
          </a:p>
        </p:txBody>
      </p:sp>
      <p:sp>
        <p:nvSpPr>
          <p:cNvPr id="4" name="Title 3"/>
          <p:cNvSpPr>
            <a:spLocks noGrp="1"/>
          </p:cNvSpPr>
          <p:nvPr>
            <p:ph type="title"/>
          </p:nvPr>
        </p:nvSpPr>
        <p:spPr/>
        <p:txBody>
          <a:bodyPr>
            <a:normAutofit/>
          </a:bodyPr>
          <a:lstStyle/>
          <a:p>
            <a:r>
              <a:rPr lang="en-US" dirty="0"/>
              <a:t>Architecture for [initiative is TBD]</a:t>
            </a:r>
          </a:p>
        </p:txBody>
      </p:sp>
    </p:spTree>
    <p:extLst>
      <p:ext uri="{BB962C8B-B14F-4D97-AF65-F5344CB8AC3E}">
        <p14:creationId xmlns:p14="http://schemas.microsoft.com/office/powerpoint/2010/main" val="19719201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1892300"/>
            <a:ext cx="9131300" cy="4149814"/>
          </a:xfrm>
        </p:spPr>
        <p:txBody>
          <a:bodyPr numCol="2"/>
          <a:lstStyle/>
          <a:p>
            <a:pPr marL="342900" indent="-342900">
              <a:buFont typeface="Arial" panose="020B0604020202020204" pitchFamily="34" charset="0"/>
              <a:buChar char="•"/>
            </a:pPr>
            <a:r>
              <a:rPr lang="en-US" sz="2000" dirty="0"/>
              <a:t>Project</a:t>
            </a:r>
          </a:p>
          <a:p>
            <a:pPr marL="342900" indent="-342900">
              <a:buFont typeface="Arial" panose="020B0604020202020204" pitchFamily="34" charset="0"/>
              <a:buChar char="•"/>
            </a:pPr>
            <a:r>
              <a:rPr lang="en-US" sz="2000" dirty="0"/>
              <a:t>Funding source and amount</a:t>
            </a:r>
          </a:p>
          <a:p>
            <a:pPr marL="342900" indent="-342900">
              <a:buFont typeface="Arial" panose="020B0604020202020204" pitchFamily="34" charset="0"/>
              <a:buChar char="•"/>
            </a:pPr>
            <a:r>
              <a:rPr lang="en-US" sz="2000" dirty="0"/>
              <a:t>Stakeholders</a:t>
            </a:r>
          </a:p>
          <a:p>
            <a:pPr marL="342900" indent="-342900">
              <a:buFont typeface="Arial" panose="020B0604020202020204" pitchFamily="34" charset="0"/>
              <a:buChar char="•"/>
            </a:pPr>
            <a:r>
              <a:rPr lang="en-US" sz="2000" dirty="0"/>
              <a:t>How they share data</a:t>
            </a:r>
          </a:p>
          <a:p>
            <a:pPr marL="342900" indent="-342900">
              <a:buFont typeface="Arial" panose="020B0604020202020204" pitchFamily="34" charset="0"/>
              <a:buChar char="•"/>
            </a:pPr>
            <a:r>
              <a:rPr lang="en-US" sz="2000" dirty="0"/>
              <a:t>Data standards for grants</a:t>
            </a:r>
          </a:p>
          <a:p>
            <a:pPr marL="342900" indent="-342900">
              <a:buFont typeface="Arial" panose="020B0604020202020204" pitchFamily="34" charset="0"/>
              <a:buChar char="•"/>
            </a:pPr>
            <a:r>
              <a:rPr lang="en-US" sz="2000" dirty="0"/>
              <a:t>Major deliverables or outputs </a:t>
            </a:r>
          </a:p>
          <a:p>
            <a:pPr marL="342900" indent="-342900">
              <a:buFont typeface="Arial" panose="020B0604020202020204" pitchFamily="34" charset="0"/>
              <a:buChar char="•"/>
            </a:pPr>
            <a:r>
              <a:rPr lang="en-US" sz="2000" dirty="0"/>
              <a:t>Timeline and schedule</a:t>
            </a:r>
          </a:p>
          <a:p>
            <a:pPr marL="342900" indent="-342900">
              <a:buFont typeface="Arial" panose="020B0604020202020204" pitchFamily="34" charset="0"/>
              <a:buChar char="•"/>
            </a:pPr>
            <a:r>
              <a:rPr lang="en-US" sz="2000" dirty="0"/>
              <a:t>Risks and mitigations</a:t>
            </a:r>
          </a:p>
          <a:p>
            <a:pPr marL="342900" indent="-342900">
              <a:buFont typeface="Arial" panose="020B0604020202020204" pitchFamily="34" charset="0"/>
              <a:buChar char="•"/>
            </a:pPr>
            <a:r>
              <a:rPr lang="en-US" sz="2000" dirty="0"/>
              <a:t>Available strategic plans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Available architecture</a:t>
            </a:r>
          </a:p>
          <a:p>
            <a:pPr marL="342900" indent="-342900">
              <a:buFont typeface="Arial" panose="020B0604020202020204" pitchFamily="34" charset="0"/>
              <a:buChar char="•"/>
            </a:pPr>
            <a:r>
              <a:rPr lang="en-US" sz="2000" dirty="0"/>
              <a:t>Standards that are used (data, transport, security, etc.)</a:t>
            </a:r>
          </a:p>
          <a:p>
            <a:pPr marL="342900" indent="-342900">
              <a:buFont typeface="Arial" panose="020B0604020202020204" pitchFamily="34" charset="0"/>
              <a:buChar char="•"/>
            </a:pPr>
            <a:r>
              <a:rPr lang="en-US" sz="2000" dirty="0"/>
              <a:t>Compliance with Interoperability Roadmap</a:t>
            </a:r>
          </a:p>
          <a:p>
            <a:pPr marL="342900" indent="-342900">
              <a:buFont typeface="Arial" panose="020B0604020202020204" pitchFamily="34" charset="0"/>
              <a:buChar char="•"/>
            </a:pPr>
            <a:r>
              <a:rPr lang="en-US" sz="2000" dirty="0"/>
              <a:t>Compliance with the Federal Health IT Strategic Plan</a:t>
            </a:r>
          </a:p>
          <a:p>
            <a:pPr marL="342900" indent="-342900">
              <a:buFont typeface="Arial" panose="020B0604020202020204" pitchFamily="34" charset="0"/>
              <a:buChar char="•"/>
            </a:pPr>
            <a:r>
              <a:rPr lang="en-US" sz="2000" dirty="0"/>
              <a:t>What they are doing</a:t>
            </a:r>
          </a:p>
          <a:p>
            <a:pPr marL="342900" indent="-342900">
              <a:buFont typeface="Arial" panose="020B0604020202020204" pitchFamily="34" charset="0"/>
              <a:buChar char="•"/>
            </a:pPr>
            <a:r>
              <a:rPr lang="en-US" sz="2000" dirty="0"/>
              <a:t>What we should care about</a:t>
            </a:r>
          </a:p>
          <a:p>
            <a:endParaRPr lang="en-US" dirty="0"/>
          </a:p>
        </p:txBody>
      </p:sp>
      <p:sp>
        <p:nvSpPr>
          <p:cNvPr id="3" name="Slide Number Placeholder 2"/>
          <p:cNvSpPr>
            <a:spLocks noGrp="1"/>
          </p:cNvSpPr>
          <p:nvPr>
            <p:ph type="sldNum" sz="quarter" idx="12"/>
          </p:nvPr>
        </p:nvSpPr>
        <p:spPr/>
        <p:txBody>
          <a:bodyPr/>
          <a:lstStyle/>
          <a:p>
            <a:fld id="{F8059506-D6B1-B842-AAB5-13291BE98BD7}" type="slidenum">
              <a:rPr lang="en-US" smtClean="0"/>
              <a:pPr/>
              <a:t>61</a:t>
            </a:fld>
            <a:endParaRPr lang="en-US" dirty="0"/>
          </a:p>
        </p:txBody>
      </p:sp>
      <p:sp>
        <p:nvSpPr>
          <p:cNvPr id="4" name="Title 3"/>
          <p:cNvSpPr>
            <a:spLocks noGrp="1"/>
          </p:cNvSpPr>
          <p:nvPr>
            <p:ph type="title"/>
          </p:nvPr>
        </p:nvSpPr>
        <p:spPr/>
        <p:txBody>
          <a:bodyPr>
            <a:normAutofit/>
          </a:bodyPr>
          <a:lstStyle/>
          <a:p>
            <a:r>
              <a:rPr lang="en-US" dirty="0"/>
              <a:t>Analyze the  [initiative is TBD]</a:t>
            </a:r>
          </a:p>
        </p:txBody>
      </p:sp>
      <p:sp>
        <p:nvSpPr>
          <p:cNvPr id="6" name="Rectangle 5"/>
          <p:cNvSpPr/>
          <p:nvPr/>
        </p:nvSpPr>
        <p:spPr>
          <a:xfrm>
            <a:off x="222250" y="1178424"/>
            <a:ext cx="9010650" cy="461665"/>
          </a:xfrm>
          <a:prstGeom prst="rect">
            <a:avLst/>
          </a:prstGeom>
        </p:spPr>
        <p:txBody>
          <a:bodyPr wrap="square">
            <a:spAutoFit/>
          </a:bodyPr>
          <a:lstStyle/>
          <a:p>
            <a:r>
              <a:rPr lang="en-US" sz="2400" dirty="0">
                <a:solidFill>
                  <a:srgbClr val="002060"/>
                </a:solidFill>
              </a:rPr>
              <a:t>Identify at least 3 major projects in DoD, HHS and VA.  including</a:t>
            </a:r>
            <a:r>
              <a:rPr lang="en-US" dirty="0">
                <a:solidFill>
                  <a:srgbClr val="002060"/>
                </a:solidFill>
              </a:rPr>
              <a:t>:</a:t>
            </a:r>
          </a:p>
        </p:txBody>
      </p:sp>
    </p:spTree>
    <p:extLst>
      <p:ext uri="{BB962C8B-B14F-4D97-AF65-F5344CB8AC3E}">
        <p14:creationId xmlns:p14="http://schemas.microsoft.com/office/powerpoint/2010/main" val="42667282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62</a:t>
            </a:fld>
            <a:endParaRPr lang="en-US" dirty="0"/>
          </a:p>
        </p:txBody>
      </p:sp>
      <p:sp>
        <p:nvSpPr>
          <p:cNvPr id="4" name="Title 3"/>
          <p:cNvSpPr>
            <a:spLocks noGrp="1"/>
          </p:cNvSpPr>
          <p:nvPr>
            <p:ph type="title"/>
          </p:nvPr>
        </p:nvSpPr>
        <p:spPr/>
        <p:txBody>
          <a:bodyPr>
            <a:normAutofit fontScale="90000"/>
          </a:bodyPr>
          <a:lstStyle/>
          <a:p>
            <a:r>
              <a:rPr lang="en-US" dirty="0"/>
              <a:t>Analyze the [initiative is TBD] </a:t>
            </a:r>
            <a:r>
              <a:rPr lang="en-US" sz="2200" dirty="0"/>
              <a:t>(continued)</a:t>
            </a:r>
            <a:endParaRPr lang="en-US" dirty="0"/>
          </a:p>
        </p:txBody>
      </p:sp>
      <p:sp>
        <p:nvSpPr>
          <p:cNvPr id="5" name="Content Placeholder 4"/>
          <p:cNvSpPr>
            <a:spLocks noGrp="1"/>
          </p:cNvSpPr>
          <p:nvPr>
            <p:ph idx="1"/>
          </p:nvPr>
        </p:nvSpPr>
        <p:spPr>
          <a:xfrm>
            <a:off x="457200" y="1335796"/>
            <a:ext cx="8229600" cy="4566618"/>
          </a:xfrm>
        </p:spPr>
        <p:txBody>
          <a:bodyPr/>
          <a:lstStyle/>
          <a:p>
            <a:r>
              <a:rPr lang="en-US" dirty="0"/>
              <a:t>Identify all the SDOs/related standard.</a:t>
            </a:r>
          </a:p>
          <a:p>
            <a:pPr marL="342900" indent="-342900">
              <a:buFont typeface="Arial" panose="020B0604020202020204" pitchFamily="34" charset="0"/>
              <a:buChar char="•"/>
            </a:pPr>
            <a:r>
              <a:rPr lang="en-US" dirty="0"/>
              <a:t>Identify the organization structure for each individual</a:t>
            </a:r>
          </a:p>
          <a:p>
            <a:pPr marL="342900" indent="-342900">
              <a:buFont typeface="Arial" panose="020B0604020202020204" pitchFamily="34" charset="0"/>
              <a:buChar char="•"/>
            </a:pPr>
            <a:r>
              <a:rPr lang="en-US" dirty="0"/>
              <a:t>Identify the gaps and overlaps</a:t>
            </a:r>
          </a:p>
          <a:p>
            <a:pPr marL="342900" indent="-342900">
              <a:buFont typeface="Arial" panose="020B0604020202020204" pitchFamily="34" charset="0"/>
              <a:buChar char="•"/>
            </a:pPr>
            <a:r>
              <a:rPr lang="en-US" dirty="0"/>
              <a:t>Identify the stakeholders</a:t>
            </a:r>
          </a:p>
          <a:p>
            <a:pPr marL="342900" indent="-342900">
              <a:buFont typeface="Arial" panose="020B0604020202020204" pitchFamily="34" charset="0"/>
              <a:buChar char="•"/>
            </a:pPr>
            <a:r>
              <a:rPr lang="en-US" dirty="0"/>
              <a:t>Identify the major deliverables or outputs</a:t>
            </a:r>
          </a:p>
          <a:p>
            <a:pPr marL="342900" indent="-342900">
              <a:buFont typeface="Arial" panose="020B0604020202020204" pitchFamily="34" charset="0"/>
              <a:buChar char="•"/>
            </a:pPr>
            <a:r>
              <a:rPr lang="en-US" dirty="0"/>
              <a:t>Identify the timeline and schedule</a:t>
            </a:r>
          </a:p>
          <a:p>
            <a:pPr marL="342900" indent="-342900">
              <a:buFont typeface="Arial" panose="020B0604020202020204" pitchFamily="34" charset="0"/>
              <a:buChar char="•"/>
            </a:pPr>
            <a:r>
              <a:rPr lang="en-US" dirty="0"/>
              <a:t>Identify value sets </a:t>
            </a:r>
            <a:r>
              <a:rPr lang="en-US" sz="1800" dirty="0"/>
              <a:t>(SNOMED CT, RxNorm, LOINC and ICD-10-CM)</a:t>
            </a:r>
          </a:p>
          <a:p>
            <a:pPr marL="342900" indent="-342900">
              <a:buFont typeface="Arial" panose="020B0604020202020204" pitchFamily="34" charset="0"/>
              <a:buChar char="•"/>
            </a:pPr>
            <a:r>
              <a:rPr lang="en-US" dirty="0"/>
              <a:t>Map data elements as appropriate</a:t>
            </a:r>
          </a:p>
          <a:p>
            <a:endParaRPr lang="en-US" dirty="0"/>
          </a:p>
        </p:txBody>
      </p:sp>
    </p:spTree>
    <p:extLst>
      <p:ext uri="{BB962C8B-B14F-4D97-AF65-F5344CB8AC3E}">
        <p14:creationId xmlns:p14="http://schemas.microsoft.com/office/powerpoint/2010/main" val="18199505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63</a:t>
            </a:fld>
            <a:endParaRPr lang="en-US" dirty="0"/>
          </a:p>
        </p:txBody>
      </p:sp>
      <p:sp>
        <p:nvSpPr>
          <p:cNvPr id="4" name="Title 3"/>
          <p:cNvSpPr>
            <a:spLocks noGrp="1"/>
          </p:cNvSpPr>
          <p:nvPr>
            <p:ph type="title"/>
          </p:nvPr>
        </p:nvSpPr>
        <p:spPr/>
        <p:txBody>
          <a:bodyPr>
            <a:normAutofit fontScale="90000"/>
          </a:bodyPr>
          <a:lstStyle/>
          <a:p>
            <a:r>
              <a:rPr lang="en-US" dirty="0"/>
              <a:t>Analyze the [initiative is TBD] </a:t>
            </a:r>
            <a:r>
              <a:rPr lang="en-US" sz="2200" dirty="0"/>
              <a:t>(continued)</a:t>
            </a:r>
            <a:endParaRPr lang="en-US" dirty="0"/>
          </a:p>
        </p:txBody>
      </p:sp>
      <p:sp>
        <p:nvSpPr>
          <p:cNvPr id="5" name="Content Placeholder 4"/>
          <p:cNvSpPr>
            <a:spLocks noGrp="1"/>
          </p:cNvSpPr>
          <p:nvPr>
            <p:ph idx="1"/>
          </p:nvPr>
        </p:nvSpPr>
        <p:spPr>
          <a:xfrm>
            <a:off x="457200" y="1335796"/>
            <a:ext cx="8229600" cy="4566618"/>
          </a:xfrm>
        </p:spPr>
        <p:txBody>
          <a:bodyPr/>
          <a:lstStyle/>
          <a:p>
            <a:r>
              <a:rPr lang="en-US" dirty="0"/>
              <a:t>Identify the laws, regulations and policies that are involved.</a:t>
            </a:r>
          </a:p>
          <a:p>
            <a:pPr marL="342900" indent="-342900">
              <a:buFont typeface="Arial" panose="020B0604020202020204" pitchFamily="34" charset="0"/>
              <a:buChar char="•"/>
            </a:pPr>
            <a:r>
              <a:rPr lang="en-US" dirty="0"/>
              <a:t>Identify the stakeholders</a:t>
            </a:r>
          </a:p>
          <a:p>
            <a:pPr marL="342900" indent="-342900">
              <a:buFont typeface="Arial" panose="020B0604020202020204" pitchFamily="34" charset="0"/>
              <a:buChar char="•"/>
            </a:pPr>
            <a:r>
              <a:rPr lang="en-US" dirty="0"/>
              <a:t>Identify the major deliverables or outputs</a:t>
            </a:r>
          </a:p>
          <a:p>
            <a:pPr marL="342900" indent="-342900">
              <a:buFont typeface="Arial" panose="020B0604020202020204" pitchFamily="34" charset="0"/>
              <a:buChar char="•"/>
            </a:pPr>
            <a:r>
              <a:rPr lang="en-US" dirty="0"/>
              <a:t>Identify the timeline and schedule</a:t>
            </a:r>
          </a:p>
          <a:p>
            <a:pPr marL="342900" indent="-342900">
              <a:buFont typeface="Arial" panose="020B0604020202020204" pitchFamily="34" charset="0"/>
              <a:buChar char="•"/>
            </a:pPr>
            <a:r>
              <a:rPr lang="en-US" dirty="0"/>
              <a:t>Identify laws and/or pending legislation that impact the TBD</a:t>
            </a:r>
          </a:p>
          <a:p>
            <a:pPr marL="342900" indent="-342900">
              <a:buFont typeface="Arial" panose="020B0604020202020204" pitchFamily="34" charset="0"/>
              <a:buChar char="•"/>
            </a:pPr>
            <a:r>
              <a:rPr lang="en-US" dirty="0"/>
              <a:t>Identify regulations and/or pending legislation that impact the TBD</a:t>
            </a:r>
          </a:p>
          <a:p>
            <a:pPr marL="342900" indent="-3429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6349756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64</a:t>
            </a:fld>
            <a:endParaRPr lang="en-US" dirty="0"/>
          </a:p>
        </p:txBody>
      </p:sp>
      <p:sp>
        <p:nvSpPr>
          <p:cNvPr id="4" name="Title 3"/>
          <p:cNvSpPr>
            <a:spLocks noGrp="1"/>
          </p:cNvSpPr>
          <p:nvPr>
            <p:ph type="title"/>
          </p:nvPr>
        </p:nvSpPr>
        <p:spPr/>
        <p:txBody>
          <a:bodyPr>
            <a:normAutofit fontScale="90000"/>
          </a:bodyPr>
          <a:lstStyle/>
          <a:p>
            <a:r>
              <a:rPr lang="en-US" dirty="0"/>
              <a:t>Analyze the [initiative is TBD] </a:t>
            </a:r>
            <a:r>
              <a:rPr lang="en-US" sz="2200" dirty="0"/>
              <a:t>(continued)</a:t>
            </a:r>
            <a:endParaRPr lang="en-US" dirty="0"/>
          </a:p>
        </p:txBody>
      </p:sp>
      <p:sp>
        <p:nvSpPr>
          <p:cNvPr id="5" name="Content Placeholder 4"/>
          <p:cNvSpPr>
            <a:spLocks noGrp="1"/>
          </p:cNvSpPr>
          <p:nvPr>
            <p:ph idx="1"/>
          </p:nvPr>
        </p:nvSpPr>
        <p:spPr>
          <a:xfrm>
            <a:off x="457200" y="1335796"/>
            <a:ext cx="8229600" cy="4566618"/>
          </a:xfrm>
        </p:spPr>
        <p:txBody>
          <a:bodyPr/>
          <a:lstStyle/>
          <a:p>
            <a:r>
              <a:rPr lang="en-US" dirty="0"/>
              <a:t>Identify thought leaders and associated analysis and recommendations</a:t>
            </a:r>
          </a:p>
          <a:p>
            <a:pPr marL="800100" lvl="1" indent="-342900">
              <a:buFont typeface="Arial" panose="020B0604020202020204" pitchFamily="34" charset="0"/>
              <a:buChar char="•"/>
            </a:pPr>
            <a:r>
              <a:rPr lang="en-US" sz="2400" dirty="0"/>
              <a:t>Determine applicability </a:t>
            </a:r>
          </a:p>
          <a:p>
            <a:pPr marL="800100" lvl="1" indent="-342900">
              <a:buFont typeface="Arial" panose="020B0604020202020204" pitchFamily="34" charset="0"/>
              <a:buChar char="•"/>
            </a:pPr>
            <a:r>
              <a:rPr lang="en-US" sz="2400" dirty="0"/>
              <a:t>Leverage findings and resources as applicable</a:t>
            </a:r>
          </a:p>
          <a:p>
            <a:pPr marL="800100" lvl="1" indent="-342900">
              <a:buFont typeface="Arial" panose="020B0604020202020204" pitchFamily="34" charset="0"/>
              <a:buChar char="•"/>
            </a:pPr>
            <a:endParaRPr lang="en-US" sz="2400" dirty="0"/>
          </a:p>
          <a:p>
            <a:r>
              <a:rPr lang="en-US" dirty="0"/>
              <a:t>Identify analysis previous work conducted by ONC</a:t>
            </a:r>
          </a:p>
          <a:p>
            <a:pPr marL="800100" lvl="1" indent="-342900">
              <a:buFont typeface="Arial" panose="020B0604020202020204" pitchFamily="34" charset="0"/>
              <a:buChar char="•"/>
            </a:pPr>
            <a:r>
              <a:rPr lang="en-US" sz="2400" dirty="0"/>
              <a:t>Determine applicability </a:t>
            </a:r>
          </a:p>
          <a:p>
            <a:pPr marL="800100" lvl="1" indent="-342900">
              <a:buFont typeface="Arial" panose="020B0604020202020204" pitchFamily="34" charset="0"/>
              <a:buChar char="•"/>
            </a:pPr>
            <a:r>
              <a:rPr lang="en-US" sz="2400" dirty="0"/>
              <a:t>Leverage findings and resources as applicable</a:t>
            </a:r>
          </a:p>
          <a:p>
            <a:pPr marL="342900" indent="-342900">
              <a:buFont typeface="Arial" panose="020B0604020202020204" pitchFamily="34" charset="0"/>
              <a:buChar char="•"/>
            </a:pPr>
            <a:endParaRPr lang="en-US" dirty="0">
              <a:solidFill>
                <a:schemeClr val="tx1"/>
              </a:solidFill>
            </a:endParaRPr>
          </a:p>
          <a:p>
            <a:endParaRPr lang="en-US" dirty="0"/>
          </a:p>
        </p:txBody>
      </p:sp>
    </p:spTree>
    <p:extLst>
      <p:ext uri="{BB962C8B-B14F-4D97-AF65-F5344CB8AC3E}">
        <p14:creationId xmlns:p14="http://schemas.microsoft.com/office/powerpoint/2010/main" val="27301895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743325"/>
            <a:ext cx="7772400" cy="1362075"/>
          </a:xfrm>
        </p:spPr>
        <p:txBody>
          <a:bodyPr>
            <a:normAutofit fontScale="90000"/>
          </a:bodyPr>
          <a:lstStyle/>
          <a:p>
            <a:r>
              <a:rPr lang="en-US" dirty="0"/>
              <a:t>FHIM Overview:</a:t>
            </a:r>
            <a:br>
              <a:rPr lang="en-US" dirty="0"/>
            </a:br>
            <a:r>
              <a:rPr lang="en-US" dirty="0"/>
              <a:t>How the FHIM can organize other information modeling efforts</a:t>
            </a:r>
          </a:p>
        </p:txBody>
      </p:sp>
      <p:sp>
        <p:nvSpPr>
          <p:cNvPr id="3" name="Text Placeholder 2"/>
          <p:cNvSpPr>
            <a:spLocks noGrp="1"/>
          </p:cNvSpPr>
          <p:nvPr>
            <p:ph type="body" idx="1"/>
          </p:nvPr>
        </p:nvSpPr>
        <p:spPr>
          <a:xfrm>
            <a:off x="722313" y="5105400"/>
            <a:ext cx="7772400" cy="801687"/>
          </a:xfrm>
        </p:spPr>
        <p:txBody>
          <a:bodyPr/>
          <a:lstStyle/>
          <a:p>
            <a:r>
              <a:rPr lang="en-US" dirty="0"/>
              <a:t>Galen Mulrooney, Project Manager-FHIM, FHA</a:t>
            </a:r>
          </a:p>
        </p:txBody>
      </p:sp>
      <p:sp>
        <p:nvSpPr>
          <p:cNvPr id="5" name="Slide Number Placeholder 4"/>
          <p:cNvSpPr>
            <a:spLocks noGrp="1"/>
          </p:cNvSpPr>
          <p:nvPr>
            <p:ph type="sldNum" sz="quarter" idx="12"/>
          </p:nvPr>
        </p:nvSpPr>
        <p:spPr/>
        <p:txBody>
          <a:bodyPr/>
          <a:lstStyle/>
          <a:p>
            <a:fld id="{F8059506-D6B1-B842-AAB5-13291BE98BD7}" type="slidenum">
              <a:rPr lang="en-US" smtClean="0"/>
              <a:t>65</a:t>
            </a:fld>
            <a:endParaRPr lang="en-US" dirty="0"/>
          </a:p>
        </p:txBody>
      </p:sp>
    </p:spTree>
    <p:extLst>
      <p:ext uri="{BB962C8B-B14F-4D97-AF65-F5344CB8AC3E}">
        <p14:creationId xmlns:p14="http://schemas.microsoft.com/office/powerpoint/2010/main" val="28335998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Background: FHA projects</a:t>
            </a:r>
          </a:p>
        </p:txBody>
      </p:sp>
      <p:sp>
        <p:nvSpPr>
          <p:cNvPr id="8196" name="Content Placeholder 6"/>
          <p:cNvSpPr>
            <a:spLocks noGrp="1"/>
          </p:cNvSpPr>
          <p:nvPr>
            <p:ph idx="1"/>
          </p:nvPr>
        </p:nvSpPr>
        <p:spPr>
          <a:xfrm>
            <a:off x="304800" y="1371600"/>
            <a:ext cx="8534400" cy="5105400"/>
          </a:xfrm>
        </p:spPr>
        <p:txBody>
          <a:bodyPr/>
          <a:lstStyle/>
          <a:p>
            <a:r>
              <a:rPr lang="en-US" sz="2400" dirty="0">
                <a:ea typeface="ＭＳ Ｐゴシック" charset="-128"/>
                <a:cs typeface="Georgia" pitchFamily="18" charset="0"/>
              </a:rPr>
              <a:t>An important goal of the FHA is to enable interoperability between partner agencies and with their private sector partners, and have several projects towards that goal</a:t>
            </a:r>
          </a:p>
          <a:p>
            <a:pPr marL="342900" indent="-342900">
              <a:buFont typeface="Arial" panose="020B0604020202020204" pitchFamily="34" charset="0"/>
              <a:buChar char="•"/>
            </a:pPr>
            <a:r>
              <a:rPr lang="en-US" sz="2400" dirty="0">
                <a:ea typeface="ＭＳ Ｐゴシック" charset="-128"/>
                <a:cs typeface="Georgia" pitchFamily="18" charset="0"/>
              </a:rPr>
              <a:t>Interoperability is facilitated when agency enterprise architecture components are closely aligned with Health IT Standards</a:t>
            </a:r>
          </a:p>
          <a:p>
            <a:pPr marL="342900" indent="-342900">
              <a:buFont typeface="Arial" panose="020B0604020202020204" pitchFamily="34" charset="0"/>
              <a:buChar char="•"/>
            </a:pPr>
            <a:r>
              <a:rPr lang="en-US" sz="2400" dirty="0">
                <a:ea typeface="ＭＳ Ｐゴシック" charset="-128"/>
                <a:cs typeface="Georgia" pitchFamily="18" charset="0"/>
              </a:rPr>
              <a:t>However, there are gaps and overlaps between the standards</a:t>
            </a:r>
          </a:p>
          <a:p>
            <a:pPr marL="342900" indent="-342900">
              <a:buFont typeface="Arial" panose="020B0604020202020204" pitchFamily="34" charset="0"/>
              <a:buChar char="•"/>
            </a:pPr>
            <a:r>
              <a:rPr lang="en-US" sz="2400" dirty="0">
                <a:ea typeface="ＭＳ Ｐゴシック" charset="-128"/>
                <a:cs typeface="Georgia" pitchFamily="18" charset="0"/>
              </a:rPr>
              <a:t>Many standards leave some details to the implementers, especially choices in terminologies used</a:t>
            </a:r>
          </a:p>
        </p:txBody>
      </p:sp>
      <p:sp>
        <p:nvSpPr>
          <p:cNvPr id="2" name="Slide Number Placeholder 1"/>
          <p:cNvSpPr>
            <a:spLocks noGrp="1"/>
          </p:cNvSpPr>
          <p:nvPr>
            <p:ph type="sldNum" sz="quarter" idx="12"/>
          </p:nvPr>
        </p:nvSpPr>
        <p:spPr/>
        <p:txBody>
          <a:bodyPr/>
          <a:lstStyle/>
          <a:p>
            <a:fld id="{F8059506-D6B1-B842-AAB5-13291BE98BD7}" type="slidenum">
              <a:rPr lang="en-US" smtClean="0"/>
              <a:pPr/>
              <a:t>66</a:t>
            </a:fld>
            <a:endParaRPr lang="en-US" dirty="0"/>
          </a:p>
        </p:txBody>
      </p:sp>
    </p:spTree>
    <p:extLst>
      <p:ext uri="{BB962C8B-B14F-4D97-AF65-F5344CB8AC3E}">
        <p14:creationId xmlns:p14="http://schemas.microsoft.com/office/powerpoint/2010/main" val="10892712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Background: FHIM</a:t>
            </a:r>
          </a:p>
        </p:txBody>
      </p:sp>
      <p:sp>
        <p:nvSpPr>
          <p:cNvPr id="8196" name="Content Placeholder 6"/>
          <p:cNvSpPr>
            <a:spLocks noGrp="1"/>
          </p:cNvSpPr>
          <p:nvPr>
            <p:ph idx="1"/>
          </p:nvPr>
        </p:nvSpPr>
        <p:spPr>
          <a:xfrm>
            <a:off x="457200" y="1287780"/>
            <a:ext cx="8229600" cy="4808220"/>
          </a:xfrm>
        </p:spPr>
        <p:txBody>
          <a:bodyPr/>
          <a:lstStyle/>
          <a:p>
            <a:r>
              <a:rPr lang="en-US" sz="2400" dirty="0">
                <a:ea typeface="ＭＳ Ｐゴシック" charset="-128"/>
                <a:cs typeface="Georgia" pitchFamily="18" charset="0"/>
              </a:rPr>
              <a:t>Federal Health Information Model (FHIM):</a:t>
            </a:r>
          </a:p>
          <a:p>
            <a:pPr marL="742950" lvl="1" indent="-285750">
              <a:buFont typeface="Arial" panose="020B0604020202020204" pitchFamily="34" charset="0"/>
              <a:buChar char="•"/>
            </a:pPr>
            <a:r>
              <a:rPr lang="en-US" sz="1800" dirty="0">
                <a:ea typeface="ＭＳ Ｐゴシック" charset="-128"/>
                <a:cs typeface="Georgia" pitchFamily="18" charset="0"/>
              </a:rPr>
              <a:t>A logical health information model that supports semantic interoperability</a:t>
            </a:r>
          </a:p>
          <a:p>
            <a:pPr marL="742950" lvl="1" indent="-285750">
              <a:buFont typeface="Arial" panose="020B0604020202020204" pitchFamily="34" charset="0"/>
              <a:buChar char="•"/>
            </a:pPr>
            <a:r>
              <a:rPr lang="en-US" sz="1800" dirty="0">
                <a:ea typeface="ＭＳ Ｐゴシック" charset="-128"/>
                <a:cs typeface="Georgia" pitchFamily="18" charset="0"/>
              </a:rPr>
              <a:t>Built by harmonizing information from the individual Federal partners and standards organizations</a:t>
            </a:r>
          </a:p>
          <a:p>
            <a:pPr marL="742950" lvl="1" indent="-285750">
              <a:buFont typeface="Arial" panose="020B0604020202020204" pitchFamily="34" charset="0"/>
              <a:buChar char="•"/>
            </a:pPr>
            <a:r>
              <a:rPr lang="en-US" sz="1800" dirty="0">
                <a:ea typeface="ＭＳ Ｐゴシック" charset="-128"/>
                <a:cs typeface="Georgia" pitchFamily="18" charset="0"/>
              </a:rPr>
              <a:t>Goal is to establish a comprehensive, integrated set of standard “implementation guides” that fully support semantic interoperability</a:t>
            </a:r>
          </a:p>
          <a:p>
            <a:pPr marL="742950" lvl="1" indent="-285750">
              <a:buFont typeface="Arial" panose="020B0604020202020204" pitchFamily="34" charset="0"/>
              <a:buChar char="•"/>
            </a:pPr>
            <a:r>
              <a:rPr lang="en-US" sz="1800" dirty="0">
                <a:ea typeface="ＭＳ Ｐゴシック" charset="-128"/>
                <a:cs typeface="Georgia" pitchFamily="18" charset="0"/>
              </a:rPr>
              <a:t>Has both structural and terminology components.  FHIM coded concepts are “bound” to terminology in a separate FHIM Terminology Model via mechanisms adapted from MDHT</a:t>
            </a:r>
          </a:p>
          <a:p>
            <a:pPr marL="742950" lvl="1" indent="-285750">
              <a:buFont typeface="Arial" panose="020B0604020202020204" pitchFamily="34" charset="0"/>
              <a:buChar char="•"/>
            </a:pPr>
            <a:r>
              <a:rPr lang="en-US" sz="1800" dirty="0">
                <a:ea typeface="ＭＳ Ｐゴシック" charset="-128"/>
                <a:cs typeface="Georgia" pitchFamily="18" charset="0"/>
              </a:rPr>
              <a:t>FHIM is a both a Logical Information Model (LIM) and a Platform Independent Model (PIM)</a:t>
            </a:r>
          </a:p>
          <a:p>
            <a:pPr marL="742950" lvl="1" indent="-285750">
              <a:buFont typeface="Arial" panose="020B0604020202020204" pitchFamily="34" charset="0"/>
              <a:buChar char="•"/>
            </a:pPr>
            <a:r>
              <a:rPr lang="en-US" sz="1800" dirty="0">
                <a:ea typeface="ＭＳ Ｐゴシック" charset="-128"/>
                <a:cs typeface="Georgia" pitchFamily="18" charset="0"/>
              </a:rPr>
              <a:t>FHIM uses the HL7 Reference Information Model (RIM) as </a:t>
            </a:r>
            <a:r>
              <a:rPr lang="en-US" sz="1800" i="1" u="sng" dirty="0">
                <a:ea typeface="ＭＳ Ｐゴシック" charset="-128"/>
                <a:cs typeface="Georgia" pitchFamily="18" charset="0"/>
              </a:rPr>
              <a:t>a</a:t>
            </a:r>
            <a:r>
              <a:rPr lang="en-US" sz="1800" dirty="0">
                <a:ea typeface="ＭＳ Ｐゴシック" charset="-128"/>
                <a:cs typeface="Georgia" pitchFamily="18" charset="0"/>
              </a:rPr>
              <a:t> reference model (FHIM can also use other reference models), yet is structurally aligned with FHIR</a:t>
            </a:r>
          </a:p>
          <a:p>
            <a:pPr lvl="1"/>
            <a:endParaRPr lang="en-US" sz="20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67</a:t>
            </a:fld>
            <a:endParaRPr lang="en-US" dirty="0"/>
          </a:p>
        </p:txBody>
      </p:sp>
    </p:spTree>
    <p:extLst>
      <p:ext uri="{BB962C8B-B14F-4D97-AF65-F5344CB8AC3E}">
        <p14:creationId xmlns:p14="http://schemas.microsoft.com/office/powerpoint/2010/main" val="29204923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Benefits of Modeling</a:t>
            </a:r>
          </a:p>
        </p:txBody>
      </p:sp>
      <p:sp>
        <p:nvSpPr>
          <p:cNvPr id="8196" name="Content Placeholder 6"/>
          <p:cNvSpPr>
            <a:spLocks noGrp="1"/>
          </p:cNvSpPr>
          <p:nvPr>
            <p:ph idx="1"/>
          </p:nvPr>
        </p:nvSpPr>
        <p:spPr>
          <a:xfrm>
            <a:off x="457200" y="1287780"/>
            <a:ext cx="8229600" cy="4808220"/>
          </a:xfrm>
        </p:spPr>
        <p:txBody>
          <a:bodyPr/>
          <a:lstStyle/>
          <a:p>
            <a:pPr marL="342900" indent="-342900">
              <a:buFont typeface="Arial" panose="020B0604020202020204" pitchFamily="34" charset="0"/>
              <a:buChar char="•"/>
            </a:pPr>
            <a:r>
              <a:rPr lang="en-US" sz="2000" dirty="0">
                <a:ea typeface="ＭＳ Ｐゴシック" charset="-128"/>
                <a:cs typeface="Georgia" pitchFamily="18" charset="0"/>
              </a:rPr>
              <a:t>The models support efficient standards development</a:t>
            </a:r>
          </a:p>
          <a:p>
            <a:pPr marL="800100" lvl="1" indent="-342900">
              <a:buFont typeface="Arial" panose="020B0604020202020204" pitchFamily="34" charset="0"/>
              <a:buChar char="•"/>
            </a:pPr>
            <a:r>
              <a:rPr lang="en-US" sz="1800" dirty="0">
                <a:ea typeface="ＭＳ Ｐゴシック" charset="-128"/>
                <a:cs typeface="Georgia" pitchFamily="18" charset="0"/>
              </a:rPr>
              <a:t>Standard ballot materials can be generated from the FHIM</a:t>
            </a:r>
          </a:p>
          <a:p>
            <a:pPr marL="342900" indent="-342900">
              <a:buFont typeface="Arial" panose="020B0604020202020204" pitchFamily="34" charset="0"/>
              <a:buChar char="•"/>
            </a:pPr>
            <a:r>
              <a:rPr lang="en-US" sz="2000" dirty="0">
                <a:ea typeface="ＭＳ Ｐゴシック" charset="-128"/>
                <a:cs typeface="Georgia" pitchFamily="18" charset="0"/>
              </a:rPr>
              <a:t>The models are being integrated with the Model Driven Health Tools (MDHT) to support a model-driven approach to development of information exchange interoperability specifications</a:t>
            </a:r>
          </a:p>
          <a:p>
            <a:pPr marL="342900" indent="-342900">
              <a:buFont typeface="Arial" panose="020B0604020202020204" pitchFamily="34" charset="0"/>
              <a:buChar char="•"/>
            </a:pPr>
            <a:r>
              <a:rPr lang="en-US" sz="2000" dirty="0">
                <a:ea typeface="ＭＳ Ｐゴシック" charset="-128"/>
                <a:cs typeface="Georgia" pitchFamily="18" charset="0"/>
              </a:rPr>
              <a:t>FHIM maintains traceability to underlying standards - especially HL7, NCPDP, and X12 – as well as to S&amp;I Initiatives</a:t>
            </a:r>
          </a:p>
          <a:p>
            <a:pPr marL="800100" lvl="1" indent="-342900">
              <a:buFont typeface="Arial" panose="020B0604020202020204" pitchFamily="34" charset="0"/>
              <a:buChar char="•"/>
            </a:pPr>
            <a:r>
              <a:rPr lang="en-US" sz="1800" dirty="0">
                <a:ea typeface="ＭＳ Ｐゴシック" charset="-128"/>
                <a:cs typeface="Georgia" pitchFamily="18" charset="0"/>
              </a:rPr>
              <a:t>FHIM derivative models add “interoperability use cases”, which provide additional constraints.  These derivative models maintain traceability to the use cases and to the HL7 EHR-S Functional Model</a:t>
            </a:r>
          </a:p>
          <a:p>
            <a:pPr marL="342900" indent="-342900">
              <a:buFont typeface="Arial" panose="020B0604020202020204" pitchFamily="34" charset="0"/>
              <a:buChar char="•"/>
            </a:pPr>
            <a:r>
              <a:rPr lang="en-US" sz="2000" dirty="0">
                <a:ea typeface="ＭＳ Ｐゴシック" charset="-128"/>
                <a:cs typeface="Georgia" pitchFamily="18" charset="0"/>
              </a:rPr>
              <a:t>The models can be leveraged by organizations for internal use in systems and database development</a:t>
            </a:r>
          </a:p>
          <a:p>
            <a:pPr lvl="1"/>
            <a:endParaRPr lang="en-US" sz="16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68</a:t>
            </a:fld>
            <a:endParaRPr lang="en-US" dirty="0"/>
          </a:p>
        </p:txBody>
      </p:sp>
    </p:spTree>
    <p:extLst>
      <p:ext uri="{BB962C8B-B14F-4D97-AF65-F5344CB8AC3E}">
        <p14:creationId xmlns:p14="http://schemas.microsoft.com/office/powerpoint/2010/main" val="71949577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Benefits of Model-Driven Approach</a:t>
            </a:r>
          </a:p>
        </p:txBody>
      </p:sp>
      <p:sp>
        <p:nvSpPr>
          <p:cNvPr id="8196" name="Content Placeholder 6"/>
          <p:cNvSpPr>
            <a:spLocks noGrp="1"/>
          </p:cNvSpPr>
          <p:nvPr>
            <p:ph idx="1"/>
          </p:nvPr>
        </p:nvSpPr>
        <p:spPr>
          <a:xfrm>
            <a:off x="457200" y="1287780"/>
            <a:ext cx="8229600" cy="4808220"/>
          </a:xfrm>
        </p:spPr>
        <p:txBody>
          <a:bodyPr/>
          <a:lstStyle/>
          <a:p>
            <a:pPr marL="342900" indent="-342900">
              <a:buFont typeface="Arial" panose="020B0604020202020204" pitchFamily="34" charset="0"/>
              <a:buChar char="•"/>
            </a:pPr>
            <a:r>
              <a:rPr lang="en-US" dirty="0"/>
              <a:t>Analyze once implement many times</a:t>
            </a:r>
          </a:p>
          <a:p>
            <a:pPr marL="800100" lvl="1" indent="-342900">
              <a:buFont typeface="Arial" panose="020B0604020202020204" pitchFamily="34" charset="0"/>
              <a:buChar char="•"/>
            </a:pPr>
            <a:r>
              <a:rPr lang="en-US" dirty="0"/>
              <a:t>Business/clinical concepts are the same regardless of what technology (or standard) in which they’re implemented</a:t>
            </a:r>
          </a:p>
          <a:p>
            <a:pPr marL="342900" indent="-342900">
              <a:buFont typeface="Arial" panose="020B0604020202020204" pitchFamily="34" charset="0"/>
              <a:buChar char="•"/>
            </a:pPr>
            <a:r>
              <a:rPr lang="en-US" dirty="0"/>
              <a:t>Provide consistency across the conceptual “landscape”</a:t>
            </a:r>
          </a:p>
          <a:p>
            <a:pPr marL="800100" lvl="1" indent="-342900">
              <a:buFont typeface="Arial" panose="020B0604020202020204" pitchFamily="34" charset="0"/>
              <a:buChar char="•"/>
            </a:pPr>
            <a:r>
              <a:rPr lang="en-US" dirty="0"/>
              <a:t>Each information exchange structure or detailed clinical model is consistent with others</a:t>
            </a:r>
          </a:p>
          <a:p>
            <a:pPr marL="342900" indent="-342900">
              <a:buFont typeface="Arial" panose="020B0604020202020204" pitchFamily="34" charset="0"/>
              <a:buChar char="•"/>
            </a:pPr>
            <a:r>
              <a:rPr lang="en-US" dirty="0"/>
              <a:t>Enables generation of code to reduce cost and human-introduced errors</a:t>
            </a:r>
          </a:p>
          <a:p>
            <a:pPr marL="342900" indent="-342900">
              <a:buFont typeface="Arial" panose="020B0604020202020204" pitchFamily="34" charset="0"/>
              <a:buChar char="•"/>
            </a:pPr>
            <a:r>
              <a:rPr lang="en-US" dirty="0"/>
              <a:t>Enables generation of other artifacts (e.g., implementation guides, developer interactive help)</a:t>
            </a:r>
          </a:p>
          <a:p>
            <a:pPr marL="342900" indent="-342900">
              <a:buFont typeface="Arial" panose="020B0604020202020204" pitchFamily="34" charset="0"/>
              <a:buChar char="•"/>
            </a:pPr>
            <a:r>
              <a:rPr lang="en-US" dirty="0"/>
              <a:t>Allows for transition from one information exchange format to another</a:t>
            </a:r>
          </a:p>
          <a:p>
            <a:pPr lvl="1"/>
            <a:endParaRPr lang="en-US" sz="16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69</a:t>
            </a:fld>
            <a:endParaRPr lang="en-US" dirty="0"/>
          </a:p>
        </p:txBody>
      </p:sp>
    </p:spTree>
    <p:extLst>
      <p:ext uri="{BB962C8B-B14F-4D97-AF65-F5344CB8AC3E}">
        <p14:creationId xmlns:p14="http://schemas.microsoft.com/office/powerpoint/2010/main" val="2382127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mj-lt"/>
              <a:buAutoNum type="arabicParenR"/>
            </a:pPr>
            <a:r>
              <a:rPr lang="en-US" sz="2000" dirty="0"/>
              <a:t>How does the SOLOR value proposition support FHIM?</a:t>
            </a:r>
          </a:p>
          <a:p>
            <a:pPr marL="457200" indent="-457200">
              <a:buFont typeface="+mj-lt"/>
              <a:buAutoNum type="arabicParenR"/>
            </a:pPr>
            <a:r>
              <a:rPr lang="en-US" sz="2000" dirty="0"/>
              <a:t>Status: How much design is completed and how much can still change?</a:t>
            </a:r>
          </a:p>
          <a:p>
            <a:pPr marL="457200" indent="-457200">
              <a:buFont typeface="+mj-lt"/>
              <a:buAutoNum type="arabicParenR"/>
            </a:pPr>
            <a:r>
              <a:rPr lang="en-US" sz="2000" dirty="0"/>
              <a:t>Scope &amp; schedule for content (skin &amp; wound draft release 10/31)</a:t>
            </a:r>
          </a:p>
          <a:p>
            <a:pPr marL="457200" indent="-457200">
              <a:buFont typeface="+mj-lt"/>
              <a:buAutoNum type="arabicParenR"/>
            </a:pPr>
            <a:r>
              <a:rPr lang="en-US" sz="2000" dirty="0"/>
              <a:t>Access - how content will be served, and to whom</a:t>
            </a:r>
          </a:p>
          <a:p>
            <a:pPr marL="457200" indent="-457200">
              <a:buFont typeface="+mj-lt"/>
              <a:buAutoNum type="arabicParenR"/>
            </a:pPr>
            <a:r>
              <a:rPr lang="en-US" sz="2000" dirty="0"/>
              <a:t>CIMI use of SOLOR: logical, physical</a:t>
            </a:r>
          </a:p>
          <a:p>
            <a:pPr marL="457200" indent="-457200">
              <a:buFont typeface="+mj-lt"/>
              <a:buAutoNum type="arabicParenR"/>
            </a:pPr>
            <a:r>
              <a:rPr lang="en-US" sz="2000" dirty="0"/>
              <a:t>Option for FHIM direct use of SOLOR </a:t>
            </a:r>
          </a:p>
          <a:p>
            <a:pPr marL="457200" indent="-457200">
              <a:buFont typeface="+mj-lt"/>
              <a:buAutoNum type="arabicParenR"/>
            </a:pPr>
            <a:r>
              <a:rPr lang="en-US" sz="2000" dirty="0"/>
              <a:t>Content boundaries: Inclusion of specialized code systems (SOP, HL7, CPT, etc.)</a:t>
            </a:r>
          </a:p>
          <a:p>
            <a:pPr marL="457200" indent="-457200">
              <a:buFont typeface="+mj-lt"/>
              <a:buAutoNum type="arabicParenR"/>
            </a:pPr>
            <a:r>
              <a:rPr lang="en-US" sz="2000" dirty="0"/>
              <a:t>Model boundaries: Degrees of freedom from SNOMED CT concept model – SOLOR changes, OWL, other semantics</a:t>
            </a:r>
          </a:p>
          <a:p>
            <a:pPr marL="457200" indent="-457200">
              <a:buFont typeface="+mj-lt"/>
              <a:buAutoNum type="arabicParenR"/>
            </a:pPr>
            <a:r>
              <a:rPr lang="en-US" sz="2000" dirty="0"/>
              <a:t>Alignment with LEGO and significance for FHIM</a:t>
            </a:r>
          </a:p>
        </p:txBody>
      </p:sp>
      <p:sp>
        <p:nvSpPr>
          <p:cNvPr id="3" name="Slide Number Placeholder 2"/>
          <p:cNvSpPr>
            <a:spLocks noGrp="1"/>
          </p:cNvSpPr>
          <p:nvPr>
            <p:ph type="sldNum" sz="quarter" idx="12"/>
          </p:nvPr>
        </p:nvSpPr>
        <p:spPr/>
        <p:txBody>
          <a:bodyPr/>
          <a:lstStyle/>
          <a:p>
            <a:fld id="{F8059506-D6B1-B842-AAB5-13291BE98BD7}" type="slidenum">
              <a:rPr lang="en-US" smtClean="0"/>
              <a:pPr/>
              <a:t>7</a:t>
            </a:fld>
            <a:endParaRPr lang="en-US" dirty="0"/>
          </a:p>
        </p:txBody>
      </p:sp>
      <p:sp>
        <p:nvSpPr>
          <p:cNvPr id="4" name="Title 3"/>
          <p:cNvSpPr>
            <a:spLocks noGrp="1"/>
          </p:cNvSpPr>
          <p:nvPr>
            <p:ph type="title"/>
          </p:nvPr>
        </p:nvSpPr>
        <p:spPr/>
        <p:txBody>
          <a:bodyPr>
            <a:normAutofit fontScale="90000"/>
          </a:bodyPr>
          <a:lstStyle/>
          <a:p>
            <a:r>
              <a:rPr lang="en-US" dirty="0"/>
              <a:t>Need for additional clarity re: SOLOR</a:t>
            </a:r>
          </a:p>
        </p:txBody>
      </p:sp>
    </p:spTree>
    <p:extLst>
      <p:ext uri="{BB962C8B-B14F-4D97-AF65-F5344CB8AC3E}">
        <p14:creationId xmlns:p14="http://schemas.microsoft.com/office/powerpoint/2010/main" val="415741812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FHIM Main Diagram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1" y="1371600"/>
            <a:ext cx="5410200" cy="4796671"/>
          </a:xfrm>
          <a:prstGeom prst="rect">
            <a:avLst/>
          </a:prstGeom>
        </p:spPr>
      </p:pic>
      <p:sp>
        <p:nvSpPr>
          <p:cNvPr id="4" name="Slide Number Placeholder 3"/>
          <p:cNvSpPr>
            <a:spLocks noGrp="1"/>
          </p:cNvSpPr>
          <p:nvPr>
            <p:ph type="sldNum" sz="quarter" idx="12"/>
          </p:nvPr>
        </p:nvSpPr>
        <p:spPr/>
        <p:txBody>
          <a:bodyPr/>
          <a:lstStyle/>
          <a:p>
            <a:fld id="{F8059506-D6B1-B842-AAB5-13291BE98BD7}" type="slidenum">
              <a:rPr lang="en-US" smtClean="0"/>
              <a:t>70</a:t>
            </a:fld>
            <a:endParaRPr lang="en-US" dirty="0"/>
          </a:p>
        </p:txBody>
      </p:sp>
    </p:spTree>
    <p:extLst>
      <p:ext uri="{BB962C8B-B14F-4D97-AF65-F5344CB8AC3E}">
        <p14:creationId xmlns:p14="http://schemas.microsoft.com/office/powerpoint/2010/main" val="173317367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FHIM Clinical Observation</a:t>
            </a:r>
          </a:p>
        </p:txBody>
      </p:sp>
      <p:pic>
        <p:nvPicPr>
          <p:cNvPr id="3" name="Picture 2"/>
          <p:cNvPicPr>
            <a:picLocks noChangeAspect="1"/>
          </p:cNvPicPr>
          <p:nvPr/>
        </p:nvPicPr>
        <p:blipFill>
          <a:blip r:embed="rId2"/>
          <a:stretch>
            <a:fillRect/>
          </a:stretch>
        </p:blipFill>
        <p:spPr>
          <a:xfrm>
            <a:off x="620020" y="1328738"/>
            <a:ext cx="8142980" cy="4785322"/>
          </a:xfrm>
          <a:prstGeom prst="rect">
            <a:avLst/>
          </a:prstGeom>
        </p:spPr>
      </p:pic>
      <p:sp>
        <p:nvSpPr>
          <p:cNvPr id="4" name="Slide Number Placeholder 3"/>
          <p:cNvSpPr>
            <a:spLocks noGrp="1"/>
          </p:cNvSpPr>
          <p:nvPr>
            <p:ph type="sldNum" sz="quarter" idx="12"/>
          </p:nvPr>
        </p:nvSpPr>
        <p:spPr/>
        <p:txBody>
          <a:bodyPr/>
          <a:lstStyle/>
          <a:p>
            <a:fld id="{F8059506-D6B1-B842-AAB5-13291BE98BD7}" type="slidenum">
              <a:rPr lang="en-US" smtClean="0"/>
              <a:t>71</a:t>
            </a:fld>
            <a:endParaRPr lang="en-US" dirty="0"/>
          </a:p>
        </p:txBody>
      </p:sp>
    </p:spTree>
    <p:extLst>
      <p:ext uri="{BB962C8B-B14F-4D97-AF65-F5344CB8AC3E}">
        <p14:creationId xmlns:p14="http://schemas.microsoft.com/office/powerpoint/2010/main" val="375289273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419100" y="1773554"/>
            <a:ext cx="8518534" cy="3667125"/>
          </a:xfrm>
          <a:prstGeom prst="rect">
            <a:avLst/>
          </a:prstGeom>
        </p:spPr>
      </p:pic>
      <p:sp>
        <p:nvSpPr>
          <p:cNvPr id="2" name="Title 1"/>
          <p:cNvSpPr>
            <a:spLocks noGrp="1"/>
          </p:cNvSpPr>
          <p:nvPr>
            <p:ph type="title"/>
          </p:nvPr>
        </p:nvSpPr>
        <p:spPr/>
        <p:txBody>
          <a:bodyPr>
            <a:normAutofit/>
          </a:bodyPr>
          <a:lstStyle/>
          <a:p>
            <a:r>
              <a:rPr lang="en-US" dirty="0"/>
              <a:t>Documentation</a:t>
            </a:r>
          </a:p>
        </p:txBody>
      </p:sp>
      <p:sp>
        <p:nvSpPr>
          <p:cNvPr id="4" name="Oval 3"/>
          <p:cNvSpPr/>
          <p:nvPr/>
        </p:nvSpPr>
        <p:spPr>
          <a:xfrm>
            <a:off x="5715000" y="3630930"/>
            <a:ext cx="144780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sp>
        <p:nvSpPr>
          <p:cNvPr id="5" name="Oval 4"/>
          <p:cNvSpPr/>
          <p:nvPr/>
        </p:nvSpPr>
        <p:spPr>
          <a:xfrm>
            <a:off x="4953000" y="4129087"/>
            <a:ext cx="171450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sp>
        <p:nvSpPr>
          <p:cNvPr id="6" name="Oval 5"/>
          <p:cNvSpPr/>
          <p:nvPr/>
        </p:nvSpPr>
        <p:spPr>
          <a:xfrm>
            <a:off x="6553200" y="4305300"/>
            <a:ext cx="144780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sp>
        <p:nvSpPr>
          <p:cNvPr id="7" name="Oval 6"/>
          <p:cNvSpPr/>
          <p:nvPr/>
        </p:nvSpPr>
        <p:spPr>
          <a:xfrm>
            <a:off x="6172200" y="4622006"/>
            <a:ext cx="169164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t>72</a:t>
            </a:fld>
            <a:endParaRPr lang="en-US" dirty="0"/>
          </a:p>
        </p:txBody>
      </p:sp>
    </p:spTree>
    <p:extLst>
      <p:ext uri="{BB962C8B-B14F-4D97-AF65-F5344CB8AC3E}">
        <p14:creationId xmlns:p14="http://schemas.microsoft.com/office/powerpoint/2010/main" val="241197174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FHIM Vital Signs</a:t>
            </a:r>
          </a:p>
        </p:txBody>
      </p:sp>
      <p:pic>
        <p:nvPicPr>
          <p:cNvPr id="5" name="Picture 4"/>
          <p:cNvPicPr>
            <a:picLocks noChangeAspect="1"/>
          </p:cNvPicPr>
          <p:nvPr/>
        </p:nvPicPr>
        <p:blipFill>
          <a:blip r:embed="rId2"/>
          <a:stretch>
            <a:fillRect/>
          </a:stretch>
        </p:blipFill>
        <p:spPr>
          <a:xfrm>
            <a:off x="533400" y="1447799"/>
            <a:ext cx="8025865" cy="4713061"/>
          </a:xfrm>
          <a:prstGeom prst="rect">
            <a:avLst/>
          </a:prstGeom>
        </p:spPr>
      </p:pic>
      <p:sp>
        <p:nvSpPr>
          <p:cNvPr id="3" name="Slide Number Placeholder 2"/>
          <p:cNvSpPr>
            <a:spLocks noGrp="1"/>
          </p:cNvSpPr>
          <p:nvPr>
            <p:ph type="sldNum" sz="quarter" idx="12"/>
          </p:nvPr>
        </p:nvSpPr>
        <p:spPr/>
        <p:txBody>
          <a:bodyPr/>
          <a:lstStyle/>
          <a:p>
            <a:fld id="{F8059506-D6B1-B842-AAB5-13291BE98BD7}" type="slidenum">
              <a:rPr lang="en-US" smtClean="0"/>
              <a:t>73</a:t>
            </a:fld>
            <a:endParaRPr lang="en-US" dirty="0"/>
          </a:p>
        </p:txBody>
      </p:sp>
    </p:spTree>
    <p:extLst>
      <p:ext uri="{BB962C8B-B14F-4D97-AF65-F5344CB8AC3E}">
        <p14:creationId xmlns:p14="http://schemas.microsoft.com/office/powerpoint/2010/main" val="6338760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FHIM “Detailed Clinical Models”</a:t>
            </a:r>
          </a:p>
        </p:txBody>
      </p:sp>
      <p:sp>
        <p:nvSpPr>
          <p:cNvPr id="8196" name="Content Placeholder 6"/>
          <p:cNvSpPr>
            <a:spLocks noGrp="1"/>
          </p:cNvSpPr>
          <p:nvPr>
            <p:ph idx="1"/>
          </p:nvPr>
        </p:nvSpPr>
        <p:spPr>
          <a:xfrm>
            <a:off x="457200" y="1287780"/>
            <a:ext cx="8229600" cy="4808220"/>
          </a:xfrm>
        </p:spPr>
        <p:txBody>
          <a:bodyPr/>
          <a:lstStyle/>
          <a:p>
            <a:pPr marL="342900" indent="-342900">
              <a:buFont typeface="Arial" panose="020B0604020202020204" pitchFamily="34" charset="0"/>
              <a:buChar char="•"/>
            </a:pPr>
            <a:r>
              <a:rPr lang="en-US" dirty="0"/>
              <a:t>The FHIM primarily models generic structures like “Vital Signs”, which can accommodate any Vital Sign</a:t>
            </a:r>
          </a:p>
          <a:p>
            <a:pPr marL="800100" lvl="1" indent="-342900">
              <a:buFont typeface="Arial" panose="020B0604020202020204" pitchFamily="34" charset="0"/>
              <a:buChar char="•"/>
            </a:pPr>
            <a:r>
              <a:rPr lang="en-US" dirty="0"/>
              <a:t>Consistent with the approach of most standards</a:t>
            </a:r>
          </a:p>
          <a:p>
            <a:pPr marL="342900" indent="-342900">
              <a:buFont typeface="Arial" panose="020B0604020202020204" pitchFamily="34" charset="0"/>
              <a:buChar char="•"/>
            </a:pPr>
            <a:r>
              <a:rPr lang="en-US" dirty="0"/>
              <a:t>But we can create DCMs using UML “re-defines”</a:t>
            </a:r>
          </a:p>
          <a:p>
            <a:pPr marL="800100" lvl="1" indent="-342900">
              <a:buFont typeface="Arial" panose="020B0604020202020204" pitchFamily="34" charset="0"/>
              <a:buChar char="•"/>
            </a:pPr>
            <a:r>
              <a:rPr lang="en-US" dirty="0"/>
              <a:t>A re-define allows one to constrain a UML model by re-defining in a sub-type a property that was introduced in its super-type</a:t>
            </a:r>
          </a:p>
          <a:p>
            <a:pPr marL="342900" indent="-342900">
              <a:buFont typeface="Arial" panose="020B0604020202020204" pitchFamily="34" charset="0"/>
              <a:buChar char="•"/>
            </a:pPr>
            <a:r>
              <a:rPr lang="en-US" dirty="0"/>
              <a:t>The following slides show the Heart Rate DCM</a:t>
            </a:r>
          </a:p>
          <a:p>
            <a:pPr lvl="1"/>
            <a:endParaRPr lang="en-US" sz="16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74</a:t>
            </a:fld>
            <a:endParaRPr lang="en-US" dirty="0"/>
          </a:p>
        </p:txBody>
      </p:sp>
    </p:spTree>
    <p:extLst>
      <p:ext uri="{BB962C8B-B14F-4D97-AF65-F5344CB8AC3E}">
        <p14:creationId xmlns:p14="http://schemas.microsoft.com/office/powerpoint/2010/main" val="247301204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FHIM Vital Signs: Heart Rate</a:t>
            </a:r>
          </a:p>
        </p:txBody>
      </p:sp>
      <p:pic>
        <p:nvPicPr>
          <p:cNvPr id="4" name="Picture 3"/>
          <p:cNvPicPr>
            <a:picLocks noChangeAspect="1"/>
          </p:cNvPicPr>
          <p:nvPr/>
        </p:nvPicPr>
        <p:blipFill>
          <a:blip r:embed="rId2"/>
          <a:stretch>
            <a:fillRect/>
          </a:stretch>
        </p:blipFill>
        <p:spPr>
          <a:xfrm>
            <a:off x="914400" y="1295400"/>
            <a:ext cx="7229116" cy="4831543"/>
          </a:xfrm>
          <a:prstGeom prst="rect">
            <a:avLst/>
          </a:prstGeom>
        </p:spPr>
      </p:pic>
      <p:sp>
        <p:nvSpPr>
          <p:cNvPr id="3" name="Slide Number Placeholder 2"/>
          <p:cNvSpPr>
            <a:spLocks noGrp="1"/>
          </p:cNvSpPr>
          <p:nvPr>
            <p:ph type="sldNum" sz="quarter" idx="12"/>
          </p:nvPr>
        </p:nvSpPr>
        <p:spPr/>
        <p:txBody>
          <a:bodyPr/>
          <a:lstStyle/>
          <a:p>
            <a:fld id="{F8059506-D6B1-B842-AAB5-13291BE98BD7}" type="slidenum">
              <a:rPr lang="en-US" smtClean="0"/>
              <a:t>75</a:t>
            </a:fld>
            <a:endParaRPr lang="en-US" dirty="0"/>
          </a:p>
        </p:txBody>
      </p:sp>
    </p:spTree>
    <p:extLst>
      <p:ext uri="{BB962C8B-B14F-4D97-AF65-F5344CB8AC3E}">
        <p14:creationId xmlns:p14="http://schemas.microsoft.com/office/powerpoint/2010/main" val="12998751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 Binding in the FHIM</a:t>
            </a:r>
          </a:p>
        </p:txBody>
      </p:sp>
      <p:pic>
        <p:nvPicPr>
          <p:cNvPr id="5" name="Picture 4"/>
          <p:cNvPicPr>
            <a:picLocks noChangeAspect="1"/>
          </p:cNvPicPr>
          <p:nvPr/>
        </p:nvPicPr>
        <p:blipFill rotWithShape="1">
          <a:blip r:embed="rId2"/>
          <a:srcRect b="27129"/>
          <a:stretch/>
        </p:blipFill>
        <p:spPr>
          <a:xfrm>
            <a:off x="609600" y="1447801"/>
            <a:ext cx="7598605" cy="1752600"/>
          </a:xfrm>
          <a:prstGeom prst="rect">
            <a:avLst/>
          </a:prstGeom>
        </p:spPr>
      </p:pic>
      <p:sp>
        <p:nvSpPr>
          <p:cNvPr id="6" name="Oval 5"/>
          <p:cNvSpPr/>
          <p:nvPr/>
        </p:nvSpPr>
        <p:spPr>
          <a:xfrm>
            <a:off x="1371600" y="1600200"/>
            <a:ext cx="53340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sp>
        <p:nvSpPr>
          <p:cNvPr id="7" name="Oval 6"/>
          <p:cNvSpPr/>
          <p:nvPr/>
        </p:nvSpPr>
        <p:spPr>
          <a:xfrm>
            <a:off x="2286000" y="2209800"/>
            <a:ext cx="2362200" cy="304800"/>
          </a:xfrm>
          <a:prstGeom prst="ellipse">
            <a:avLst/>
          </a:prstGeom>
          <a:noFill/>
          <a:ln w="25400" cap="flat">
            <a:solidFill>
              <a:srgbClr val="FF0000"/>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endParaRPr lang="en-US" sz="2400" dirty="0">
              <a:solidFill>
                <a:srgbClr val="000000"/>
              </a:solidFill>
              <a:latin typeface="Georgia"/>
              <a:ea typeface="Georgia"/>
              <a:cs typeface="Georgia"/>
              <a:sym typeface="Georgia"/>
            </a:endParaRPr>
          </a:p>
        </p:txBody>
      </p:sp>
      <p:pic>
        <p:nvPicPr>
          <p:cNvPr id="8" name="Picture 7"/>
          <p:cNvPicPr>
            <a:picLocks noChangeAspect="1"/>
          </p:cNvPicPr>
          <p:nvPr/>
        </p:nvPicPr>
        <p:blipFill>
          <a:blip r:embed="rId3"/>
          <a:stretch>
            <a:fillRect/>
          </a:stretch>
        </p:blipFill>
        <p:spPr>
          <a:xfrm>
            <a:off x="609600" y="3505200"/>
            <a:ext cx="7598605" cy="2303240"/>
          </a:xfrm>
          <a:prstGeom prst="rect">
            <a:avLst/>
          </a:prstGeom>
        </p:spPr>
      </p:pic>
      <p:sp>
        <p:nvSpPr>
          <p:cNvPr id="9" name="TextBox 8"/>
          <p:cNvSpPr txBox="1"/>
          <p:nvPr/>
        </p:nvSpPr>
        <p:spPr>
          <a:xfrm>
            <a:off x="1600200" y="5882407"/>
            <a:ext cx="6400800" cy="261608"/>
          </a:xfrm>
          <a:prstGeom prst="rect">
            <a:avLst/>
          </a:prstGeom>
          <a:noFill/>
          <a:ln w="12700" cap="flat">
            <a:solidFill>
              <a:srgbClr val="FF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defTabSz="914400" latinLnBrk="1" hangingPunct="0"/>
            <a:r>
              <a:rPr lang="en-US" sz="1100" b="1" dirty="0">
                <a:solidFill>
                  <a:schemeClr val="tx1">
                    <a:lumMod val="50000"/>
                  </a:schemeClr>
                </a:solidFill>
                <a:latin typeface="Georgia"/>
                <a:ea typeface="Georgia"/>
                <a:cs typeface="Georgia"/>
                <a:sym typeface="Georgia"/>
              </a:rPr>
              <a:t>Once the value set is created VSAC, this will point to the page where it can be viewed</a:t>
            </a:r>
          </a:p>
        </p:txBody>
      </p:sp>
      <p:cxnSp>
        <p:nvCxnSpPr>
          <p:cNvPr id="11" name="Straight Arrow Connector 10"/>
          <p:cNvCxnSpPr/>
          <p:nvPr/>
        </p:nvCxnSpPr>
        <p:spPr>
          <a:xfrm flipH="1" flipV="1">
            <a:off x="1981200" y="4800600"/>
            <a:ext cx="685800" cy="106680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 name="Slide Number Placeholder 2"/>
          <p:cNvSpPr>
            <a:spLocks noGrp="1"/>
          </p:cNvSpPr>
          <p:nvPr>
            <p:ph type="sldNum" sz="quarter" idx="12"/>
          </p:nvPr>
        </p:nvSpPr>
        <p:spPr/>
        <p:txBody>
          <a:bodyPr/>
          <a:lstStyle/>
          <a:p>
            <a:fld id="{F8059506-D6B1-B842-AAB5-13291BE98BD7}" type="slidenum">
              <a:rPr lang="en-US" smtClean="0"/>
              <a:t>76</a:t>
            </a:fld>
            <a:endParaRPr lang="en-US" dirty="0"/>
          </a:p>
        </p:txBody>
      </p:sp>
    </p:spTree>
    <p:extLst>
      <p:ext uri="{BB962C8B-B14F-4D97-AF65-F5344CB8AC3E}">
        <p14:creationId xmlns:p14="http://schemas.microsoft.com/office/powerpoint/2010/main" val="11969436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228600" y="274638"/>
            <a:ext cx="6625315" cy="677894"/>
          </a:xfrm>
        </p:spPr>
        <p:txBody>
          <a:bodyPr>
            <a:normAutofit fontScale="90000"/>
          </a:bodyPr>
          <a:lstStyle/>
          <a:p>
            <a:r>
              <a:rPr lang="en-US" sz="3200" dirty="0">
                <a:ea typeface="ＭＳ Ｐゴシック" charset="-128"/>
                <a:cs typeface="Georgia" pitchFamily="18" charset="0"/>
              </a:rPr>
              <a:t>FHIM “Detailed Clinical Models” (</a:t>
            </a:r>
            <a:r>
              <a:rPr lang="en-US" sz="3200" dirty="0" err="1">
                <a:ea typeface="ＭＳ Ｐゴシック" charset="-128"/>
                <a:cs typeface="Georgia" pitchFamily="18" charset="0"/>
              </a:rPr>
              <a:t>cont</a:t>
            </a:r>
            <a:r>
              <a:rPr lang="en-US" sz="3200" dirty="0">
                <a:ea typeface="ＭＳ Ｐゴシック" charset="-128"/>
                <a:cs typeface="Georgia" pitchFamily="18" charset="0"/>
              </a:rPr>
              <a:t>)</a:t>
            </a:r>
          </a:p>
        </p:txBody>
      </p:sp>
      <p:sp>
        <p:nvSpPr>
          <p:cNvPr id="8196" name="Content Placeholder 6"/>
          <p:cNvSpPr>
            <a:spLocks noGrp="1"/>
          </p:cNvSpPr>
          <p:nvPr>
            <p:ph idx="1"/>
          </p:nvPr>
        </p:nvSpPr>
        <p:spPr>
          <a:xfrm>
            <a:off x="457200" y="1219200"/>
            <a:ext cx="8229600" cy="4808220"/>
          </a:xfrm>
        </p:spPr>
        <p:txBody>
          <a:bodyPr/>
          <a:lstStyle/>
          <a:p>
            <a:pPr marL="342900" indent="-342900">
              <a:buFont typeface="Arial" panose="020B0604020202020204" pitchFamily="34" charset="0"/>
              <a:buChar char="•"/>
            </a:pPr>
            <a:r>
              <a:rPr lang="en-US" dirty="0"/>
              <a:t>We have demonstrated how DCMs can be modeled in the FHIM</a:t>
            </a:r>
          </a:p>
          <a:p>
            <a:pPr marL="342900" indent="-342900">
              <a:buFont typeface="Arial" panose="020B0604020202020204" pitchFamily="34" charset="0"/>
              <a:buChar char="•"/>
            </a:pPr>
            <a:r>
              <a:rPr lang="en-US" dirty="0"/>
              <a:t>But, while we “hand-built” the Vital Signs DCMs, we do not envision doing so for every DCM.  We contend that the majority of DCMs should be generated from a knowledge base</a:t>
            </a:r>
          </a:p>
          <a:p>
            <a:pPr marL="800100" lvl="1" indent="-342900">
              <a:buFont typeface="Arial" panose="020B0604020202020204" pitchFamily="34" charset="0"/>
              <a:buChar char="•"/>
            </a:pPr>
            <a:r>
              <a:rPr lang="en-US" dirty="0"/>
              <a:t>Each DCM represents a set of possible values in the “code” and the “qualifiers” that could be related to post-coordinated concepts in a medical ontology (e.g., SOLOR)</a:t>
            </a:r>
          </a:p>
          <a:p>
            <a:pPr marL="800100" lvl="1" indent="-342900">
              <a:buFont typeface="Arial" panose="020B0604020202020204" pitchFamily="34" charset="0"/>
              <a:buChar char="•"/>
            </a:pPr>
            <a:r>
              <a:rPr lang="en-US" dirty="0"/>
              <a:t>Once generated into UML, the FHIM could then be used to generate implementable artifacts in multiple standard formats (e.g., FHIR, CDA, etc.)</a:t>
            </a:r>
          </a:p>
          <a:p>
            <a:pPr lvl="1"/>
            <a:endParaRPr lang="en-US" sz="16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77</a:t>
            </a:fld>
            <a:endParaRPr lang="en-US" dirty="0"/>
          </a:p>
        </p:txBody>
      </p:sp>
    </p:spTree>
    <p:extLst>
      <p:ext uri="{BB962C8B-B14F-4D97-AF65-F5344CB8AC3E}">
        <p14:creationId xmlns:p14="http://schemas.microsoft.com/office/powerpoint/2010/main" val="372366550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dirty="0">
                <a:ea typeface="ＭＳ Ｐゴシック" charset="-128"/>
                <a:cs typeface="Georgia" pitchFamily="18" charset="0"/>
              </a:rPr>
              <a:t>Benefits of the FHIM</a:t>
            </a:r>
          </a:p>
        </p:txBody>
      </p:sp>
      <p:sp>
        <p:nvSpPr>
          <p:cNvPr id="8196" name="Content Placeholder 6"/>
          <p:cNvSpPr>
            <a:spLocks noGrp="1"/>
          </p:cNvSpPr>
          <p:nvPr>
            <p:ph idx="1"/>
          </p:nvPr>
        </p:nvSpPr>
        <p:spPr>
          <a:xfrm>
            <a:off x="381000" y="1219200"/>
            <a:ext cx="8229600" cy="4808220"/>
          </a:xfrm>
        </p:spPr>
        <p:txBody>
          <a:bodyPr/>
          <a:lstStyle/>
          <a:p>
            <a:pPr algn="ctr"/>
            <a:endParaRPr lang="en-US" b="1" dirty="0"/>
          </a:p>
          <a:p>
            <a:pPr algn="ctr"/>
            <a:r>
              <a:rPr lang="en-US" b="1" dirty="0"/>
              <a:t>The FHIM provides the “missing logical model”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Can generate service payloads, both at the coarse and granular levels </a:t>
            </a:r>
          </a:p>
          <a:p>
            <a:pPr marL="800100" lvl="1" indent="-342900">
              <a:buFont typeface="Arial" panose="020B0604020202020204" pitchFamily="34" charset="0"/>
              <a:buChar char="•"/>
            </a:pPr>
            <a:r>
              <a:rPr lang="en-US" dirty="0"/>
              <a:t>FHIR JSON instance, or an HL7 v2 message</a:t>
            </a:r>
          </a:p>
          <a:p>
            <a:pPr marL="800100" lvl="1" indent="-342900">
              <a:buFont typeface="Arial" panose="020B0604020202020204" pitchFamily="34" charset="0"/>
              <a:buChar char="•"/>
            </a:pPr>
            <a:r>
              <a:rPr lang="en-US" dirty="0"/>
              <a:t>Test code for conformance of payloads</a:t>
            </a:r>
          </a:p>
          <a:p>
            <a:pPr lvl="1"/>
            <a:endParaRPr lang="en-US" sz="1600" dirty="0">
              <a:ea typeface="ＭＳ Ｐゴシック" charset="-128"/>
              <a:cs typeface="Georgia" pitchFamily="18" charset="0"/>
            </a:endParaRPr>
          </a:p>
          <a:p>
            <a:pPr lvl="1"/>
            <a:endParaRPr lang="en-US" dirty="0">
              <a:ea typeface="ＭＳ Ｐゴシック" charset="-128"/>
              <a:cs typeface="Georgia" pitchFamily="18" charset="0"/>
            </a:endParaRPr>
          </a:p>
        </p:txBody>
      </p:sp>
      <p:sp>
        <p:nvSpPr>
          <p:cNvPr id="2" name="Slide Number Placeholder 1"/>
          <p:cNvSpPr>
            <a:spLocks noGrp="1"/>
          </p:cNvSpPr>
          <p:nvPr>
            <p:ph type="sldNum" sz="quarter" idx="12"/>
          </p:nvPr>
        </p:nvSpPr>
        <p:spPr/>
        <p:txBody>
          <a:bodyPr/>
          <a:lstStyle/>
          <a:p>
            <a:fld id="{F8059506-D6B1-B842-AAB5-13291BE98BD7}" type="slidenum">
              <a:rPr lang="en-US" smtClean="0"/>
              <a:pPr/>
              <a:t>78</a:t>
            </a:fld>
            <a:endParaRPr lang="en-US" dirty="0"/>
          </a:p>
        </p:txBody>
      </p:sp>
    </p:spTree>
    <p:extLst>
      <p:ext uri="{BB962C8B-B14F-4D97-AF65-F5344CB8AC3E}">
        <p14:creationId xmlns:p14="http://schemas.microsoft.com/office/powerpoint/2010/main" val="314968758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438525"/>
            <a:ext cx="7772400" cy="1362075"/>
          </a:xfrm>
        </p:spPr>
        <p:txBody>
          <a:bodyPr>
            <a:normAutofit/>
          </a:bodyPr>
          <a:lstStyle/>
          <a:p>
            <a:r>
              <a:rPr lang="en-US" dirty="0">
                <a:solidFill>
                  <a:srgbClr val="1D427C"/>
                </a:solidFill>
                <a:cs typeface="Verdana"/>
              </a:rPr>
              <a:t>Harmonization of the Information Models</a:t>
            </a:r>
            <a:endParaRPr lang="en-US" dirty="0"/>
          </a:p>
        </p:txBody>
      </p:sp>
      <p:sp>
        <p:nvSpPr>
          <p:cNvPr id="3" name="Text Placeholder 2"/>
          <p:cNvSpPr>
            <a:spLocks noGrp="1"/>
          </p:cNvSpPr>
          <p:nvPr>
            <p:ph type="body" idx="1"/>
          </p:nvPr>
        </p:nvSpPr>
        <p:spPr>
          <a:xfrm>
            <a:off x="685800" y="4724400"/>
            <a:ext cx="7772400" cy="1500187"/>
          </a:xfrm>
        </p:spPr>
        <p:txBody>
          <a:bodyPr/>
          <a:lstStyle/>
          <a:p>
            <a:r>
              <a:rPr lang="en-US" dirty="0"/>
              <a:t>Nona Hall, ONC Liaison, IPO</a:t>
            </a:r>
          </a:p>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t>79</a:t>
            </a:fld>
            <a:endParaRPr lang="en-US" dirty="0"/>
          </a:p>
        </p:txBody>
      </p:sp>
    </p:spTree>
    <p:extLst>
      <p:ext uri="{BB962C8B-B14F-4D97-AF65-F5344CB8AC3E}">
        <p14:creationId xmlns:p14="http://schemas.microsoft.com/office/powerpoint/2010/main" val="338635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8</a:t>
            </a:fld>
            <a:endParaRPr lang="en-US" dirty="0"/>
          </a:p>
        </p:txBody>
      </p:sp>
      <p:sp>
        <p:nvSpPr>
          <p:cNvPr id="4" name="Title 3"/>
          <p:cNvSpPr>
            <a:spLocks noGrp="1"/>
          </p:cNvSpPr>
          <p:nvPr>
            <p:ph type="title"/>
          </p:nvPr>
        </p:nvSpPr>
        <p:spPr>
          <a:xfrm>
            <a:off x="403551" y="206484"/>
            <a:ext cx="6396715" cy="677894"/>
          </a:xfrm>
        </p:spPr>
        <p:txBody>
          <a:bodyPr>
            <a:normAutofit fontScale="90000"/>
          </a:bodyPr>
          <a:lstStyle/>
          <a:p>
            <a:r>
              <a:rPr lang="en-US" dirty="0">
                <a:solidFill>
                  <a:schemeClr val="dk1"/>
                </a:solidFill>
                <a:latin typeface="Arial Narrow" panose="020B0606020202030204" pitchFamily="34" charset="0"/>
              </a:rPr>
              <a:t>Jay &amp; Rob: SOLOR/FHIM Harmonization</a:t>
            </a:r>
            <a:endParaRPr lang="en-US" dirty="0">
              <a:latin typeface="Arial Narrow" panose="020B0606020202030204" pitchFamily="34" charset="0"/>
            </a:endParaRPr>
          </a:p>
        </p:txBody>
      </p:sp>
      <p:cxnSp>
        <p:nvCxnSpPr>
          <p:cNvPr id="8" name="Straight Connector 7"/>
          <p:cNvCxnSpPr/>
          <p:nvPr/>
        </p:nvCxnSpPr>
        <p:spPr>
          <a:xfrm>
            <a:off x="4572000" y="1054766"/>
            <a:ext cx="0" cy="580323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381000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2" y="1054765"/>
            <a:ext cx="4580021" cy="275523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2400" b="1" dirty="0">
                <a:solidFill>
                  <a:srgbClr val="000000"/>
                </a:solidFill>
                <a:latin typeface="Arial Narrow" panose="020B0606020202030204" pitchFamily="34" charset="0"/>
              </a:rPr>
              <a:t>Status / Accomplishments / Uses / Value </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 SOLOR is under development within the test case of Skin/Wound Assessment. </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 Initial test SOLOR content target availability October 2017</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 Use case is built around a single logical model that supports inferencing using Description Logics</a:t>
            </a:r>
          </a:p>
          <a:p>
            <a:pPr marL="231775" indent="-231775" fontAlgn="auto">
              <a:spcBef>
                <a:spcPts val="600"/>
              </a:spcBef>
              <a:spcAft>
                <a:spcPts val="0"/>
              </a:spcAft>
              <a:buFont typeface="Wingdings" panose="05000000000000000000" pitchFamily="2" charset="2"/>
              <a:buChar char="q"/>
              <a:defRPr/>
            </a:pPr>
            <a:endParaRPr lang="en-US" sz="1400" dirty="0">
              <a:solidFill>
                <a:schemeClr val="tx1"/>
              </a:solidFill>
              <a:latin typeface="Arial Narrow" panose="020B0606020202030204" pitchFamily="34" charset="0"/>
            </a:endParaRPr>
          </a:p>
        </p:txBody>
      </p:sp>
      <p:sp>
        <p:nvSpPr>
          <p:cNvPr id="15" name="Rectangle 14"/>
          <p:cNvSpPr/>
          <p:nvPr/>
        </p:nvSpPr>
        <p:spPr>
          <a:xfrm>
            <a:off x="4613694" y="1070808"/>
            <a:ext cx="4530306" cy="273919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indent="-231775">
              <a:spcBef>
                <a:spcPts val="600"/>
              </a:spcBef>
              <a:defRPr/>
            </a:pPr>
            <a:r>
              <a:rPr lang="en-US" sz="2400" b="1" dirty="0">
                <a:solidFill>
                  <a:srgbClr val="000000"/>
                </a:solidFill>
                <a:latin typeface="Arial Narrow" panose="020B0606020202030204" pitchFamily="34" charset="0"/>
              </a:rPr>
              <a:t>Participants, Relationship to Other Initiatives</a:t>
            </a:r>
            <a:endParaRPr lang="en-US"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r>
              <a:rPr lang="en-US" sz="1600" dirty="0">
                <a:solidFill>
                  <a:srgbClr val="000000"/>
                </a:solidFill>
                <a:latin typeface="Arial Narrow" panose="020B0606020202030204" pitchFamily="34" charset="0"/>
              </a:rPr>
              <a:t> </a:t>
            </a:r>
            <a:r>
              <a:rPr lang="en-US" sz="1400" b="1" dirty="0">
                <a:solidFill>
                  <a:schemeClr val="tx1"/>
                </a:solidFill>
                <a:latin typeface="Arial Narrow" panose="020B0606020202030204" pitchFamily="34" charset="0"/>
              </a:rPr>
              <a:t>VA building SOLOR on HSPC namespace</a:t>
            </a:r>
          </a:p>
          <a:p>
            <a:pPr marL="231775" indent="-231775">
              <a:spcBef>
                <a:spcPts val="600"/>
              </a:spcBef>
              <a:buFont typeface="Wingdings" pitchFamily="2" charset="2"/>
              <a:buChar char="q"/>
              <a:defRPr/>
            </a:pPr>
            <a:r>
              <a:rPr lang="en-US" sz="1400" b="1" dirty="0">
                <a:solidFill>
                  <a:schemeClr val="tx1"/>
                </a:solidFill>
                <a:latin typeface="Arial Narrow" panose="020B0606020202030204" pitchFamily="34" charset="0"/>
              </a:rPr>
              <a:t> CIMI using SOLOR</a:t>
            </a:r>
          </a:p>
          <a:p>
            <a:pPr marL="231775" indent="-231775">
              <a:spcBef>
                <a:spcPts val="600"/>
              </a:spcBef>
              <a:buFont typeface="Wingdings" pitchFamily="2" charset="2"/>
              <a:buChar char="q"/>
              <a:defRPr/>
            </a:pPr>
            <a:r>
              <a:rPr lang="en-US" sz="1400" b="1" dirty="0">
                <a:solidFill>
                  <a:schemeClr val="tx1"/>
                </a:solidFill>
                <a:latin typeface="Arial Narrow" panose="020B0606020202030204" pitchFamily="34" charset="0"/>
              </a:rPr>
              <a:t> FHIR interested in SOLOR, planning on mapping to SNOMED CT &amp; investigating incorporating CIMI</a:t>
            </a:r>
          </a:p>
          <a:p>
            <a:pPr marL="231775" indent="-231775">
              <a:spcBef>
                <a:spcPts val="600"/>
              </a:spcBef>
              <a:buFont typeface="Wingdings" pitchFamily="2" charset="2"/>
              <a:buChar char="q"/>
              <a:defRPr/>
            </a:pPr>
            <a:r>
              <a:rPr lang="en-US" sz="1400" b="1" dirty="0">
                <a:solidFill>
                  <a:schemeClr val="tx1"/>
                </a:solidFill>
                <a:latin typeface="Arial Narrow" panose="020B0606020202030204" pitchFamily="34" charset="0"/>
              </a:rPr>
              <a:t>HL7 relationships to be determined</a:t>
            </a:r>
          </a:p>
          <a:p>
            <a:pPr>
              <a:spcBef>
                <a:spcPts val="600"/>
              </a:spcBef>
              <a:defRPr/>
            </a:pPr>
            <a:endParaRPr lang="en-US" sz="1400" b="1" dirty="0">
              <a:solidFill>
                <a:schemeClr val="tx1"/>
              </a:solidFill>
              <a:latin typeface="Arial Narrow" panose="020B0606020202030204" pitchFamily="34" charset="0"/>
            </a:endParaRPr>
          </a:p>
          <a:p>
            <a:pPr marL="231775" indent="-231775">
              <a:spcBef>
                <a:spcPts val="600"/>
              </a:spcBef>
              <a:buFont typeface="Wingdings" pitchFamily="2" charset="2"/>
              <a:buChar char="q"/>
              <a:defRPr/>
            </a:pPr>
            <a:endParaRPr lang="en-US" sz="1600" dirty="0">
              <a:solidFill>
                <a:srgbClr val="000000"/>
              </a:solidFill>
              <a:latin typeface="Arial Narrow" panose="020B0606020202030204" pitchFamily="34" charset="0"/>
            </a:endParaRPr>
          </a:p>
          <a:p>
            <a:pPr marL="231775" indent="-231775">
              <a:spcBef>
                <a:spcPts val="600"/>
              </a:spcBef>
              <a:buFont typeface="Wingdings" pitchFamily="2" charset="2"/>
              <a:buChar char="q"/>
              <a:defRPr/>
            </a:pPr>
            <a:endParaRPr lang="en-US" dirty="0">
              <a:solidFill>
                <a:srgbClr val="000000"/>
              </a:solidFill>
              <a:latin typeface="Arial Narrow" panose="020B0606020202030204" pitchFamily="34" charset="0"/>
            </a:endParaRPr>
          </a:p>
          <a:p>
            <a:pPr>
              <a:defRPr/>
            </a:pPr>
            <a:endParaRPr lang="en-US" dirty="0">
              <a:solidFill>
                <a:srgbClr val="FF0000"/>
              </a:solidFill>
              <a:latin typeface="Arial Narrow" panose="020B0606020202030204" pitchFamily="34" charset="0"/>
            </a:endParaRPr>
          </a:p>
        </p:txBody>
      </p:sp>
      <p:sp>
        <p:nvSpPr>
          <p:cNvPr id="16" name="Rectangle 15"/>
          <p:cNvSpPr/>
          <p:nvPr/>
        </p:nvSpPr>
        <p:spPr>
          <a:xfrm>
            <a:off x="28191" y="3840935"/>
            <a:ext cx="4515101" cy="241501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pPr marL="231775" lvl="0" indent="-231775" fontAlgn="base">
              <a:spcBef>
                <a:spcPts val="600"/>
              </a:spcBef>
              <a:defRPr/>
            </a:pPr>
            <a:r>
              <a:rPr lang="en-US" sz="2400" b="1" dirty="0">
                <a:solidFill>
                  <a:srgbClr val="000000"/>
                </a:solidFill>
                <a:latin typeface="Arial Narrow" panose="020B0606020202030204" pitchFamily="34" charset="0"/>
              </a:rPr>
              <a:t>Strategic Goal, Plans/Timeframe, Resources Required</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Short-term goals stated</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 Long-term goals under development</a:t>
            </a:r>
          </a:p>
          <a:p>
            <a:pPr marL="231775" indent="-231775">
              <a:spcBef>
                <a:spcPts val="600"/>
              </a:spcBef>
              <a:buFont typeface="Wingdings" panose="05000000000000000000" pitchFamily="2" charset="2"/>
              <a:buChar char="q"/>
              <a:defRPr/>
            </a:pPr>
            <a:r>
              <a:rPr lang="en-US" sz="1400" b="1" dirty="0">
                <a:solidFill>
                  <a:schemeClr val="tx1"/>
                </a:solidFill>
                <a:latin typeface="Arial Narrow" panose="020B0606020202030204" pitchFamily="34" charset="0"/>
              </a:rPr>
              <a:t>SCT-based expressions central to SOLOR, CIMI; FHIM role supportive</a:t>
            </a:r>
          </a:p>
          <a:p>
            <a:pPr marL="231775" indent="-231775">
              <a:spcBef>
                <a:spcPts val="600"/>
              </a:spcBef>
              <a:buFont typeface="Wingdings" panose="05000000000000000000" pitchFamily="2" charset="2"/>
              <a:buChar char="q"/>
              <a:defRPr/>
            </a:pPr>
            <a:endParaRPr lang="en-US" dirty="0">
              <a:solidFill>
                <a:schemeClr val="tx1"/>
              </a:solidFill>
              <a:latin typeface="Arial Narrow" panose="020B0606020202030204" pitchFamily="34" charset="0"/>
            </a:endParaRPr>
          </a:p>
          <a:p>
            <a:pPr>
              <a:defRPr/>
            </a:pPr>
            <a:endParaRPr lang="en-US" dirty="0">
              <a:solidFill>
                <a:schemeClr val="tx1"/>
              </a:solidFill>
              <a:latin typeface="Arial Narrow" panose="020B0606020202030204" pitchFamily="34" charset="0"/>
            </a:endParaRPr>
          </a:p>
        </p:txBody>
      </p:sp>
      <p:sp>
        <p:nvSpPr>
          <p:cNvPr id="17" name="Rectangle 16"/>
          <p:cNvSpPr/>
          <p:nvPr/>
        </p:nvSpPr>
        <p:spPr>
          <a:xfrm>
            <a:off x="4593882" y="3840935"/>
            <a:ext cx="4550118" cy="2415010"/>
          </a:xfrm>
          <a:prstGeom prst="rect">
            <a:avLst/>
          </a:prstGeom>
          <a:ln/>
        </p:spPr>
        <p:style>
          <a:lnRef idx="2">
            <a:schemeClr val="accent3"/>
          </a:lnRef>
          <a:fillRef idx="1">
            <a:schemeClr val="lt1"/>
          </a:fillRef>
          <a:effectRef idx="0">
            <a:schemeClr val="accent3"/>
          </a:effectRef>
          <a:fontRef idx="minor">
            <a:schemeClr val="dk1"/>
          </a:fontRef>
        </p:style>
        <p:txBody>
          <a:bodyPr/>
          <a:lstStyle/>
          <a:p>
            <a:pPr marL="231775" indent="-231775">
              <a:spcBef>
                <a:spcPts val="600"/>
              </a:spcBef>
              <a:defRPr/>
            </a:pPr>
            <a:r>
              <a:rPr lang="en-US" sz="2000" b="1" dirty="0">
                <a:solidFill>
                  <a:srgbClr val="000000"/>
                </a:solidFill>
                <a:latin typeface="Arial Narrow" panose="020B0606020202030204" pitchFamily="34" charset="0"/>
              </a:rPr>
              <a:t>Issues, Risks, and Mitigation</a:t>
            </a:r>
            <a:endParaRPr lang="en-US" sz="1600" b="1" dirty="0">
              <a:solidFill>
                <a:srgbClr val="000000"/>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Value of use case driving unified terminology content and model aligned with information content to be proven</a:t>
            </a:r>
            <a:endParaRPr lang="en-US" sz="1200" dirty="0">
              <a:solidFill>
                <a:schemeClr val="tx1"/>
              </a:solidFill>
              <a:latin typeface="Arial Narrow" panose="020B0606020202030204" pitchFamily="34" charset="0"/>
            </a:endParaRP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 If FHIM can use SOLOR as “just another terminology source” while supporting legacy requirements, risk is minimized..</a:t>
            </a:r>
          </a:p>
          <a:p>
            <a:pPr marL="231775" indent="-231775">
              <a:spcBef>
                <a:spcPts val="600"/>
              </a:spcBef>
              <a:buFont typeface="Wingdings" panose="05000000000000000000" pitchFamily="2" charset="2"/>
              <a:buChar char="q"/>
              <a:defRPr/>
            </a:pPr>
            <a:r>
              <a:rPr lang="en-US" sz="1200" b="1" dirty="0">
                <a:solidFill>
                  <a:schemeClr val="tx1"/>
                </a:solidFill>
                <a:latin typeface="Arial Narrow" panose="020B0606020202030204" pitchFamily="34" charset="0"/>
              </a:rPr>
              <a:t>If SCT-based expressions are central to use of SOLOR, then this complex content will drive resource needs and interoperability issues for FHIM.</a:t>
            </a:r>
          </a:p>
          <a:p>
            <a:pPr>
              <a:spcBef>
                <a:spcPts val="600"/>
              </a:spcBef>
              <a:defRPr/>
            </a:pPr>
            <a:endParaRPr lang="en-US" sz="1200" b="1" dirty="0">
              <a:solidFill>
                <a:schemeClr val="tx1"/>
              </a:solidFill>
              <a:latin typeface="Arial Narrow" panose="020B0606020202030204" pitchFamily="34" charset="0"/>
            </a:endParaRPr>
          </a:p>
        </p:txBody>
      </p:sp>
      <p:sp>
        <p:nvSpPr>
          <p:cNvPr id="19" name="TextBox 18"/>
          <p:cNvSpPr txBox="1"/>
          <p:nvPr/>
        </p:nvSpPr>
        <p:spPr>
          <a:xfrm>
            <a:off x="0" y="6382692"/>
            <a:ext cx="9144000" cy="380245"/>
          </a:xfrm>
          <a:prstGeom prst="rect">
            <a:avLst/>
          </a:prstGeom>
          <a:noFill/>
        </p:spPr>
        <p:txBody>
          <a:bodyPr wrap="square" rtlCol="0">
            <a:spAutoFit/>
          </a:bodyPr>
          <a:lstStyle/>
          <a:p>
            <a:pPr algn="ctr"/>
            <a:r>
              <a:rPr lang="en-US" dirty="0">
                <a:solidFill>
                  <a:schemeClr val="bg1"/>
                </a:solidFill>
              </a:rPr>
              <a:t>Jun 15-16 FHA Report-Out</a:t>
            </a:r>
          </a:p>
        </p:txBody>
      </p:sp>
    </p:spTree>
    <p:extLst>
      <p:ext uri="{BB962C8B-B14F-4D97-AF65-F5344CB8AC3E}">
        <p14:creationId xmlns:p14="http://schemas.microsoft.com/office/powerpoint/2010/main" val="140538224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sz="1400" b="1" dirty="0"/>
              <a:t>LOINC:</a:t>
            </a:r>
          </a:p>
          <a:p>
            <a:r>
              <a:rPr lang="en-US" sz="1400" dirty="0"/>
              <a:t>1L: Gentamicin is a component LOINC (GENTAMICIN)</a:t>
            </a:r>
          </a:p>
          <a:p>
            <a:r>
              <a:rPr lang="en-US" sz="1400" dirty="0"/>
              <a:t>2L: Gentamicin Is a component of a laboratory tests in LOINC(Gentamicin Peak)</a:t>
            </a:r>
          </a:p>
          <a:p>
            <a:r>
              <a:rPr lang="en-US" sz="1400" dirty="0"/>
              <a:t>  </a:t>
            </a:r>
          </a:p>
          <a:p>
            <a:r>
              <a:rPr lang="en-US" sz="1400" b="1" dirty="0" err="1"/>
              <a:t>RxNorm</a:t>
            </a:r>
            <a:r>
              <a:rPr lang="en-US" sz="1400" b="1" dirty="0"/>
              <a:t>:</a:t>
            </a:r>
          </a:p>
          <a:p>
            <a:r>
              <a:rPr lang="en-US" sz="1400" dirty="0"/>
              <a:t>1R: Gentamicin is an ingredient in </a:t>
            </a:r>
            <a:r>
              <a:rPr lang="en-US" sz="1400" dirty="0" err="1"/>
              <a:t>RxNorm</a:t>
            </a:r>
            <a:r>
              <a:rPr lang="en-US" sz="1400" dirty="0"/>
              <a:t> (Gentamicin Sulfate)</a:t>
            </a:r>
          </a:p>
          <a:p>
            <a:r>
              <a:rPr lang="en-US" sz="1400" dirty="0"/>
              <a:t>2R: Gentamicin is a basis of strength in </a:t>
            </a:r>
            <a:r>
              <a:rPr lang="en-US" sz="1400" dirty="0" err="1"/>
              <a:t>RxNorm</a:t>
            </a:r>
            <a:r>
              <a:rPr lang="en-US" sz="1400" dirty="0"/>
              <a:t> (Gentamicin)</a:t>
            </a:r>
          </a:p>
          <a:p>
            <a:r>
              <a:rPr lang="en-US" sz="1400" dirty="0"/>
              <a:t>3R: Gentamicin is linked to Human Prescription Drug Labels</a:t>
            </a:r>
          </a:p>
          <a:p>
            <a:r>
              <a:rPr lang="en-US" sz="1400" dirty="0"/>
              <a:t>4R: Gentamicin is presented in prescribed/dispensable forms in </a:t>
            </a:r>
            <a:r>
              <a:rPr lang="en-US" sz="1400" dirty="0" err="1"/>
              <a:t>RxNorm</a:t>
            </a:r>
            <a:endParaRPr lang="en-US" sz="1400" dirty="0"/>
          </a:p>
          <a:p>
            <a:r>
              <a:rPr lang="en-US" sz="1400" dirty="0"/>
              <a:t>5R: Gentamicin is a product in </a:t>
            </a:r>
            <a:r>
              <a:rPr lang="en-US" sz="1400" dirty="0" err="1"/>
              <a:t>RxNorm</a:t>
            </a:r>
            <a:endParaRPr lang="en-US" sz="1400" dirty="0"/>
          </a:p>
          <a:p>
            <a:endParaRPr lang="en-US" dirty="0"/>
          </a:p>
        </p:txBody>
      </p:sp>
      <p:sp>
        <p:nvSpPr>
          <p:cNvPr id="4" name="Slide Number Placeholder 3"/>
          <p:cNvSpPr>
            <a:spLocks noGrp="1"/>
          </p:cNvSpPr>
          <p:nvPr>
            <p:ph type="sldNum" sz="quarter" idx="12"/>
          </p:nvPr>
        </p:nvSpPr>
        <p:spPr/>
        <p:txBody>
          <a:bodyPr/>
          <a:lstStyle/>
          <a:p>
            <a:fld id="{F8059506-D6B1-B842-AAB5-13291BE98BD7}" type="slidenum">
              <a:rPr lang="en-US" smtClean="0"/>
              <a:t>80</a:t>
            </a:fld>
            <a:endParaRPr lang="en-US"/>
          </a:p>
        </p:txBody>
      </p:sp>
      <p:sp>
        <p:nvSpPr>
          <p:cNvPr id="5" name="Content Placeholder 4"/>
          <p:cNvSpPr>
            <a:spLocks noGrp="1"/>
          </p:cNvSpPr>
          <p:nvPr>
            <p:ph sz="half" idx="14"/>
          </p:nvPr>
        </p:nvSpPr>
        <p:spPr/>
        <p:txBody>
          <a:bodyPr/>
          <a:lstStyle/>
          <a:p>
            <a:r>
              <a:rPr lang="en-US" sz="1400" b="1" dirty="0"/>
              <a:t>SNOMED:</a:t>
            </a:r>
          </a:p>
          <a:p>
            <a:r>
              <a:rPr lang="en-US" sz="1400" dirty="0"/>
              <a:t>1S: Gentamicin is a substance in SNOMEDO CT (a component in LOINC)</a:t>
            </a:r>
          </a:p>
          <a:p>
            <a:r>
              <a:rPr lang="en-US" sz="1400" dirty="0"/>
              <a:t>2S: Gentamicin is a component of a laboratory test SNOMED (Gentamicin Peak)</a:t>
            </a:r>
          </a:p>
          <a:p>
            <a:r>
              <a:rPr lang="en-US" sz="1400" dirty="0"/>
              <a:t>3S: Gentamicin is a product in SNOMED CT (a substance manufactured and sold)</a:t>
            </a:r>
          </a:p>
          <a:p>
            <a:r>
              <a:rPr lang="en-US" sz="1400" dirty="0"/>
              <a:t>4S: Gentamicin is an allergen in SNOMED CT</a:t>
            </a:r>
          </a:p>
          <a:p>
            <a:r>
              <a:rPr lang="en-US" sz="1400" dirty="0"/>
              <a:t>5S: Gentamicin is presented in prescribed/dispensable forms in SNOMED</a:t>
            </a:r>
          </a:p>
          <a:p>
            <a:r>
              <a:rPr lang="en-US" sz="1400" dirty="0"/>
              <a:t>6S: Gentamicin is specified in SNOMED administration and removal procedures </a:t>
            </a:r>
          </a:p>
          <a:p>
            <a:r>
              <a:rPr lang="en-US" sz="1400" dirty="0"/>
              <a:t>7S: Gentamicin is specified in poisoning/overdoes</a:t>
            </a:r>
          </a:p>
          <a:p>
            <a:r>
              <a:rPr lang="en-US" sz="1400" dirty="0"/>
              <a:t>8S: Gentamicin allergic reactions are defined clinical situations</a:t>
            </a:r>
          </a:p>
          <a:p>
            <a:r>
              <a:rPr lang="en-US" sz="1400" dirty="0"/>
              <a:t>9S: Acute drug –induced renal failure is a disorder in SNOMED</a:t>
            </a:r>
          </a:p>
          <a:p>
            <a:endParaRPr lang="en-US" dirty="0"/>
          </a:p>
        </p:txBody>
      </p:sp>
      <p:sp>
        <p:nvSpPr>
          <p:cNvPr id="6" name="Title 5"/>
          <p:cNvSpPr>
            <a:spLocks noGrp="1"/>
          </p:cNvSpPr>
          <p:nvPr>
            <p:ph type="title"/>
          </p:nvPr>
        </p:nvSpPr>
        <p:spPr/>
        <p:txBody>
          <a:bodyPr/>
          <a:lstStyle/>
          <a:p>
            <a:r>
              <a:rPr lang="en-US" dirty="0"/>
              <a:t>We Need to Simplify</a:t>
            </a:r>
          </a:p>
        </p:txBody>
      </p:sp>
    </p:spTree>
    <p:extLst>
      <p:ext uri="{BB962C8B-B14F-4D97-AF65-F5344CB8AC3E}">
        <p14:creationId xmlns:p14="http://schemas.microsoft.com/office/powerpoint/2010/main" val="323365407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8059506-D6B1-B842-AAB5-13291BE98BD7}" type="slidenum">
              <a:rPr lang="en-US" smtClean="0"/>
              <a:pPr/>
              <a:t>81</a:t>
            </a:fld>
            <a:endParaRPr lang="en-US" dirty="0"/>
          </a:p>
        </p:txBody>
      </p:sp>
      <p:sp>
        <p:nvSpPr>
          <p:cNvPr id="5" name="Title 4"/>
          <p:cNvSpPr>
            <a:spLocks noGrp="1"/>
          </p:cNvSpPr>
          <p:nvPr>
            <p:ph type="title"/>
          </p:nvPr>
        </p:nvSpPr>
        <p:spPr/>
        <p:txBody>
          <a:bodyPr/>
          <a:lstStyle/>
          <a:p>
            <a:r>
              <a:rPr lang="en-US" dirty="0"/>
              <a:t>We Need to Simplify (</a:t>
            </a:r>
            <a:r>
              <a:rPr lang="en-US" dirty="0" err="1"/>
              <a:t>cont</a:t>
            </a:r>
            <a:r>
              <a:rPr lang="en-US" dirty="0"/>
              <a:t>)</a:t>
            </a:r>
          </a:p>
        </p:txBody>
      </p:sp>
      <p:sp>
        <p:nvSpPr>
          <p:cNvPr id="6" name="Oval 5"/>
          <p:cNvSpPr/>
          <p:nvPr/>
        </p:nvSpPr>
        <p:spPr>
          <a:xfrm>
            <a:off x="1295400" y="2057349"/>
            <a:ext cx="4305300" cy="4114800"/>
          </a:xfrm>
          <a:prstGeom prst="ellipse">
            <a:avLst/>
          </a:prstGeom>
          <a:solidFill>
            <a:schemeClr val="tx1">
              <a:lumMod val="20000"/>
              <a:lumOff val="80000"/>
              <a:alpha val="39000"/>
            </a:schemeClr>
          </a:solidFill>
          <a:ln w="28575"/>
        </p:spPr>
        <p:style>
          <a:lnRef idx="1">
            <a:schemeClr val="accent1"/>
          </a:lnRef>
          <a:fillRef idx="3">
            <a:schemeClr val="accent1"/>
          </a:fillRef>
          <a:effectRef idx="2">
            <a:schemeClr val="accent1"/>
          </a:effectRef>
          <a:fontRef idx="minor">
            <a:schemeClr val="lt1"/>
          </a:fontRef>
        </p:style>
        <p:txBody>
          <a:bodyPr rtlCol="0" anchor="ctr"/>
          <a:lstStyle/>
          <a:p>
            <a:endParaRPr lang="en-US" dirty="0">
              <a:solidFill>
                <a:srgbClr val="000000"/>
              </a:solidFill>
            </a:endParaRPr>
          </a:p>
        </p:txBody>
      </p:sp>
      <p:sp>
        <p:nvSpPr>
          <p:cNvPr id="7" name="Oval 6"/>
          <p:cNvSpPr/>
          <p:nvPr/>
        </p:nvSpPr>
        <p:spPr>
          <a:xfrm>
            <a:off x="3071561" y="1185543"/>
            <a:ext cx="2895402" cy="2601024"/>
          </a:xfrm>
          <a:prstGeom prst="ellipse">
            <a:avLst/>
          </a:prstGeom>
          <a:solidFill>
            <a:schemeClr val="tx1">
              <a:lumMod val="20000"/>
              <a:lumOff val="80000"/>
              <a:alpha val="48000"/>
            </a:schemeClr>
          </a:solidFill>
          <a:ln w="2857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8" name="Oval 7"/>
          <p:cNvSpPr/>
          <p:nvPr/>
        </p:nvSpPr>
        <p:spPr>
          <a:xfrm>
            <a:off x="3433762" y="2086257"/>
            <a:ext cx="4262438" cy="4085892"/>
          </a:xfrm>
          <a:prstGeom prst="ellipse">
            <a:avLst/>
          </a:prstGeom>
          <a:solidFill>
            <a:schemeClr val="tx1">
              <a:lumMod val="60000"/>
              <a:lumOff val="40000"/>
              <a:alpha val="22000"/>
            </a:schemeClr>
          </a:solidFill>
          <a:ln w="2857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lumMod val="50000"/>
                </a:schemeClr>
              </a:solidFill>
            </a:endParaRPr>
          </a:p>
        </p:txBody>
      </p:sp>
      <p:sp>
        <p:nvSpPr>
          <p:cNvPr id="9" name="TextBox 8"/>
          <p:cNvSpPr txBox="1"/>
          <p:nvPr/>
        </p:nvSpPr>
        <p:spPr>
          <a:xfrm>
            <a:off x="1447800" y="4041029"/>
            <a:ext cx="1867359" cy="923330"/>
          </a:xfrm>
          <a:prstGeom prst="rect">
            <a:avLst/>
          </a:prstGeom>
          <a:noFill/>
        </p:spPr>
        <p:txBody>
          <a:bodyPr wrap="square" rtlCol="0">
            <a:spAutoFit/>
          </a:bodyPr>
          <a:lstStyle/>
          <a:p>
            <a:r>
              <a:rPr lang="en-US" b="1" dirty="0">
                <a:solidFill>
                  <a:srgbClr val="000000"/>
                </a:solidFill>
              </a:rPr>
              <a:t>SNOMED: </a:t>
            </a:r>
            <a:r>
              <a:rPr lang="en-US" dirty="0">
                <a:solidFill>
                  <a:srgbClr val="000000"/>
                </a:solidFill>
              </a:rPr>
              <a:t>4S; 5S; 6S; 7S; 8S; 9S</a:t>
            </a:r>
          </a:p>
        </p:txBody>
      </p:sp>
      <p:sp>
        <p:nvSpPr>
          <p:cNvPr id="10" name="TextBox 9"/>
          <p:cNvSpPr txBox="1"/>
          <p:nvPr/>
        </p:nvSpPr>
        <p:spPr>
          <a:xfrm>
            <a:off x="2923671" y="2286000"/>
            <a:ext cx="1343627" cy="400110"/>
          </a:xfrm>
          <a:prstGeom prst="rect">
            <a:avLst/>
          </a:prstGeom>
          <a:noFill/>
        </p:spPr>
        <p:txBody>
          <a:bodyPr wrap="square" rtlCol="0">
            <a:spAutoFit/>
          </a:bodyPr>
          <a:lstStyle/>
          <a:p>
            <a:pPr algn="ctr"/>
            <a:r>
              <a:rPr lang="en-US" sz="2000" dirty="0">
                <a:solidFill>
                  <a:srgbClr val="000000"/>
                </a:solidFill>
              </a:rPr>
              <a:t>2S; 2L</a:t>
            </a:r>
          </a:p>
        </p:txBody>
      </p:sp>
      <p:sp>
        <p:nvSpPr>
          <p:cNvPr id="11" name="TextBox 10"/>
          <p:cNvSpPr txBox="1"/>
          <p:nvPr/>
        </p:nvSpPr>
        <p:spPr>
          <a:xfrm>
            <a:off x="5715000" y="3338775"/>
            <a:ext cx="1343627" cy="707886"/>
          </a:xfrm>
          <a:prstGeom prst="rect">
            <a:avLst/>
          </a:prstGeom>
          <a:noFill/>
        </p:spPr>
        <p:txBody>
          <a:bodyPr wrap="square" rtlCol="0">
            <a:spAutoFit/>
          </a:bodyPr>
          <a:lstStyle/>
          <a:p>
            <a:pPr algn="ctr"/>
            <a:r>
              <a:rPr lang="en-US" sz="2000" b="1" dirty="0" err="1">
                <a:solidFill>
                  <a:srgbClr val="000000"/>
                </a:solidFill>
              </a:rPr>
              <a:t>RXNorm</a:t>
            </a:r>
            <a:r>
              <a:rPr lang="en-US" sz="2000" dirty="0">
                <a:solidFill>
                  <a:srgbClr val="000000"/>
                </a:solidFill>
              </a:rPr>
              <a:t>: 2R; 3R</a:t>
            </a:r>
          </a:p>
        </p:txBody>
      </p:sp>
      <p:sp>
        <p:nvSpPr>
          <p:cNvPr id="12" name="TextBox 11"/>
          <p:cNvSpPr txBox="1"/>
          <p:nvPr/>
        </p:nvSpPr>
        <p:spPr>
          <a:xfrm>
            <a:off x="3960762" y="3843654"/>
            <a:ext cx="1343627" cy="707886"/>
          </a:xfrm>
          <a:prstGeom prst="rect">
            <a:avLst/>
          </a:prstGeom>
          <a:noFill/>
        </p:spPr>
        <p:txBody>
          <a:bodyPr wrap="square" rtlCol="0">
            <a:spAutoFit/>
          </a:bodyPr>
          <a:lstStyle/>
          <a:p>
            <a:pPr algn="ctr"/>
            <a:r>
              <a:rPr lang="en-US" sz="2000" dirty="0">
                <a:solidFill>
                  <a:srgbClr val="000000"/>
                </a:solidFill>
              </a:rPr>
              <a:t>3S; 5S; 4R; 5R</a:t>
            </a:r>
          </a:p>
        </p:txBody>
      </p:sp>
      <p:sp>
        <p:nvSpPr>
          <p:cNvPr id="13" name="TextBox 12"/>
          <p:cNvSpPr txBox="1"/>
          <p:nvPr/>
        </p:nvSpPr>
        <p:spPr>
          <a:xfrm>
            <a:off x="3847449" y="2686110"/>
            <a:ext cx="1343627" cy="707886"/>
          </a:xfrm>
          <a:prstGeom prst="rect">
            <a:avLst/>
          </a:prstGeom>
          <a:noFill/>
        </p:spPr>
        <p:txBody>
          <a:bodyPr wrap="square" rtlCol="0">
            <a:spAutoFit/>
          </a:bodyPr>
          <a:lstStyle/>
          <a:p>
            <a:pPr algn="ctr"/>
            <a:r>
              <a:rPr lang="en-US" sz="2000" dirty="0">
                <a:solidFill>
                  <a:srgbClr val="000000"/>
                </a:solidFill>
              </a:rPr>
              <a:t>1L; 1S; 1R</a:t>
            </a:r>
          </a:p>
        </p:txBody>
      </p:sp>
      <p:sp>
        <p:nvSpPr>
          <p:cNvPr id="14" name="TextBox 13"/>
          <p:cNvSpPr txBox="1"/>
          <p:nvPr/>
        </p:nvSpPr>
        <p:spPr>
          <a:xfrm>
            <a:off x="3847449" y="1349463"/>
            <a:ext cx="1343627" cy="707886"/>
          </a:xfrm>
          <a:prstGeom prst="rect">
            <a:avLst/>
          </a:prstGeom>
          <a:noFill/>
        </p:spPr>
        <p:txBody>
          <a:bodyPr wrap="square" rtlCol="0">
            <a:spAutoFit/>
          </a:bodyPr>
          <a:lstStyle/>
          <a:p>
            <a:pPr algn="ctr"/>
            <a:r>
              <a:rPr lang="en-US" sz="2000" b="1" dirty="0">
                <a:solidFill>
                  <a:srgbClr val="000000"/>
                </a:solidFill>
              </a:rPr>
              <a:t>Lab LOINC</a:t>
            </a:r>
          </a:p>
        </p:txBody>
      </p:sp>
    </p:spTree>
    <p:extLst>
      <p:ext uri="{BB962C8B-B14F-4D97-AF65-F5344CB8AC3E}">
        <p14:creationId xmlns:p14="http://schemas.microsoft.com/office/powerpoint/2010/main" val="5040848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bwMode="auto">
          <a:xfrm>
            <a:off x="297396" y="1058230"/>
            <a:ext cx="8229600" cy="322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lvl1pPr marL="342900" indent="-342900" algn="l" rtl="0" eaLnBrk="0" fontAlgn="base" hangingPunct="0">
              <a:spcBef>
                <a:spcPct val="20000"/>
              </a:spcBef>
              <a:spcAft>
                <a:spcPct val="0"/>
              </a:spcAft>
              <a:buClr>
                <a:srgbClr val="C10A25"/>
              </a:buClr>
              <a:buChar char="•"/>
              <a:defRPr lang="en-US" sz="2800" dirty="0" smtClean="0">
                <a:solidFill>
                  <a:schemeClr val="accent1"/>
                </a:solidFill>
                <a:latin typeface="Calibri" panose="020F0502020204030204" pitchFamily="34" charset="0"/>
                <a:ea typeface="MS PGothic" pitchFamily="34" charset="-128"/>
                <a:cs typeface="Calibri"/>
              </a:defRPr>
            </a:lvl1pPr>
            <a:lvl2pPr marL="742950" indent="-285750" algn="l" rtl="0" eaLnBrk="0" fontAlgn="base" hangingPunct="0">
              <a:spcBef>
                <a:spcPct val="20000"/>
              </a:spcBef>
              <a:spcAft>
                <a:spcPct val="0"/>
              </a:spcAft>
              <a:buClr>
                <a:schemeClr val="accent1"/>
              </a:buClr>
              <a:buChar char="–"/>
              <a:defRPr lang="en-US" sz="2800" dirty="0" smtClean="0">
                <a:solidFill>
                  <a:schemeClr val="accent1"/>
                </a:solidFill>
                <a:latin typeface="Calibri" panose="020F0502020204030204" pitchFamily="34" charset="0"/>
                <a:ea typeface="MS PGothic" pitchFamily="34" charset="-128"/>
                <a:cs typeface="Calibri"/>
              </a:defRPr>
            </a:lvl2pPr>
            <a:lvl3pPr marL="1143000" indent="-228600" algn="l" rtl="0" eaLnBrk="0" fontAlgn="base" hangingPunct="0">
              <a:spcBef>
                <a:spcPct val="20000"/>
              </a:spcBef>
              <a:spcAft>
                <a:spcPct val="0"/>
              </a:spcAft>
              <a:buClr>
                <a:schemeClr val="bg2"/>
              </a:buClr>
              <a:buChar char="•"/>
              <a:defRPr lang="en-US" sz="2400" dirty="0" smtClean="0">
                <a:solidFill>
                  <a:schemeClr val="accent1"/>
                </a:solidFill>
                <a:latin typeface="Calibri" panose="020F0502020204030204" pitchFamily="34" charset="0"/>
                <a:ea typeface="MS PGothic" pitchFamily="34" charset="-128"/>
                <a:cs typeface="Calibri"/>
              </a:defRPr>
            </a:lvl3pPr>
            <a:lvl4pPr marL="1600200" indent="-228600" algn="l" rtl="0" eaLnBrk="0" fontAlgn="base" hangingPunct="0">
              <a:spcBef>
                <a:spcPct val="20000"/>
              </a:spcBef>
              <a:spcAft>
                <a:spcPct val="0"/>
              </a:spcAft>
              <a:buClr>
                <a:schemeClr val="bg2"/>
              </a:buClr>
              <a:buChar char="–"/>
              <a:defRPr lang="en-US" sz="2000" dirty="0" smtClean="0">
                <a:solidFill>
                  <a:srgbClr val="013F80"/>
                </a:solidFill>
                <a:latin typeface="Calibri" panose="020F0502020204030204" pitchFamily="34" charset="0"/>
                <a:ea typeface="MS PGothic" pitchFamily="34" charset="-128"/>
                <a:cs typeface="Calibri"/>
              </a:defRPr>
            </a:lvl4pPr>
            <a:lvl5pPr marL="2057400" indent="-228600" algn="l" rtl="0" eaLnBrk="0" fontAlgn="base" hangingPunct="0">
              <a:spcBef>
                <a:spcPct val="20000"/>
              </a:spcBef>
              <a:spcAft>
                <a:spcPct val="0"/>
              </a:spcAft>
              <a:buClr>
                <a:schemeClr val="bg2"/>
              </a:buClr>
              <a:buChar char="»"/>
              <a:defRPr lang="en-US" sz="2000" dirty="0">
                <a:solidFill>
                  <a:srgbClr val="013F80"/>
                </a:solidFill>
                <a:latin typeface="Calibri" panose="020F0502020204030204" pitchFamily="34" charset="0"/>
                <a:ea typeface="MS PGothic" pitchFamily="34" charset="-128"/>
                <a:cs typeface="Calibri"/>
              </a:defRPr>
            </a:lvl5pPr>
            <a:lvl6pPr marL="2514600" indent="-228600" algn="l" rtl="0" fontAlgn="base">
              <a:spcBef>
                <a:spcPct val="20000"/>
              </a:spcBef>
              <a:spcAft>
                <a:spcPct val="0"/>
              </a:spcAft>
              <a:buChar char="»"/>
              <a:defRPr sz="2000">
                <a:solidFill>
                  <a:srgbClr val="3C3E3D"/>
                </a:solidFill>
                <a:latin typeface="+mn-lt"/>
                <a:ea typeface="+mn-ea"/>
              </a:defRPr>
            </a:lvl6pPr>
            <a:lvl7pPr marL="2971800" indent="-228600" algn="l" rtl="0" fontAlgn="base">
              <a:spcBef>
                <a:spcPct val="20000"/>
              </a:spcBef>
              <a:spcAft>
                <a:spcPct val="0"/>
              </a:spcAft>
              <a:buChar char="»"/>
              <a:defRPr sz="2000">
                <a:solidFill>
                  <a:srgbClr val="3C3E3D"/>
                </a:solidFill>
                <a:latin typeface="+mn-lt"/>
                <a:ea typeface="+mn-ea"/>
              </a:defRPr>
            </a:lvl7pPr>
            <a:lvl8pPr marL="3429000" indent="-228600" algn="l" rtl="0" fontAlgn="base">
              <a:spcBef>
                <a:spcPct val="20000"/>
              </a:spcBef>
              <a:spcAft>
                <a:spcPct val="0"/>
              </a:spcAft>
              <a:buChar char="»"/>
              <a:defRPr sz="2000">
                <a:solidFill>
                  <a:srgbClr val="3C3E3D"/>
                </a:solidFill>
                <a:latin typeface="+mn-lt"/>
                <a:ea typeface="+mn-ea"/>
              </a:defRPr>
            </a:lvl8pPr>
            <a:lvl9pPr marL="3886200" indent="-228600" algn="l" rtl="0" fontAlgn="base">
              <a:spcBef>
                <a:spcPct val="20000"/>
              </a:spcBef>
              <a:spcAft>
                <a:spcPct val="0"/>
              </a:spcAft>
              <a:buChar char="»"/>
              <a:defRPr sz="2000">
                <a:solidFill>
                  <a:srgbClr val="3C3E3D"/>
                </a:solidFill>
                <a:latin typeface="+mn-lt"/>
                <a:ea typeface="+mn-ea"/>
              </a:defRPr>
            </a:lvl9pPr>
          </a:lstStyle>
          <a:p>
            <a:endParaRPr lang="en-US" sz="4000" dirty="0"/>
          </a:p>
          <a:p>
            <a:pPr>
              <a:buClrTx/>
              <a:buFont typeface="Arial" panose="020B0604020202020204" pitchFamily="34" charset="0"/>
              <a:buChar char="•"/>
            </a:pPr>
            <a:r>
              <a:rPr lang="en-US" sz="8000" dirty="0">
                <a:solidFill>
                  <a:schemeClr val="tx1">
                    <a:lumMod val="50000"/>
                  </a:schemeClr>
                </a:solidFill>
              </a:rPr>
              <a:t>Today, implementation is too complicated, and not interoperable, even when using well known standards. </a:t>
            </a:r>
          </a:p>
          <a:p>
            <a:pPr>
              <a:buClrTx/>
              <a:buFont typeface="Arial" panose="020B0604020202020204" pitchFamily="34" charset="0"/>
              <a:buChar char="•"/>
            </a:pPr>
            <a:r>
              <a:rPr lang="en-US" sz="8000" dirty="0">
                <a:solidFill>
                  <a:schemeClr val="tx1">
                    <a:lumMod val="50000"/>
                  </a:schemeClr>
                </a:solidFill>
              </a:rPr>
              <a:t>FHIM exists to address one form of information modeling for the federal partners </a:t>
            </a:r>
          </a:p>
          <a:p>
            <a:pPr>
              <a:buClrTx/>
              <a:buFont typeface="Arial" panose="020B0604020202020204" pitchFamily="34" charset="0"/>
              <a:buChar char="•"/>
            </a:pPr>
            <a:r>
              <a:rPr lang="en-US" sz="8000" dirty="0">
                <a:solidFill>
                  <a:schemeClr val="tx1">
                    <a:lumMod val="50000"/>
                  </a:schemeClr>
                </a:solidFill>
              </a:rPr>
              <a:t>CIMI exists to address another form of information modeling for an even broader (international) community </a:t>
            </a:r>
          </a:p>
          <a:p>
            <a:pPr>
              <a:buClrTx/>
              <a:buFont typeface="Arial" panose="020B0604020202020204" pitchFamily="34" charset="0"/>
              <a:buChar char="•"/>
            </a:pPr>
            <a:r>
              <a:rPr lang="en-US" sz="8000" dirty="0">
                <a:solidFill>
                  <a:schemeClr val="tx1">
                    <a:lumMod val="50000"/>
                  </a:schemeClr>
                </a:solidFill>
              </a:rPr>
              <a:t>There are even more that need to come together, and more importantly they need to become routinely and consistently used and more meaningful to implementers </a:t>
            </a:r>
          </a:p>
          <a:p>
            <a:pPr>
              <a:buClrTx/>
              <a:buFont typeface="Arial" panose="020B0604020202020204" pitchFamily="34" charset="0"/>
              <a:buChar char="•"/>
            </a:pPr>
            <a:r>
              <a:rPr lang="en-US" sz="8000" dirty="0">
                <a:solidFill>
                  <a:schemeClr val="tx1">
                    <a:lumMod val="50000"/>
                  </a:schemeClr>
                </a:solidFill>
              </a:rPr>
              <a:t>The Opportunity:  via the Jan 2016 HL7 CIMI Modeling Working Group Meeting, an Investigative Study has been initiated to entertain the integration of   </a:t>
            </a:r>
          </a:p>
          <a:p>
            <a:pPr lvl="1">
              <a:buClrTx/>
              <a:buFont typeface="Arial" panose="020B0604020202020204" pitchFamily="34" charset="0"/>
              <a:buChar char="•"/>
            </a:pPr>
            <a:r>
              <a:rPr lang="en-US" sz="5600" dirty="0">
                <a:solidFill>
                  <a:schemeClr val="tx1">
                    <a:lumMod val="50000"/>
                  </a:schemeClr>
                </a:solidFill>
              </a:rPr>
              <a:t>FHIM</a:t>
            </a:r>
          </a:p>
          <a:p>
            <a:pPr lvl="1">
              <a:buClrTx/>
              <a:buFont typeface="Arial" panose="020B0604020202020204" pitchFamily="34" charset="0"/>
              <a:buChar char="•"/>
            </a:pPr>
            <a:r>
              <a:rPr lang="en-US" sz="5600" dirty="0">
                <a:solidFill>
                  <a:schemeClr val="tx1">
                    <a:lumMod val="50000"/>
                  </a:schemeClr>
                </a:solidFill>
              </a:rPr>
              <a:t>CIMI/HSPC</a:t>
            </a:r>
          </a:p>
          <a:p>
            <a:pPr lvl="1">
              <a:buClrTx/>
              <a:buFont typeface="Arial" panose="020B0604020202020204" pitchFamily="34" charset="0"/>
              <a:buChar char="•"/>
            </a:pPr>
            <a:r>
              <a:rPr lang="en-US" sz="5600" dirty="0">
                <a:solidFill>
                  <a:schemeClr val="tx1">
                    <a:lumMod val="50000"/>
                  </a:schemeClr>
                </a:solidFill>
              </a:rPr>
              <a:t>QUICK/CQF</a:t>
            </a:r>
          </a:p>
          <a:p>
            <a:pPr lvl="1">
              <a:buClrTx/>
              <a:buFont typeface="Arial" panose="020B0604020202020204" pitchFamily="34" charset="0"/>
              <a:buChar char="•"/>
            </a:pPr>
            <a:r>
              <a:rPr lang="en-US" sz="5600" dirty="0">
                <a:solidFill>
                  <a:schemeClr val="tx1">
                    <a:lumMod val="50000"/>
                  </a:schemeClr>
                </a:solidFill>
              </a:rPr>
              <a:t>SOLOR</a:t>
            </a:r>
          </a:p>
          <a:p>
            <a:pPr lvl="1">
              <a:buClrTx/>
              <a:buFont typeface="Arial" panose="020B0604020202020204" pitchFamily="34" charset="0"/>
              <a:buChar char="•"/>
            </a:pPr>
            <a:r>
              <a:rPr lang="en-US" sz="5600" dirty="0">
                <a:solidFill>
                  <a:schemeClr val="tx1">
                    <a:lumMod val="50000"/>
                  </a:schemeClr>
                </a:solidFill>
              </a:rPr>
              <a:t>Through applied tooling of the MDHT/MDMI</a:t>
            </a:r>
          </a:p>
          <a:p>
            <a:pPr>
              <a:buClrTx/>
              <a:buFont typeface="Arial" panose="020B0604020202020204" pitchFamily="34" charset="0"/>
              <a:buChar char="•"/>
            </a:pPr>
            <a:r>
              <a:rPr lang="en-US" sz="8000" dirty="0">
                <a:solidFill>
                  <a:schemeClr val="tx1">
                    <a:lumMod val="50000"/>
                  </a:schemeClr>
                </a:solidFill>
              </a:rPr>
              <a:t>A Two-Day Technical Forum has been added to accent on the opportunity—to all stakeholders </a:t>
            </a:r>
          </a:p>
          <a:p>
            <a:pPr marL="457200" lvl="1" indent="0">
              <a:buNone/>
            </a:pPr>
            <a:endParaRPr lang="en-US" sz="2400" dirty="0"/>
          </a:p>
          <a:p>
            <a:pPr marL="457200" lvl="1" indent="0">
              <a:buNone/>
            </a:pPr>
            <a:endParaRPr lang="en-US" sz="2400" dirty="0"/>
          </a:p>
          <a:p>
            <a:pPr marL="0" indent="0" algn="ctr">
              <a:buNone/>
            </a:pPr>
            <a:endParaRPr lang="en-US" sz="2400" dirty="0">
              <a:solidFill>
                <a:srgbClr val="0000CC"/>
              </a:solidFill>
              <a:latin typeface="+mn-lt"/>
            </a:endParaRPr>
          </a:p>
        </p:txBody>
      </p:sp>
      <p:sp>
        <p:nvSpPr>
          <p:cNvPr id="4" name="Slide Number Placeholder 3"/>
          <p:cNvSpPr>
            <a:spLocks noGrp="1"/>
          </p:cNvSpPr>
          <p:nvPr>
            <p:ph type="sldNum" sz="quarter" idx="12"/>
          </p:nvPr>
        </p:nvSpPr>
        <p:spPr/>
        <p:txBody>
          <a:bodyPr/>
          <a:lstStyle/>
          <a:p>
            <a:fld id="{F8059506-D6B1-B842-AAB5-13291BE98BD7}" type="slidenum">
              <a:rPr lang="en-US" smtClean="0">
                <a:solidFill>
                  <a:prstClr val="white"/>
                </a:solidFill>
              </a:rPr>
              <a:pPr/>
              <a:t>82</a:t>
            </a:fld>
            <a:endParaRPr lang="en-US" dirty="0">
              <a:solidFill>
                <a:prstClr val="white"/>
              </a:solidFill>
            </a:endParaRPr>
          </a:p>
        </p:txBody>
      </p:sp>
      <p:sp>
        <p:nvSpPr>
          <p:cNvPr id="5" name="Title 4"/>
          <p:cNvSpPr>
            <a:spLocks noGrp="1"/>
          </p:cNvSpPr>
          <p:nvPr>
            <p:ph type="title"/>
          </p:nvPr>
        </p:nvSpPr>
        <p:spPr/>
        <p:txBody>
          <a:bodyPr>
            <a:normAutofit/>
          </a:bodyPr>
          <a:lstStyle/>
          <a:p>
            <a:r>
              <a:rPr lang="en-US" dirty="0"/>
              <a:t>Opportunities Ahead</a:t>
            </a:r>
          </a:p>
        </p:txBody>
      </p:sp>
    </p:spTree>
    <p:extLst>
      <p:ext uri="{BB962C8B-B14F-4D97-AF65-F5344CB8AC3E}">
        <p14:creationId xmlns:p14="http://schemas.microsoft.com/office/powerpoint/2010/main" val="271115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8059506-D6B1-B842-AAB5-13291BE98BD7}" type="slidenum">
              <a:rPr lang="en-US" smtClean="0">
                <a:solidFill>
                  <a:prstClr val="white"/>
                </a:solidFill>
              </a:rPr>
              <a:pPr/>
              <a:t>83</a:t>
            </a:fld>
            <a:endParaRPr lang="en-US" dirty="0">
              <a:solidFill>
                <a:prstClr val="white"/>
              </a:solidFill>
            </a:endParaRPr>
          </a:p>
        </p:txBody>
      </p:sp>
      <p:sp>
        <p:nvSpPr>
          <p:cNvPr id="5" name="Title 4"/>
          <p:cNvSpPr>
            <a:spLocks noGrp="1"/>
          </p:cNvSpPr>
          <p:nvPr>
            <p:ph type="title"/>
          </p:nvPr>
        </p:nvSpPr>
        <p:spPr/>
        <p:txBody>
          <a:bodyPr/>
          <a:lstStyle/>
          <a:p>
            <a:r>
              <a:rPr lang="en-US" dirty="0"/>
              <a:t>Integration Opportunity</a:t>
            </a:r>
          </a:p>
        </p:txBody>
      </p:sp>
      <p:graphicFrame>
        <p:nvGraphicFramePr>
          <p:cNvPr id="6" name="Content Placeholder 10"/>
          <p:cNvGraphicFramePr>
            <a:graphicFrameLocks noGrp="1"/>
          </p:cNvGraphicFramePr>
          <p:nvPr>
            <p:ph idx="1"/>
            <p:extLst>
              <p:ext uri="{D42A27DB-BD31-4B8C-83A1-F6EECF244321}">
                <p14:modId xmlns:p14="http://schemas.microsoft.com/office/powerpoint/2010/main" val="2606954399"/>
              </p:ext>
            </p:extLst>
          </p:nvPr>
        </p:nvGraphicFramePr>
        <p:xfrm>
          <a:off x="705784" y="1384915"/>
          <a:ext cx="7381783" cy="40445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129374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82522"/>
            <a:ext cx="8429348" cy="4566618"/>
          </a:xfrm>
        </p:spPr>
        <p:txBody>
          <a:bodyPr/>
          <a:lstStyle/>
          <a:p>
            <a:pPr marL="342900" indent="-342900">
              <a:buFont typeface="Arial" panose="020B0604020202020204" pitchFamily="34" charset="0"/>
              <a:buChar char="•"/>
            </a:pPr>
            <a:r>
              <a:rPr lang="en-US" dirty="0"/>
              <a:t>Topic: Information Modeling – Foundation to Semantic Interoperability </a:t>
            </a:r>
          </a:p>
          <a:p>
            <a:pPr marL="342900" indent="-342900">
              <a:buFont typeface="Arial" panose="020B0604020202020204" pitchFamily="34" charset="0"/>
              <a:buChar char="•"/>
            </a:pPr>
            <a:r>
              <a:rPr lang="en-US" dirty="0"/>
              <a:t>Cosponsored by: 	</a:t>
            </a:r>
          </a:p>
          <a:p>
            <a:pPr marL="800100" lvl="1" indent="-342900">
              <a:buFont typeface="Courier New" panose="02070309020205020404" pitchFamily="49" charset="0"/>
              <a:buChar char="o"/>
            </a:pPr>
            <a:r>
              <a:rPr lang="en-US" dirty="0"/>
              <a:t>DoD/VA Interagency Program Office</a:t>
            </a:r>
          </a:p>
          <a:p>
            <a:pPr marL="800100" lvl="1" indent="-342900">
              <a:buFont typeface="Courier New" panose="02070309020205020404" pitchFamily="49" charset="0"/>
              <a:buChar char="o"/>
            </a:pPr>
            <a:r>
              <a:rPr lang="en-US" dirty="0"/>
              <a:t>Federal Health Architecture</a:t>
            </a:r>
          </a:p>
          <a:p>
            <a:pPr marL="800100" lvl="1" indent="-342900">
              <a:buFont typeface="Courier New" panose="02070309020205020404" pitchFamily="49" charset="0"/>
              <a:buChar char="o"/>
            </a:pPr>
            <a:r>
              <a:rPr lang="en-US" dirty="0"/>
              <a:t>ONC Office of Standards &amp; Technology</a:t>
            </a:r>
          </a:p>
          <a:p>
            <a:pPr marL="342900" indent="-342900">
              <a:buFont typeface="Arial" panose="020B0604020202020204" pitchFamily="34" charset="0"/>
              <a:buChar char="•"/>
            </a:pPr>
            <a:r>
              <a:rPr lang="en-US" dirty="0"/>
              <a:t>Approach: Leverage DoD/VA IPO’s Health Interoperability Exchange Alliance (HIEA) Technical Forum </a:t>
            </a:r>
          </a:p>
          <a:p>
            <a:pPr marL="342900" indent="-342900">
              <a:buFont typeface="Arial" panose="020B0604020202020204" pitchFamily="34" charset="0"/>
              <a:buChar char="•"/>
            </a:pPr>
            <a:r>
              <a:rPr lang="en-US" dirty="0"/>
              <a:t>Content: Created and orchestrated by the SMEs </a:t>
            </a:r>
          </a:p>
        </p:txBody>
      </p:sp>
      <p:sp>
        <p:nvSpPr>
          <p:cNvPr id="4" name="Slide Number Placeholder 3"/>
          <p:cNvSpPr>
            <a:spLocks noGrp="1"/>
          </p:cNvSpPr>
          <p:nvPr>
            <p:ph type="sldNum" sz="quarter" idx="12"/>
          </p:nvPr>
        </p:nvSpPr>
        <p:spPr/>
        <p:txBody>
          <a:bodyPr/>
          <a:lstStyle/>
          <a:p>
            <a:fld id="{F8059506-D6B1-B842-AAB5-13291BE98BD7}" type="slidenum">
              <a:rPr lang="en-US" smtClean="0">
                <a:solidFill>
                  <a:prstClr val="white"/>
                </a:solidFill>
              </a:rPr>
              <a:pPr/>
              <a:t>84</a:t>
            </a:fld>
            <a:endParaRPr lang="en-US" dirty="0">
              <a:solidFill>
                <a:prstClr val="white"/>
              </a:solidFill>
            </a:endParaRPr>
          </a:p>
        </p:txBody>
      </p:sp>
      <p:sp>
        <p:nvSpPr>
          <p:cNvPr id="5" name="Title 4"/>
          <p:cNvSpPr>
            <a:spLocks noGrp="1"/>
          </p:cNvSpPr>
          <p:nvPr>
            <p:ph type="title"/>
          </p:nvPr>
        </p:nvSpPr>
        <p:spPr/>
        <p:txBody>
          <a:bodyPr>
            <a:normAutofit fontScale="90000"/>
          </a:bodyPr>
          <a:lstStyle/>
          <a:p>
            <a:r>
              <a:rPr lang="en-US" dirty="0"/>
              <a:t>Modeling Workshop – August 17 &amp; 18</a:t>
            </a:r>
          </a:p>
        </p:txBody>
      </p:sp>
    </p:spTree>
    <p:extLst>
      <p:ext uri="{BB962C8B-B14F-4D97-AF65-F5344CB8AC3E}">
        <p14:creationId xmlns:p14="http://schemas.microsoft.com/office/powerpoint/2010/main" val="377565241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044825"/>
            <a:ext cx="7772400" cy="1362075"/>
          </a:xfrm>
        </p:spPr>
        <p:txBody>
          <a:bodyPr/>
          <a:lstStyle/>
          <a:p>
            <a:r>
              <a:rPr lang="en-US" dirty="0"/>
              <a:t>[initiative is TBD] approach</a:t>
            </a:r>
            <a:endParaRPr lang="en-US" dirty="0">
              <a:solidFill>
                <a:srgbClr val="FF0000"/>
              </a:solidFill>
            </a:endParaRPr>
          </a:p>
        </p:txBody>
      </p:sp>
      <p:sp>
        <p:nvSpPr>
          <p:cNvPr id="3" name="Text Placeholder 2"/>
          <p:cNvSpPr>
            <a:spLocks noGrp="1"/>
          </p:cNvSpPr>
          <p:nvPr>
            <p:ph type="body" idx="1"/>
          </p:nvPr>
        </p:nvSpPr>
        <p:spPr/>
        <p:txBody>
          <a:bodyPr/>
          <a:lstStyle/>
          <a:p>
            <a:r>
              <a:rPr lang="en-US" dirty="0"/>
              <a:t>Gail Kalbfleisch, Director, FHA</a:t>
            </a:r>
          </a:p>
          <a:p>
            <a:endParaRPr lang="en-US" dirty="0"/>
          </a:p>
        </p:txBody>
      </p:sp>
      <p:sp>
        <p:nvSpPr>
          <p:cNvPr id="5" name="Slide Number Placeholder 4"/>
          <p:cNvSpPr>
            <a:spLocks noGrp="1"/>
          </p:cNvSpPr>
          <p:nvPr>
            <p:ph type="sldNum" sz="quarter" idx="12"/>
          </p:nvPr>
        </p:nvSpPr>
        <p:spPr/>
        <p:txBody>
          <a:bodyPr/>
          <a:lstStyle/>
          <a:p>
            <a:fld id="{F8059506-D6B1-B842-AAB5-13291BE98BD7}" type="slidenum">
              <a:rPr lang="en-US" smtClean="0"/>
              <a:t>85</a:t>
            </a:fld>
            <a:endParaRPr lang="en-US"/>
          </a:p>
        </p:txBody>
      </p:sp>
    </p:spTree>
    <p:extLst>
      <p:ext uri="{BB962C8B-B14F-4D97-AF65-F5344CB8AC3E}">
        <p14:creationId xmlns:p14="http://schemas.microsoft.com/office/powerpoint/2010/main" val="245666551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8059506-D6B1-B842-AAB5-13291BE98BD7}" type="slidenum">
              <a:rPr lang="en-US" smtClean="0"/>
              <a:pPr/>
              <a:t>86</a:t>
            </a:fld>
            <a:endParaRPr lang="en-US" dirty="0"/>
          </a:p>
        </p:txBody>
      </p:sp>
      <p:sp>
        <p:nvSpPr>
          <p:cNvPr id="4" name="Title 3"/>
          <p:cNvSpPr>
            <a:spLocks noGrp="1"/>
          </p:cNvSpPr>
          <p:nvPr>
            <p:ph type="title"/>
          </p:nvPr>
        </p:nvSpPr>
        <p:spPr>
          <a:xfrm>
            <a:off x="114300" y="274638"/>
            <a:ext cx="6739615" cy="677894"/>
          </a:xfrm>
        </p:spPr>
        <p:txBody>
          <a:bodyPr>
            <a:normAutofit fontScale="90000"/>
          </a:bodyPr>
          <a:lstStyle/>
          <a:p>
            <a:r>
              <a:rPr lang="en-US" dirty="0"/>
              <a:t>Identity Management / Resource Locator </a:t>
            </a:r>
          </a:p>
        </p:txBody>
      </p:sp>
      <p:sp>
        <p:nvSpPr>
          <p:cNvPr id="5" name="Content Placeholder 4"/>
          <p:cNvSpPr>
            <a:spLocks noGrp="1"/>
          </p:cNvSpPr>
          <p:nvPr>
            <p:ph idx="1"/>
          </p:nvPr>
        </p:nvSpPr>
        <p:spPr>
          <a:xfrm>
            <a:off x="457200" y="1335796"/>
            <a:ext cx="8229600" cy="4566618"/>
          </a:xfrm>
        </p:spPr>
        <p:txBody>
          <a:bodyPr/>
          <a:lstStyle/>
          <a:p>
            <a:r>
              <a:rPr lang="en-US" dirty="0"/>
              <a:t>Develop and publish an architecture for:</a:t>
            </a:r>
          </a:p>
          <a:p>
            <a:pPr marL="800100" lvl="1" indent="-342900">
              <a:lnSpc>
                <a:spcPct val="150000"/>
              </a:lnSpc>
              <a:buFont typeface="Arial" panose="020B0604020202020204" pitchFamily="34" charset="0"/>
              <a:buChar char="•"/>
            </a:pPr>
            <a:r>
              <a:rPr lang="en-US" dirty="0"/>
              <a:t> </a:t>
            </a:r>
            <a:r>
              <a:rPr lang="en-US" sz="2400" dirty="0"/>
              <a:t>Healthcare Directory Model</a:t>
            </a:r>
          </a:p>
          <a:p>
            <a:pPr marL="800100" lvl="1" indent="-342900">
              <a:lnSpc>
                <a:spcPct val="150000"/>
              </a:lnSpc>
              <a:buFont typeface="Arial" panose="020B0604020202020204" pitchFamily="34" charset="0"/>
              <a:buChar char="•"/>
            </a:pPr>
            <a:r>
              <a:rPr lang="en-US" sz="2400" dirty="0"/>
              <a:t>Patient Matching Model</a:t>
            </a:r>
          </a:p>
          <a:p>
            <a:pPr marL="800100" lvl="1" indent="-342900">
              <a:lnSpc>
                <a:spcPct val="150000"/>
              </a:lnSpc>
              <a:buFont typeface="Arial" panose="020B0604020202020204" pitchFamily="34" charset="0"/>
              <a:buChar char="•"/>
            </a:pPr>
            <a:r>
              <a:rPr lang="en-US" sz="2400" dirty="0"/>
              <a:t>Organization Model</a:t>
            </a:r>
          </a:p>
          <a:p>
            <a:pPr marL="800100" lvl="1" indent="-342900">
              <a:lnSpc>
                <a:spcPct val="150000"/>
              </a:lnSpc>
              <a:buFont typeface="Arial" panose="020B0604020202020204" pitchFamily="34" charset="0"/>
              <a:buChar char="•"/>
            </a:pPr>
            <a:r>
              <a:rPr lang="en-US" sz="2400" dirty="0"/>
              <a:t>Specialty Model</a:t>
            </a:r>
          </a:p>
          <a:p>
            <a:pPr marL="800100" lvl="1" indent="-342900">
              <a:lnSpc>
                <a:spcPct val="150000"/>
              </a:lnSpc>
              <a:buFont typeface="Arial" panose="020B0604020202020204" pitchFamily="34" charset="0"/>
              <a:buChar char="•"/>
            </a:pPr>
            <a:r>
              <a:rPr lang="en-US" sz="2400" dirty="0"/>
              <a:t>Insurance Model</a:t>
            </a:r>
          </a:p>
          <a:p>
            <a:pPr marL="800100" lvl="1" indent="-342900">
              <a:lnSpc>
                <a:spcPct val="150000"/>
              </a:lnSpc>
              <a:buFont typeface="Arial" panose="020B0604020202020204" pitchFamily="34" charset="0"/>
              <a:buChar char="•"/>
            </a:pPr>
            <a:r>
              <a:rPr lang="en-US" sz="2400" dirty="0"/>
              <a:t>Trust/Security Model</a:t>
            </a:r>
          </a:p>
          <a:p>
            <a:endParaRPr lang="en-US" sz="1000"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121379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10275"/>
            <a:ext cx="9143999" cy="5117810"/>
          </a:xfrm>
        </p:spPr>
        <p:txBody>
          <a:bodyPr/>
          <a:lstStyle/>
          <a:p>
            <a:pPr fontAlgn="base"/>
            <a:r>
              <a:rPr lang="en-US" b="1" dirty="0">
                <a:latin typeface="Arial Narrow" panose="020B0606020202030204" pitchFamily="34" charset="0"/>
              </a:rPr>
              <a:t>Current Status, Issues and Activities</a:t>
            </a:r>
          </a:p>
          <a:p>
            <a:pPr marL="342900" indent="-342900" fontAlgn="base">
              <a:buFont typeface="Arial" panose="020B0604020202020204" pitchFamily="34" charset="0"/>
              <a:buChar char="•"/>
            </a:pPr>
            <a:r>
              <a:rPr lang="en-US" sz="1800" dirty="0">
                <a:latin typeface="Arial Narrow" panose="020B0606020202030204" pitchFamily="34" charset="0"/>
              </a:rPr>
              <a:t>VSAC in use for defining and hosting value sets bound in FHIM model</a:t>
            </a:r>
          </a:p>
          <a:p>
            <a:pPr marL="342900" indent="-342900" fontAlgn="base">
              <a:buFont typeface="Arial" panose="020B0604020202020204" pitchFamily="34" charset="0"/>
              <a:buChar char="•"/>
            </a:pPr>
            <a:r>
              <a:rPr lang="en-US" sz="1800" dirty="0">
                <a:latin typeface="Arial Narrow" panose="020B0606020202030204" pitchFamily="34" charset="0"/>
              </a:rPr>
              <a:t>VSAC Collaboration in limited use for FHIM collaborative authoring of value sets</a:t>
            </a:r>
          </a:p>
          <a:p>
            <a:pPr marL="342900" indent="-342900" fontAlgn="base">
              <a:buFont typeface="Arial" panose="020B0604020202020204" pitchFamily="34" charset="0"/>
              <a:buChar char="•"/>
            </a:pPr>
            <a:r>
              <a:rPr lang="en-US" sz="1800" dirty="0">
                <a:latin typeface="Arial Narrow" panose="020B0606020202030204" pitchFamily="34" charset="0"/>
              </a:rPr>
              <a:t>In process: VSAC services to support FHIM automated publication &amp; validation</a:t>
            </a:r>
          </a:p>
          <a:p>
            <a:pPr lvl="0" fontAlgn="base"/>
            <a:r>
              <a:rPr lang="en-US" b="1" dirty="0">
                <a:latin typeface="Arial Narrow" panose="020B0606020202030204" pitchFamily="34" charset="0"/>
              </a:rPr>
              <a:t>Relationship to Other FHIM/FHA/Non-Government Initiatives </a:t>
            </a:r>
          </a:p>
          <a:p>
            <a:pPr marL="342900" lvl="0" indent="-342900" fontAlgn="base">
              <a:buFont typeface="Arial" panose="020B0604020202020204" pitchFamily="34" charset="0"/>
              <a:buChar char="•"/>
            </a:pPr>
            <a:r>
              <a:rPr lang="en-US" sz="1800" dirty="0">
                <a:latin typeface="Arial Narrow" panose="020B0606020202030204" pitchFamily="34" charset="0"/>
              </a:rPr>
              <a:t> NLM VSAC team</a:t>
            </a:r>
          </a:p>
          <a:p>
            <a:pPr fontAlgn="base"/>
            <a:r>
              <a:rPr lang="en-US" b="1" dirty="0">
                <a:latin typeface="Arial Narrow" panose="020B0606020202030204" pitchFamily="34" charset="0"/>
              </a:rPr>
              <a:t>FHIM Team Participants and Non-FHIM Team Key Participants</a:t>
            </a:r>
          </a:p>
          <a:p>
            <a:pPr marL="342900" lvl="0" indent="-342900" fontAlgn="base">
              <a:buFont typeface="Arial" panose="020B0604020202020204" pitchFamily="34" charset="0"/>
              <a:buChar char="•"/>
            </a:pPr>
            <a:r>
              <a:rPr lang="en-US" sz="1800" dirty="0">
                <a:latin typeface="Arial Narrow" panose="020B0606020202030204" pitchFamily="34" charset="0"/>
              </a:rPr>
              <a:t>FHIM Team Participants: </a:t>
            </a:r>
          </a:p>
          <a:p>
            <a:pPr marL="800100" lvl="1" indent="-342900" fontAlgn="base">
              <a:buFont typeface="Arial" panose="020B0604020202020204" pitchFamily="34" charset="0"/>
              <a:buChar char="•"/>
            </a:pPr>
            <a:r>
              <a:rPr lang="en-US" sz="1600" dirty="0">
                <a:latin typeface="Arial Narrow" panose="020B0606020202030204" pitchFamily="34" charset="0"/>
              </a:rPr>
              <a:t>Jay Lyle, Rob McClure, Susan Matney, Galen Mulrooney</a:t>
            </a:r>
          </a:p>
          <a:p>
            <a:pPr marL="342900" indent="-342900" fontAlgn="base">
              <a:buFont typeface="Arial" panose="020B0604020202020204" pitchFamily="34" charset="0"/>
              <a:buChar char="•"/>
            </a:pPr>
            <a:r>
              <a:rPr lang="en-US" sz="1800" dirty="0">
                <a:latin typeface="Arial Narrow" panose="020B0606020202030204" pitchFamily="34" charset="0"/>
              </a:rPr>
              <a:t>Non-FHIM Team Key Participants: </a:t>
            </a:r>
          </a:p>
          <a:p>
            <a:pPr marL="800100" lvl="1" indent="-342900" fontAlgn="base">
              <a:buFont typeface="Arial" panose="020B0604020202020204" pitchFamily="34" charset="0"/>
              <a:buChar char="•"/>
            </a:pPr>
            <a:r>
              <a:rPr lang="en-US" sz="1600" dirty="0">
                <a:latin typeface="Arial Narrow" panose="020B0606020202030204" pitchFamily="34" charset="0"/>
              </a:rPr>
              <a:t>VA, FDA, CDC, NCPDP, DICOM, DoD, 3M, Intermountain Healthcare</a:t>
            </a:r>
          </a:p>
          <a:p>
            <a:endParaRPr lang="en-US" sz="2800" dirty="0">
              <a:latin typeface="Arial Narrow" panose="020B0606020202030204" pitchFamily="34" charset="0"/>
            </a:endParaRPr>
          </a:p>
        </p:txBody>
      </p:sp>
      <p:sp>
        <p:nvSpPr>
          <p:cNvPr id="3" name="Slide Number Placeholder 2"/>
          <p:cNvSpPr>
            <a:spLocks noGrp="1"/>
          </p:cNvSpPr>
          <p:nvPr>
            <p:ph type="sldNum" sz="quarter" idx="12"/>
          </p:nvPr>
        </p:nvSpPr>
        <p:spPr/>
        <p:txBody>
          <a:bodyPr/>
          <a:lstStyle/>
          <a:p>
            <a:fld id="{F8059506-D6B1-B842-AAB5-13291BE98BD7}" type="slidenum">
              <a:rPr lang="en-US" smtClean="0"/>
              <a:pPr/>
              <a:t>9</a:t>
            </a:fld>
            <a:endParaRPr lang="en-US" dirty="0"/>
          </a:p>
        </p:txBody>
      </p:sp>
      <p:sp>
        <p:nvSpPr>
          <p:cNvPr id="4" name="Title 3"/>
          <p:cNvSpPr>
            <a:spLocks noGrp="1"/>
          </p:cNvSpPr>
          <p:nvPr>
            <p:ph type="title"/>
          </p:nvPr>
        </p:nvSpPr>
        <p:spPr>
          <a:xfrm>
            <a:off x="457200" y="68726"/>
            <a:ext cx="6396715" cy="845673"/>
          </a:xfrm>
        </p:spPr>
        <p:txBody>
          <a:bodyPr>
            <a:normAutofit fontScale="90000"/>
          </a:bodyPr>
          <a:lstStyle/>
          <a:p>
            <a:r>
              <a:rPr lang="en-US" dirty="0">
                <a:solidFill>
                  <a:schemeClr val="dk1"/>
                </a:solidFill>
                <a:latin typeface="Arial Narrow" panose="020B0606020202030204" pitchFamily="34" charset="0"/>
              </a:rPr>
              <a:t>Jay &amp; Rob: VSAC Repository Support </a:t>
            </a:r>
            <a:br>
              <a:rPr lang="en-US" dirty="0">
                <a:solidFill>
                  <a:schemeClr val="dk1"/>
                </a:solidFill>
                <a:latin typeface="Arial Narrow" panose="020B0606020202030204" pitchFamily="34" charset="0"/>
              </a:rPr>
            </a:br>
            <a:r>
              <a:rPr lang="en-US" dirty="0">
                <a:solidFill>
                  <a:schemeClr val="dk1"/>
                </a:solidFill>
                <a:latin typeface="Arial Narrow" panose="020B0606020202030204" pitchFamily="34" charset="0"/>
              </a:rPr>
              <a:t>for FHIM Terminology Modeling</a:t>
            </a:r>
            <a:endParaRPr lang="en-US" dirty="0"/>
          </a:p>
        </p:txBody>
      </p:sp>
      <p:sp>
        <p:nvSpPr>
          <p:cNvPr id="7" name="TextBox 6"/>
          <p:cNvSpPr txBox="1"/>
          <p:nvPr/>
        </p:nvSpPr>
        <p:spPr>
          <a:xfrm>
            <a:off x="0" y="6355533"/>
            <a:ext cx="9144000" cy="380245"/>
          </a:xfrm>
          <a:prstGeom prst="rect">
            <a:avLst/>
          </a:prstGeom>
          <a:noFill/>
        </p:spPr>
        <p:txBody>
          <a:bodyPr wrap="square" rtlCol="0">
            <a:spAutoFit/>
          </a:bodyPr>
          <a:lstStyle/>
          <a:p>
            <a:pPr algn="ctr"/>
            <a:r>
              <a:rPr lang="en-US" dirty="0">
                <a:solidFill>
                  <a:schemeClr val="bg1"/>
                </a:solidFill>
              </a:rPr>
              <a:t>Jun 13-14 FHIM Discussion Topics</a:t>
            </a:r>
          </a:p>
        </p:txBody>
      </p:sp>
    </p:spTree>
    <p:extLst>
      <p:ext uri="{BB962C8B-B14F-4D97-AF65-F5344CB8AC3E}">
        <p14:creationId xmlns:p14="http://schemas.microsoft.com/office/powerpoint/2010/main" val="1774636797"/>
      </p:ext>
    </p:extLst>
  </p:cSld>
  <p:clrMapOvr>
    <a:masterClrMapping/>
  </p:clrMapOvr>
  <p:timing>
    <p:tnLst>
      <p:par>
        <p:cTn id="1" dur="indefinite" restart="never" nodeType="tmRoot"/>
      </p:par>
    </p:tnLst>
  </p:timing>
</p:sld>
</file>

<file path=ppt/theme/theme1.xml><?xml version="1.0" encoding="utf-8"?>
<a:theme xmlns:a="http://schemas.openxmlformats.org/drawingml/2006/main" name="FHA2016_PPTtheme_4.3-BLUEwoONC">
  <a:themeElements>
    <a:clrScheme name="FHA Blue">
      <a:dk1>
        <a:srgbClr val="1D427C"/>
      </a:dk1>
      <a:lt1>
        <a:sysClr val="window" lastClr="FFFFFF"/>
      </a:lt1>
      <a:dk2>
        <a:srgbClr val="B8B6B8"/>
      </a:dk2>
      <a:lt2>
        <a:srgbClr val="EEECE1"/>
      </a:lt2>
      <a:accent1>
        <a:srgbClr val="1D427C"/>
      </a:accent1>
      <a:accent2>
        <a:srgbClr val="D21242"/>
      </a:accent2>
      <a:accent3>
        <a:srgbClr val="D2E4F0"/>
      </a:accent3>
      <a:accent4>
        <a:srgbClr val="FFDE17"/>
      </a:accent4>
      <a:accent5>
        <a:srgbClr val="00A14B"/>
      </a:accent5>
      <a:accent6>
        <a:srgbClr val="FF8000"/>
      </a:accent6>
      <a:hlink>
        <a:srgbClr val="D21242"/>
      </a:hlink>
      <a:folHlink>
        <a:srgbClr val="A70000"/>
      </a:folHlink>
    </a:clrScheme>
    <a:fontScheme name="FHA">
      <a:majorFont>
        <a:latin typeface="Times New Roman"/>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Garamond"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Garamond" pitchFamily="18" charset="0"/>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64634</TotalTime>
  <Words>9432</Words>
  <Application>Microsoft Office PowerPoint</Application>
  <PresentationFormat>On-screen Show (4:3)</PresentationFormat>
  <Paragraphs>1862</Paragraphs>
  <Slides>86</Slides>
  <Notes>45</Notes>
  <HiddenSlides>0</HiddenSlides>
  <MMClips>0</MMClips>
  <ScaleCrop>false</ScaleCrop>
  <HeadingPairs>
    <vt:vector size="4" baseType="variant">
      <vt:variant>
        <vt:lpstr>Theme</vt:lpstr>
      </vt:variant>
      <vt:variant>
        <vt:i4>2</vt:i4>
      </vt:variant>
      <vt:variant>
        <vt:lpstr>Slide Titles</vt:lpstr>
      </vt:variant>
      <vt:variant>
        <vt:i4>86</vt:i4>
      </vt:variant>
    </vt:vector>
  </HeadingPairs>
  <TitlesOfParts>
    <vt:vector size="88" baseType="lpstr">
      <vt:lpstr>FHA2016_PPTtheme_4.3-BLUEwoONC</vt:lpstr>
      <vt:lpstr>1_Default Design</vt:lpstr>
      <vt:lpstr>FHA FHIM Offsite </vt:lpstr>
      <vt:lpstr>PowerPoint Presentation</vt:lpstr>
      <vt:lpstr>Agenda-at-a-Glance</vt:lpstr>
      <vt:lpstr>Galen: CIMI/FHIM Harmonization</vt:lpstr>
      <vt:lpstr>Galen: CIMI/FHIM Harmonization</vt:lpstr>
      <vt:lpstr>Jay &amp; Rob: SOLOR/FHIM Harmonization</vt:lpstr>
      <vt:lpstr>Need for additional clarity re: SOLOR</vt:lpstr>
      <vt:lpstr>Jay &amp; Rob: SOLOR/FHIM Harmonization</vt:lpstr>
      <vt:lpstr>Jay &amp; Rob: VSAC Repository Support  for FHIM Terminology Modeling</vt:lpstr>
      <vt:lpstr>Jay &amp; Rob: VSAC Repository Support  for FHIM Terminology Modeling</vt:lpstr>
      <vt:lpstr>VSAC / Collaboration demo</vt:lpstr>
      <vt:lpstr>Jay &amp; Rob: VSAC Repository Support  for FHIM Terminology Modeling</vt:lpstr>
      <vt:lpstr>SteveH: HL7 IIM&amp;T Initiative</vt:lpstr>
      <vt:lpstr>SteveH: HL7 IIM&amp;T Initiative</vt:lpstr>
      <vt:lpstr>2017Q1 IIM&amp;T Status Schedule is at risk under current resourcing FHIM, SOLOR, CQI, CIMI, SIGG Projects and SMEs need sustained resourcing </vt:lpstr>
      <vt:lpstr>FHIM within HL7</vt:lpstr>
      <vt:lpstr>Health IT Goal: Computable Semantic-Interoperability  where, this figure shows the FHIR artifact development process, using the IIM&amp;T process.</vt:lpstr>
      <vt:lpstr>Strategy Collaboration of government, industry and academic SMEs  where, hope is not a strategy, luck is not a factor and ignorance is not bliss</vt:lpstr>
      <vt:lpstr>Attributes of Success</vt:lpstr>
      <vt:lpstr>Day 1 Key FHA Report Out Items (Please see note section for additional details)</vt:lpstr>
      <vt:lpstr>Sean: Support for FHIR Implementations</vt:lpstr>
      <vt:lpstr>Sean: Support for FHIR Implementations</vt:lpstr>
      <vt:lpstr>Sean: Tooling</vt:lpstr>
      <vt:lpstr>Sean: Tooling</vt:lpstr>
      <vt:lpstr>FHIM Transition Planning</vt:lpstr>
      <vt:lpstr>FHIM Transition Planning</vt:lpstr>
      <vt:lpstr>Today’s FHIM Situation</vt:lpstr>
      <vt:lpstr>Day 1 Key FHA Report Out Items (Please see note section for additional details)</vt:lpstr>
      <vt:lpstr>Acronyms</vt:lpstr>
      <vt:lpstr>Reference Documents</vt:lpstr>
      <vt:lpstr>Backup Slides</vt:lpstr>
      <vt:lpstr>Health IT Ecosystem</vt:lpstr>
      <vt:lpstr>Initiative Relationships</vt:lpstr>
      <vt:lpstr>Agency Priorities</vt:lpstr>
      <vt:lpstr>ONC: Principles of Interoperability</vt:lpstr>
      <vt:lpstr>FHIM Purpose</vt:lpstr>
      <vt:lpstr>FHIM Background</vt:lpstr>
      <vt:lpstr>FHIM ROI</vt:lpstr>
      <vt:lpstr>FHIM Overview</vt:lpstr>
      <vt:lpstr>FHIM Concept of Operations (CONOPS)</vt:lpstr>
      <vt:lpstr>Onboarding New Work</vt:lpstr>
      <vt:lpstr>FHIM Lifecycle</vt:lpstr>
      <vt:lpstr>Onboarding New Work</vt:lpstr>
      <vt:lpstr>FHIM Information Domains</vt:lpstr>
      <vt:lpstr>Highlights from the Governing Board</vt:lpstr>
      <vt:lpstr>FHA FY2017 and Beyond</vt:lpstr>
      <vt:lpstr>FY 2017-2020 Initiative Recommendations</vt:lpstr>
      <vt:lpstr>FY 2017-2020  Potential Major Challenges</vt:lpstr>
      <vt:lpstr>FHA Operations</vt:lpstr>
      <vt:lpstr>FHA Operational Activities</vt:lpstr>
      <vt:lpstr>Upcoming Events &amp; Wrap-up</vt:lpstr>
      <vt:lpstr>Schedule</vt:lpstr>
      <vt:lpstr>Structure of Approach</vt:lpstr>
      <vt:lpstr>Approach to a Major Work Streams </vt:lpstr>
      <vt:lpstr>FY 2017-2020 Considerations</vt:lpstr>
      <vt:lpstr>Today’s Situation</vt:lpstr>
      <vt:lpstr>PowerPoint Presentation</vt:lpstr>
      <vt:lpstr>Harmonizing Data Standards Across Different Initiatives</vt:lpstr>
      <vt:lpstr>Charter for [initiative is TBD]</vt:lpstr>
      <vt:lpstr>Architecture for [initiative is TBD]</vt:lpstr>
      <vt:lpstr>Analyze the  [initiative is TBD]</vt:lpstr>
      <vt:lpstr>Analyze the [initiative is TBD] (continued)</vt:lpstr>
      <vt:lpstr>Analyze the [initiative is TBD] (continued)</vt:lpstr>
      <vt:lpstr>Analyze the [initiative is TBD] (continued)</vt:lpstr>
      <vt:lpstr>FHIM Overview: How the FHIM can organize other information modeling efforts</vt:lpstr>
      <vt:lpstr>Background: FHA projects</vt:lpstr>
      <vt:lpstr>Background: FHIM</vt:lpstr>
      <vt:lpstr>Benefits of Modeling</vt:lpstr>
      <vt:lpstr>Benefits of Model-Driven Approach</vt:lpstr>
      <vt:lpstr>The FHIM Main Diagram</vt:lpstr>
      <vt:lpstr>FHIM Clinical Observation</vt:lpstr>
      <vt:lpstr>Documentation</vt:lpstr>
      <vt:lpstr>FHIM Vital Signs</vt:lpstr>
      <vt:lpstr>FHIM “Detailed Clinical Models”</vt:lpstr>
      <vt:lpstr>FHIM Vital Signs: Heart Rate</vt:lpstr>
      <vt:lpstr>Terminology Binding in the FHIM</vt:lpstr>
      <vt:lpstr>FHIM “Detailed Clinical Models” (cont)</vt:lpstr>
      <vt:lpstr>Benefits of the FHIM</vt:lpstr>
      <vt:lpstr>Harmonization of the Information Models</vt:lpstr>
      <vt:lpstr>We Need to Simplify</vt:lpstr>
      <vt:lpstr>We Need to Simplify (cont)</vt:lpstr>
      <vt:lpstr>Opportunities Ahead</vt:lpstr>
      <vt:lpstr>Integration Opportunity</vt:lpstr>
      <vt:lpstr>Modeling Workshop – August 17 &amp; 18</vt:lpstr>
      <vt:lpstr>[initiative is TBD] approach</vt:lpstr>
      <vt:lpstr>Identity Management / Resource Locator </vt:lpstr>
    </vt:vector>
  </TitlesOfParts>
  <Company>Royal Leo Studio, LLC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Slides for Your Use in Everything</dc:title>
  <dc:creator>Christina</dc:creator>
  <cp:lastModifiedBy>Steve Hufnagel</cp:lastModifiedBy>
  <cp:revision>652</cp:revision>
  <cp:lastPrinted>2016-08-23T13:01:20Z</cp:lastPrinted>
  <dcterms:created xsi:type="dcterms:W3CDTF">2016-02-03T19:18:36Z</dcterms:created>
  <dcterms:modified xsi:type="dcterms:W3CDTF">2017-06-12T12:47:41Z</dcterms:modified>
</cp:coreProperties>
</file>

<file path=docProps/thumbnail.jpeg>
</file>